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84" r:id="rId6"/>
    <p:sldId id="269" r:id="rId7"/>
    <p:sldId id="287" r:id="rId8"/>
    <p:sldId id="270" r:id="rId9"/>
    <p:sldId id="271" r:id="rId10"/>
    <p:sldId id="272" r:id="rId11"/>
    <p:sldId id="273" r:id="rId12"/>
    <p:sldId id="283" r:id="rId13"/>
    <p:sldId id="288" r:id="rId14"/>
    <p:sldId id="289" r:id="rId15"/>
    <p:sldId id="257" r:id="rId16"/>
    <p:sldId id="261" r:id="rId17"/>
    <p:sldId id="282" r:id="rId18"/>
    <p:sldId id="281" r:id="rId19"/>
    <p:sldId id="263" r:id="rId20"/>
    <p:sldId id="285" r:id="rId21"/>
    <p:sldId id="286" r:id="rId22"/>
    <p:sldId id="280"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EE5115-3D52-C64B-A168-CACD8FC75852}">
          <p14:sldIdLst>
            <p14:sldId id="256"/>
            <p14:sldId id="284"/>
            <p14:sldId id="269"/>
            <p14:sldId id="287"/>
            <p14:sldId id="270"/>
            <p14:sldId id="271"/>
            <p14:sldId id="272"/>
            <p14:sldId id="273"/>
            <p14:sldId id="283"/>
            <p14:sldId id="288"/>
            <p14:sldId id="289"/>
            <p14:sldId id="257"/>
            <p14:sldId id="261"/>
            <p14:sldId id="282"/>
            <p14:sldId id="281"/>
            <p14:sldId id="263"/>
            <p14:sldId id="285"/>
            <p14:sldId id="286"/>
            <p14:sldId id="28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3F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67077" autoAdjust="0"/>
  </p:normalViewPr>
  <p:slideViewPr>
    <p:cSldViewPr snapToGrid="0" snapToObjects="1">
      <p:cViewPr varScale="1">
        <p:scale>
          <a:sx n="83" d="100"/>
          <a:sy n="83" d="100"/>
        </p:scale>
        <p:origin x="840" y="39"/>
      </p:cViewPr>
      <p:guideLst>
        <p:guide orient="horz" pos="1620"/>
        <p:guide pos="2880"/>
      </p:guideLst>
    </p:cSldViewPr>
  </p:slideViewPr>
  <p:notesTextViewPr>
    <p:cViewPr>
      <p:scale>
        <a:sx n="100" d="100"/>
        <a:sy n="100" d="100"/>
      </p:scale>
      <p:origin x="0" y="-52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F0058-964B-4C63-9183-DA0CBA30C7BF}" type="datetimeFigureOut">
              <a:rPr lang="en-GB" smtClean="0"/>
              <a:t>19/10/2020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CB728-C61A-4574-A10A-2C5F86079174}" type="slidenum">
              <a:rPr lang="en-GB" smtClean="0"/>
              <a:t>‹#›</a:t>
            </a:fld>
            <a:endParaRPr lang="en-GB"/>
          </a:p>
        </p:txBody>
      </p:sp>
    </p:spTree>
    <p:extLst>
      <p:ext uri="{BB962C8B-B14F-4D97-AF65-F5344CB8AC3E}">
        <p14:creationId xmlns:p14="http://schemas.microsoft.com/office/powerpoint/2010/main" val="37116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inviting me to talk to you today </a:t>
            </a:r>
          </a:p>
          <a:p>
            <a:r>
              <a:rPr lang="en-GB" dirty="0"/>
              <a:t>Introduce me</a:t>
            </a:r>
          </a:p>
          <a:p>
            <a:endParaRPr lang="en-GB" dirty="0"/>
          </a:p>
          <a:p>
            <a:r>
              <a:rPr lang="en-GB" dirty="0"/>
              <a:t>I’m going to cover a couple of items – firstly the NHS winter flu campaign and how that is being translated and rolled out locally</a:t>
            </a:r>
          </a:p>
          <a:p>
            <a:r>
              <a:rPr lang="en-GB" dirty="0"/>
              <a:t>Then talk about Think NHS 111 First, which is a new campaign where people who need urgent NHS care will be asked to call NHS 111 before deciding to walk in to A&amp;E.</a:t>
            </a:r>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a:t>
            </a:fld>
            <a:endParaRPr lang="en-GB"/>
          </a:p>
        </p:txBody>
      </p:sp>
    </p:spTree>
    <p:extLst>
      <p:ext uri="{BB962C8B-B14F-4D97-AF65-F5344CB8AC3E}">
        <p14:creationId xmlns:p14="http://schemas.microsoft.com/office/powerpoint/2010/main" val="8403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Myth busing films:</a:t>
            </a:r>
          </a:p>
          <a:p>
            <a:pPr lvl="1"/>
            <a:r>
              <a:rPr lang="en-GB" sz="1200" dirty="0"/>
              <a:t>Top myths segmented per cohort with a range of clinicians and participants across</a:t>
            </a:r>
          </a:p>
          <a:p>
            <a:pPr lvl="1"/>
            <a:r>
              <a:rPr lang="en-GB" sz="1200" dirty="0"/>
              <a:t>SWL:</a:t>
            </a:r>
          </a:p>
          <a:p>
            <a:pPr lvl="1"/>
            <a:r>
              <a:rPr lang="en-GB" sz="1200" dirty="0"/>
              <a:t>1 x short film myth busting for under 65s at risk</a:t>
            </a:r>
          </a:p>
          <a:p>
            <a:pPr lvl="1"/>
            <a:r>
              <a:rPr lang="en-GB" sz="1200" dirty="0"/>
              <a:t>1 x short film myth busting for parents of 2 3 year olds and pregnant women</a:t>
            </a:r>
          </a:p>
          <a:p>
            <a:pPr lvl="1"/>
            <a:r>
              <a:rPr lang="en-GB" sz="1200" dirty="0"/>
              <a:t>1 x short film myth busting for BAME communities (range of participants)</a:t>
            </a:r>
          </a:p>
          <a:p>
            <a:pPr lvl="1"/>
            <a:r>
              <a:rPr lang="en-GB" sz="1200" dirty="0"/>
              <a:t>1 x short film myth busting for those with LD</a:t>
            </a:r>
          </a:p>
          <a:p>
            <a:pPr lvl="1"/>
            <a:r>
              <a:rPr lang="en-GB" sz="1200" dirty="0"/>
              <a:t>Amalgamation of all of the above for a single longer film for websites and Facebook</a:t>
            </a:r>
          </a:p>
          <a:p>
            <a:pPr lvl="1"/>
            <a:r>
              <a:rPr lang="en-GB" sz="1200" dirty="0"/>
              <a:t>Re share care home film for care home staff</a:t>
            </a:r>
          </a:p>
          <a:p>
            <a:endParaRPr lang="en-GB" sz="1200" dirty="0"/>
          </a:p>
          <a:p>
            <a:r>
              <a:rPr lang="en-GB" sz="1200" dirty="0" err="1"/>
              <a:t>Mythbusting</a:t>
            </a:r>
            <a:r>
              <a:rPr lang="en-GB" sz="1200" dirty="0"/>
              <a:t> materials</a:t>
            </a:r>
          </a:p>
          <a:p>
            <a:r>
              <a:rPr lang="en-GB" sz="1200" dirty="0"/>
              <a:t>Shorter film edits for social media content and to support interactive sessions with</a:t>
            </a:r>
          </a:p>
          <a:p>
            <a:r>
              <a:rPr lang="en-GB" sz="1200" dirty="0"/>
              <a:t>communities, longer edit with top 10 myths generally, top x2 most relevant myths per cohort</a:t>
            </a:r>
          </a:p>
          <a:p>
            <a:r>
              <a:rPr lang="en-GB" sz="1200" dirty="0"/>
              <a:t>e.g. BAME /LD myths</a:t>
            </a:r>
          </a:p>
          <a:p>
            <a:r>
              <a:rPr lang="en-GB" sz="1200" dirty="0"/>
              <a:t>Myth busting leaflet (digital version and some printed)</a:t>
            </a:r>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10</a:t>
            </a:fld>
            <a:endParaRPr lang="en-GB"/>
          </a:p>
        </p:txBody>
      </p:sp>
    </p:spTree>
    <p:extLst>
      <p:ext uri="{BB962C8B-B14F-4D97-AF65-F5344CB8AC3E}">
        <p14:creationId xmlns:p14="http://schemas.microsoft.com/office/powerpoint/2010/main" val="385477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11</a:t>
            </a:fld>
            <a:endParaRPr lang="en-GB"/>
          </a:p>
        </p:txBody>
      </p:sp>
    </p:spTree>
    <p:extLst>
      <p:ext uri="{BB962C8B-B14F-4D97-AF65-F5344CB8AC3E}">
        <p14:creationId xmlns:p14="http://schemas.microsoft.com/office/powerpoint/2010/main" val="141730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NHS 111 First, which is a new campaign where people who need urgent NHS care will be asked to call NHS 111 before deciding to walk in to A&amp;E.</a:t>
            </a:r>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12</a:t>
            </a:fld>
            <a:endParaRPr lang="en-GB"/>
          </a:p>
        </p:txBody>
      </p:sp>
    </p:spTree>
    <p:extLst>
      <p:ext uri="{BB962C8B-B14F-4D97-AF65-F5344CB8AC3E}">
        <p14:creationId xmlns:p14="http://schemas.microsoft.com/office/powerpoint/2010/main" val="200449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Aiming for the system to start in Kingston hospital by 31</a:t>
            </a:r>
            <a:r>
              <a:rPr lang="en-GB" baseline="30000" dirty="0"/>
              <a:t>st</a:t>
            </a:r>
            <a:r>
              <a:rPr lang="en-GB" dirty="0"/>
              <a:t> October 2020 in Kingston Hospital. </a:t>
            </a:r>
          </a:p>
          <a:p>
            <a:endParaRPr lang="en-GB" dirty="0"/>
          </a:p>
          <a:p>
            <a:r>
              <a:rPr lang="en-GB" dirty="0"/>
              <a:t>Call NHS 11 first where you can get a same day appointment in A&amp;E or an UTC if you need one.  This will ensure shorter waiting times and safe social distancing in hospital waiting areas to protect you and others from coronavirus.</a:t>
            </a:r>
          </a:p>
          <a:p>
            <a:endParaRPr lang="en-GB" dirty="0"/>
          </a:p>
          <a:p>
            <a:r>
              <a:rPr lang="en-GB" dirty="0"/>
              <a:t>It’s important to add that people can still go to A&amp;E and UTC as normal without phoning NHS 111 first.   particularly important for people who may not have access to a phone (</a:t>
            </a:r>
            <a:r>
              <a:rPr lang="en-GB" dirty="0" err="1"/>
              <a:t>eg</a:t>
            </a:r>
            <a:r>
              <a:rPr lang="en-GB" dirty="0"/>
              <a:t> homeless) or people where English not their first language.</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13</a:t>
            </a:fld>
            <a:endParaRPr lang="en-GB"/>
          </a:p>
        </p:txBody>
      </p:sp>
    </p:spTree>
    <p:extLst>
      <p:ext uri="{BB962C8B-B14F-4D97-AF65-F5344CB8AC3E}">
        <p14:creationId xmlns:p14="http://schemas.microsoft.com/office/powerpoint/2010/main" val="762369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boxes on the bottom right in purple are what is new</a:t>
            </a:r>
          </a:p>
          <a:p>
            <a:endParaRPr lang="en-GB" dirty="0"/>
          </a:p>
          <a:p>
            <a:r>
              <a:rPr lang="en-GB" dirty="0"/>
              <a:t>Slots available 8am to 8pm.</a:t>
            </a:r>
          </a:p>
          <a:p>
            <a:endParaRPr lang="en-GB" dirty="0"/>
          </a:p>
          <a:p>
            <a:r>
              <a:rPr lang="en-GB" dirty="0"/>
              <a:t>At other times NHS 111 will ask you to go directly to A&amp;E or UTC as normal.</a:t>
            </a:r>
          </a:p>
          <a:p>
            <a:endParaRPr lang="en-GB" dirty="0">
              <a:cs typeface="Calibri" panose="020F0502020204030204"/>
            </a:endParaRPr>
          </a:p>
          <a:p>
            <a:r>
              <a:rPr lang="en-GB" dirty="0">
                <a:cs typeface="Calibri" panose="020F0502020204030204"/>
              </a:rPr>
              <a:t>The project is a locally lead partnership overseen by the local A&amp;E delivery board which includes </a:t>
            </a:r>
            <a:r>
              <a:rPr lang="en-GB" dirty="0"/>
              <a:t>NHS providers, CCGs, local authority and NHS England.</a:t>
            </a:r>
            <a:endParaRPr lang="en-GB" dirty="0">
              <a:cs typeface="Calibri" panose="020F0502020204030204"/>
            </a:endParaRPr>
          </a:p>
          <a:p>
            <a:endParaRPr lang="en-GB" dirty="0"/>
          </a:p>
          <a:p>
            <a:r>
              <a:rPr lang="en-GB" b="1" dirty="0"/>
              <a:t>*If not mentioned in previous slide*:</a:t>
            </a:r>
          </a:p>
          <a:p>
            <a:r>
              <a:rPr lang="en-GB" dirty="0"/>
              <a:t>People can still go to ED and UTC as normal without phoning NHS 111 first.</a:t>
            </a:r>
          </a:p>
          <a:p>
            <a:endParaRPr lang="en-GB" dirty="0"/>
          </a:p>
          <a:p>
            <a:r>
              <a:rPr lang="en-GB" dirty="0"/>
              <a:t>However, as per above, Calling “NHS 111 First” will mean:</a:t>
            </a:r>
          </a:p>
          <a:p>
            <a:endParaRPr lang="en-GB" dirty="0"/>
          </a:p>
          <a:p>
            <a:pPr marL="171450" lvl="0" indent="-171450">
              <a:buFont typeface="Arial" panose="020B0604020202020204" pitchFamily="34" charset="0"/>
              <a:buChar char="•"/>
            </a:pPr>
            <a:r>
              <a:rPr lang="en-GB" dirty="0"/>
              <a:t>shorter waiting times </a:t>
            </a:r>
          </a:p>
          <a:p>
            <a:pPr marL="171450" lvl="0" indent="-171450">
              <a:buFont typeface="Arial" panose="020B0604020202020204" pitchFamily="34" charset="0"/>
              <a:buChar char="•"/>
            </a:pPr>
            <a:r>
              <a:rPr lang="en-GB" dirty="0"/>
              <a:t>safe social distancing in hospital to protect you and others from COVID-19</a:t>
            </a:r>
          </a:p>
          <a:p>
            <a:pPr marL="171450" lvl="0" indent="-171450">
              <a:buFont typeface="Arial" panose="020B0604020202020204" pitchFamily="34" charset="0"/>
              <a:buChar char="•"/>
            </a:pPr>
            <a:endParaRPr lang="en-GB" dirty="0"/>
          </a:p>
          <a:p>
            <a:pPr marL="0" lvl="0" indent="0">
              <a:buFont typeface="Arial" panose="020B0604020202020204" pitchFamily="34" charset="0"/>
              <a:buNone/>
            </a:pPr>
            <a:r>
              <a:rPr lang="en-GB" sz="1200" kern="1200" dirty="0">
                <a:solidFill>
                  <a:schemeClr val="tx1"/>
                </a:solidFill>
                <a:effectLst/>
                <a:latin typeface="+mn-lt"/>
                <a:ea typeface="+mn-ea"/>
                <a:cs typeface="+mn-cs"/>
              </a:rPr>
              <a:t>This is particularly important for people with chaotic lifestyles – homeless, people with SMI, etc.</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14</a:t>
            </a:fld>
            <a:endParaRPr lang="en-GB"/>
          </a:p>
        </p:txBody>
      </p:sp>
    </p:spTree>
    <p:extLst>
      <p:ext uri="{BB962C8B-B14F-4D97-AF65-F5344CB8AC3E}">
        <p14:creationId xmlns:p14="http://schemas.microsoft.com/office/powerpoint/2010/main" val="323501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towards a start date of 31</a:t>
            </a:r>
            <a:r>
              <a:rPr lang="en-GB" baseline="30000" dirty="0"/>
              <a:t>st</a:t>
            </a:r>
            <a:r>
              <a:rPr lang="en-GB" dirty="0"/>
              <a:t> October but will be a soft launch – will be running the system live to see that it works then assuming it does, will start promoting locally.  </a:t>
            </a:r>
          </a:p>
          <a:p>
            <a:r>
              <a:rPr lang="en-GB" dirty="0"/>
              <a:t>This is very much a draft outline comms plan and we still working on it with partners including HWK  </a:t>
            </a:r>
          </a:p>
          <a:p>
            <a:endParaRPr lang="en-GB" dirty="0"/>
          </a:p>
          <a:p>
            <a:r>
              <a:rPr lang="en-GB" dirty="0"/>
              <a:t>The comms campaign will:</a:t>
            </a:r>
          </a:p>
          <a:p>
            <a:endParaRPr lang="en-GB" dirty="0"/>
          </a:p>
          <a:p>
            <a:pPr marL="342900" lvl="0" indent="-342900">
              <a:lnSpc>
                <a:spcPct val="120000"/>
              </a:lnSpc>
              <a:spcAft>
                <a:spcPts val="0"/>
              </a:spcAft>
              <a:buFont typeface="Symbol" panose="05050102010706020507" pitchFamily="18" charset="2"/>
              <a:buChar char=""/>
            </a:pPr>
            <a:r>
              <a:rPr lang="en-GB" sz="1200" b="1" dirty="0">
                <a:ea typeface="Calibri" panose="020F0502020204030204" pitchFamily="34" charset="0"/>
                <a:cs typeface="Arial" panose="020B0604020202020204" pitchFamily="34" charset="0"/>
              </a:rPr>
              <a:t>P</a:t>
            </a:r>
            <a:r>
              <a:rPr lang="en-GB" sz="1200" b="1" dirty="0">
                <a:effectLst/>
                <a:ea typeface="Calibri" panose="020F0502020204030204" pitchFamily="34" charset="0"/>
                <a:cs typeface="Arial" panose="020B0604020202020204" pitchFamily="34" charset="0"/>
              </a:rPr>
              <a:t>romote NHS 111 as a first point of contact </a:t>
            </a:r>
            <a:r>
              <a:rPr lang="en-GB" sz="1200" b="1" dirty="0">
                <a:ea typeface="Calibri" panose="020F0502020204030204" pitchFamily="34" charset="0"/>
                <a:cs typeface="Arial" panose="020B0604020202020204" pitchFamily="34" charset="0"/>
              </a:rPr>
              <a:t>for urgent care</a:t>
            </a:r>
            <a:r>
              <a:rPr lang="en-GB" sz="1200" dirty="0">
                <a:effectLst/>
                <a:latin typeface="+mn-lt"/>
                <a:ea typeface="Calibri" panose="020F0502020204030204" pitchFamily="34" charset="0"/>
                <a:cs typeface="Arial" panose="020B0604020202020204" pitchFamily="34" charset="0"/>
              </a:rPr>
              <a:t>, linked to safety around COVID and right place right time</a:t>
            </a:r>
          </a:p>
          <a:p>
            <a:pPr marL="342900" lvl="0" indent="-342900">
              <a:lnSpc>
                <a:spcPct val="120000"/>
              </a:lnSpc>
              <a:spcAft>
                <a:spcPts val="0"/>
              </a:spcAft>
              <a:buFont typeface="Symbol" panose="05050102010706020507" pitchFamily="18" charset="2"/>
              <a:buChar char=""/>
            </a:pPr>
            <a:r>
              <a:rPr lang="en-GB" sz="1200" b="1" dirty="0">
                <a:latin typeface="+mn-lt"/>
                <a:ea typeface="Calibri" panose="020F0502020204030204" pitchFamily="34" charset="0"/>
                <a:cs typeface="Arial" panose="020B0604020202020204" pitchFamily="34" charset="0"/>
              </a:rPr>
              <a:t>U</a:t>
            </a:r>
            <a:r>
              <a:rPr lang="en-GB" sz="1200" b="1" dirty="0">
                <a:effectLst/>
                <a:latin typeface="+mn-lt"/>
                <a:ea typeface="Calibri" panose="020F0502020204030204" pitchFamily="34" charset="0"/>
                <a:cs typeface="Arial" panose="020B0604020202020204" pitchFamily="34" charset="0"/>
              </a:rPr>
              <a:t>se data to focus targeted communications </a:t>
            </a:r>
            <a:r>
              <a:rPr lang="en-GB" sz="1200" dirty="0">
                <a:effectLst/>
                <a:latin typeface="+mn-lt"/>
                <a:ea typeface="Calibri" panose="020F0502020204030204" pitchFamily="34" charset="0"/>
                <a:cs typeface="Arial" panose="020B0604020202020204" pitchFamily="34" charset="0"/>
              </a:rPr>
              <a:t>– including a digital campaign – at high intensity users – these are older people, carers, parents of young children, working age adults, students </a:t>
            </a:r>
          </a:p>
          <a:p>
            <a:pPr marL="342900" lvl="0" indent="-342900">
              <a:lnSpc>
                <a:spcPct val="120000"/>
              </a:lnSpc>
              <a:spcAft>
                <a:spcPts val="0"/>
              </a:spcAft>
              <a:buFont typeface="Symbol" panose="05050102010706020507" pitchFamily="18" charset="2"/>
              <a:buChar char=""/>
            </a:pPr>
            <a:r>
              <a:rPr lang="en-GB" sz="1200" b="1" dirty="0">
                <a:latin typeface="+mn-lt"/>
                <a:ea typeface="Calibri" panose="020F0502020204030204" pitchFamily="34" charset="0"/>
                <a:cs typeface="Arial" panose="020B0604020202020204" pitchFamily="34" charset="0"/>
              </a:rPr>
              <a:t>W</a:t>
            </a:r>
            <a:r>
              <a:rPr lang="en-GB" sz="1200" b="1" dirty="0">
                <a:effectLst/>
                <a:latin typeface="+mn-lt"/>
                <a:ea typeface="Calibri" panose="020F0502020204030204" pitchFamily="34" charset="0"/>
                <a:cs typeface="Arial" panose="020B0604020202020204" pitchFamily="34" charset="0"/>
              </a:rPr>
              <a:t>ork through local partners </a:t>
            </a:r>
            <a:r>
              <a:rPr lang="en-GB" sz="1200" dirty="0">
                <a:effectLst/>
                <a:latin typeface="+mn-lt"/>
                <a:ea typeface="Calibri" panose="020F0502020204030204" pitchFamily="34" charset="0"/>
                <a:cs typeface="Arial" panose="020B0604020202020204" pitchFamily="34" charset="0"/>
              </a:rPr>
              <a:t>– </a:t>
            </a:r>
            <a:r>
              <a:rPr lang="en-GB" sz="1200" dirty="0">
                <a:ea typeface="Calibri" panose="020F0502020204030204" pitchFamily="34" charset="0"/>
                <a:cs typeface="Arial" panose="020B0604020202020204" pitchFamily="34" charset="0"/>
              </a:rPr>
              <a:t>borough</a:t>
            </a:r>
            <a:r>
              <a:rPr lang="en-GB" sz="1200" dirty="0">
                <a:effectLst/>
                <a:latin typeface="+mn-lt"/>
                <a:ea typeface="Calibri" panose="020F0502020204030204" pitchFamily="34" charset="0"/>
                <a:cs typeface="Arial" panose="020B0604020202020204" pitchFamily="34" charset="0"/>
              </a:rPr>
              <a:t> comms and engagement group – to ensure disadvantaged and vulnerable groups are communicated with effectively</a:t>
            </a:r>
          </a:p>
          <a:p>
            <a:pPr marL="342900" lvl="0" indent="-342900">
              <a:lnSpc>
                <a:spcPct val="120000"/>
              </a:lnSpc>
              <a:spcAft>
                <a:spcPts val="0"/>
              </a:spcAft>
              <a:buFont typeface="Symbol" panose="05050102010706020507" pitchFamily="18" charset="2"/>
              <a:buChar char=""/>
            </a:pPr>
            <a:r>
              <a:rPr lang="en-GB" sz="1200" b="1" dirty="0">
                <a:solidFill>
                  <a:srgbClr val="000000"/>
                </a:solidFill>
                <a:cs typeface="Arial" panose="020B0604020202020204" pitchFamily="34" charset="0"/>
              </a:rPr>
              <a:t>Help us keep local A&amp;E/UTC/GP practices </a:t>
            </a:r>
            <a:r>
              <a:rPr lang="en-GB" sz="1200" dirty="0">
                <a:solidFill>
                  <a:srgbClr val="000000"/>
                </a:solidFill>
                <a:latin typeface="+mn-lt"/>
                <a:cs typeface="Arial" panose="020B0604020202020204" pitchFamily="34" charset="0"/>
              </a:rPr>
              <a:t>safe and socially-distanced</a:t>
            </a:r>
          </a:p>
          <a:p>
            <a:pPr marL="342900" indent="-342900">
              <a:spcAft>
                <a:spcPts val="0"/>
              </a:spcAft>
              <a:buFont typeface="Symbol" panose="05050102010706020507" pitchFamily="18" charset="2"/>
              <a:buChar char=""/>
            </a:pPr>
            <a:r>
              <a:rPr lang="en-GB" sz="1200" dirty="0">
                <a:solidFill>
                  <a:srgbClr val="000000"/>
                </a:solidFill>
                <a:latin typeface="+mn-lt"/>
                <a:cs typeface="Arial" panose="020B0604020202020204" pitchFamily="34" charset="0"/>
              </a:rPr>
              <a:t>Increase call volumes to 111 so that </a:t>
            </a:r>
            <a:r>
              <a:rPr lang="en-GB" sz="1200" b="1" dirty="0">
                <a:solidFill>
                  <a:srgbClr val="000000"/>
                </a:solidFill>
                <a:latin typeface="+mn-lt"/>
                <a:cs typeface="Arial" panose="020B0604020202020204" pitchFamily="34" charset="0"/>
              </a:rPr>
              <a:t>urgent care appointments are pre-booked where possible</a:t>
            </a:r>
            <a:endParaRPr lang="en-GB" sz="1200" dirty="0">
              <a:solidFill>
                <a:srgbClr val="000000"/>
              </a:solidFill>
              <a:highlight>
                <a:srgbClr val="FFFF00"/>
              </a:highlight>
              <a:latin typeface="+mn-lt"/>
              <a:cs typeface="Arial" panose="020B0604020202020204" pitchFamily="34" charset="0"/>
            </a:endParaRPr>
          </a:p>
          <a:p>
            <a:pPr marL="342900" indent="-342900">
              <a:spcAft>
                <a:spcPts val="0"/>
              </a:spcAft>
              <a:buFont typeface="Symbol" panose="05050102010706020507" pitchFamily="18" charset="2"/>
              <a:buChar char=""/>
            </a:pPr>
            <a:r>
              <a:rPr lang="en-GB" sz="1200" b="1" dirty="0">
                <a:solidFill>
                  <a:srgbClr val="000000"/>
                </a:solidFill>
                <a:latin typeface="+mn-lt"/>
                <a:cs typeface="Arial" panose="020B0604020202020204" pitchFamily="34" charset="0"/>
              </a:rPr>
              <a:t>Ensure staff/stakeholders understand the rationale for 111 First</a:t>
            </a:r>
            <a:r>
              <a:rPr lang="en-GB" sz="1200" dirty="0">
                <a:solidFill>
                  <a:srgbClr val="000000"/>
                </a:solidFill>
                <a:latin typeface="+mn-lt"/>
                <a:cs typeface="Arial" panose="020B0604020202020204" pitchFamily="34" charset="0"/>
              </a:rPr>
              <a:t> and can act as ambassadors</a:t>
            </a:r>
          </a:p>
          <a:p>
            <a:pPr marL="342900" indent="-342900">
              <a:spcAft>
                <a:spcPts val="0"/>
              </a:spcAft>
              <a:buFont typeface="Symbol" panose="05050102010706020507" pitchFamily="18" charset="2"/>
              <a:buChar char=""/>
            </a:pPr>
            <a:r>
              <a:rPr lang="en-GB" sz="1200" dirty="0">
                <a:solidFill>
                  <a:srgbClr val="000000"/>
                </a:solidFill>
                <a:cs typeface="Arial" panose="020B0604020202020204" pitchFamily="34" charset="0"/>
              </a:rPr>
              <a:t>Ensure </a:t>
            </a:r>
            <a:r>
              <a:rPr lang="en-GB" sz="1200" dirty="0">
                <a:solidFill>
                  <a:srgbClr val="000000"/>
                </a:solidFill>
                <a:latin typeface="+mn-lt"/>
                <a:cs typeface="Arial" panose="020B0604020202020204" pitchFamily="34" charset="0"/>
              </a:rPr>
              <a:t>we are not asking </a:t>
            </a:r>
            <a:r>
              <a:rPr lang="en-GB" sz="1200" b="1" dirty="0">
                <a:solidFill>
                  <a:srgbClr val="000000"/>
                </a:solidFill>
                <a:latin typeface="+mn-lt"/>
                <a:cs typeface="Arial" panose="020B0604020202020204" pitchFamily="34" charset="0"/>
              </a:rPr>
              <a:t>people to stay away </a:t>
            </a:r>
            <a:r>
              <a:rPr lang="en-GB" sz="1200" dirty="0">
                <a:solidFill>
                  <a:srgbClr val="000000"/>
                </a:solidFill>
                <a:latin typeface="+mn-lt"/>
                <a:cs typeface="Arial" panose="020B0604020202020204" pitchFamily="34" charset="0"/>
              </a:rPr>
              <a:t>from A&amp;E or GPs services</a:t>
            </a:r>
          </a:p>
          <a:p>
            <a:pPr marL="342900" indent="-342900">
              <a:spcAft>
                <a:spcPts val="0"/>
              </a:spcAft>
              <a:buFont typeface="Symbol" panose="05050102010706020507" pitchFamily="18" charset="2"/>
              <a:buChar char=""/>
            </a:pPr>
            <a:r>
              <a:rPr lang="en-GB" sz="1200" dirty="0">
                <a:solidFill>
                  <a:srgbClr val="000000"/>
                </a:solidFill>
                <a:cs typeface="Arial" panose="020B0604020202020204" pitchFamily="34" charset="0"/>
              </a:rPr>
              <a:t>Ensure that people with </a:t>
            </a:r>
            <a:r>
              <a:rPr lang="en-GB" sz="1200" b="1" dirty="0">
                <a:solidFill>
                  <a:srgbClr val="000000"/>
                </a:solidFill>
                <a:cs typeface="Arial" panose="020B0604020202020204" pitchFamily="34" charset="0"/>
              </a:rPr>
              <a:t>serious or life-threatening illness or injuries should continue to dial 999</a:t>
            </a:r>
          </a:p>
          <a:p>
            <a:r>
              <a:rPr lang="en-GB" dirty="0"/>
              <a:t>Working with local partners to develop this, including HWK and council </a:t>
            </a:r>
          </a:p>
        </p:txBody>
      </p:sp>
      <p:sp>
        <p:nvSpPr>
          <p:cNvPr id="4" name="Slide Number Placeholder 3"/>
          <p:cNvSpPr>
            <a:spLocks noGrp="1"/>
          </p:cNvSpPr>
          <p:nvPr>
            <p:ph type="sldNum" sz="quarter" idx="5"/>
          </p:nvPr>
        </p:nvSpPr>
        <p:spPr/>
        <p:txBody>
          <a:bodyPr/>
          <a:lstStyle/>
          <a:p>
            <a:fld id="{4EDCB728-C61A-4574-A10A-2C5F86079174}" type="slidenum">
              <a:rPr lang="en-GB" smtClean="0"/>
              <a:t>15</a:t>
            </a:fld>
            <a:endParaRPr lang="en-GB"/>
          </a:p>
        </p:txBody>
      </p:sp>
    </p:spTree>
    <p:extLst>
      <p:ext uri="{BB962C8B-B14F-4D97-AF65-F5344CB8AC3E}">
        <p14:creationId xmlns:p14="http://schemas.microsoft.com/office/powerpoint/2010/main" val="39486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indent="0" algn="l" rtl="0" eaLnBrk="1" fontAlgn="t" latinLnBrk="0" hangingPunct="1">
              <a:spcBef>
                <a:spcPts val="0"/>
              </a:spcBef>
              <a:spcAft>
                <a:spcPts val="0"/>
              </a:spcAft>
              <a:buClrTx/>
              <a:buSzPts val="1400"/>
              <a:buFont typeface="Arial" panose="020B0604020202020204" pitchFamily="34" charset="0"/>
              <a:buNone/>
            </a:pPr>
            <a:r>
              <a:rPr lang="en-GB" sz="1800" b="0" i="0" u="none" strike="noStrike" kern="1200" dirty="0">
                <a:solidFill>
                  <a:srgbClr val="000000"/>
                </a:solidFill>
                <a:effectLst/>
                <a:latin typeface="Arial" panose="020B0604020202020204" pitchFamily="34" charset="0"/>
              </a:rPr>
              <a:t>Posters</a:t>
            </a:r>
            <a:r>
              <a:rPr lang="en-GB" sz="1800" b="0" i="0" u="none" strike="noStrike" kern="1200" baseline="0" dirty="0">
                <a:solidFill>
                  <a:srgbClr val="000000"/>
                </a:solidFill>
                <a:effectLst/>
                <a:latin typeface="Arial" panose="020B0604020202020204" pitchFamily="34" charset="0"/>
              </a:rPr>
              <a:t> and leaflets </a:t>
            </a:r>
            <a:r>
              <a:rPr lang="en-GB" sz="1800" b="0" i="0" u="none" strike="noStrike" kern="1200" dirty="0">
                <a:solidFill>
                  <a:srgbClr val="000000"/>
                </a:solidFill>
                <a:effectLst/>
                <a:latin typeface="Arial" panose="020B0604020202020204" pitchFamily="34" charset="0"/>
              </a:rPr>
              <a:t>for NHS premises </a:t>
            </a:r>
            <a:endParaRPr lang="en-GB" sz="1800" b="0" i="0" u="none" strike="noStrike" dirty="0">
              <a:effectLst/>
              <a:latin typeface="Arial" panose="020B0604020202020204" pitchFamily="34" charset="0"/>
            </a:endParaRPr>
          </a:p>
          <a:p>
            <a:pPr marL="173736" indent="-173736"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Website and newsletter text for partners</a:t>
            </a:r>
            <a:endParaRPr lang="en-GB" sz="1800" b="0" i="0" u="none" strike="noStrike" dirty="0">
              <a:effectLst/>
              <a:latin typeface="Arial" panose="020B0604020202020204" pitchFamily="34" charset="0"/>
            </a:endParaRPr>
          </a:p>
          <a:p>
            <a:pPr marL="173736" marR="0" indent="-173736" algn="l" rtl="0" eaLnBrk="1" fontAlgn="auto"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Screen savers/GP screens</a:t>
            </a:r>
            <a:endParaRPr lang="en-GB" sz="1800" b="0" i="0" u="none" strike="noStrike" dirty="0">
              <a:effectLst/>
              <a:latin typeface="Arial" panose="020B0604020202020204" pitchFamily="34" charset="0"/>
            </a:endParaRPr>
          </a:p>
          <a:p>
            <a:pPr marL="173736" marR="0" indent="-173736" algn="l" rtl="0" eaLnBrk="1" fontAlgn="auto"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Social media posts</a:t>
            </a:r>
            <a:r>
              <a:rPr lang="en-GB" sz="1800" b="0" i="0" u="none" strike="noStrike" kern="1200" baseline="0" dirty="0">
                <a:solidFill>
                  <a:srgbClr val="000000"/>
                </a:solidFill>
                <a:effectLst/>
                <a:latin typeface="Arial" panose="020B0604020202020204" pitchFamily="34" charset="0"/>
              </a:rPr>
              <a:t> (funded) – targeted at areas of highest use and most deprivation</a:t>
            </a:r>
            <a:endParaRPr lang="en-GB" sz="1800" b="0" i="0" u="none" strike="noStrike" dirty="0">
              <a:effectLst/>
              <a:latin typeface="Arial" panose="020B0604020202020204" pitchFamily="34" charset="0"/>
            </a:endParaRPr>
          </a:p>
          <a:p>
            <a:pPr marL="173736" indent="-173736"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Media release </a:t>
            </a:r>
            <a:endParaRPr lang="en-GB" sz="1800" b="0" i="0" u="none" strike="noStrike" dirty="0">
              <a:effectLst/>
              <a:latin typeface="Arial" panose="020B0604020202020204" pitchFamily="34" charset="0"/>
            </a:endParaRPr>
          </a:p>
          <a:p>
            <a:pPr marL="173736" indent="-173736"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Letters to frequent A&amp;E attenders</a:t>
            </a:r>
            <a:endParaRPr lang="en-GB" sz="1800" b="0" i="0" u="none" strike="noStrike" dirty="0">
              <a:effectLst/>
              <a:latin typeface="Arial" panose="020B0604020202020204" pitchFamily="34" charset="0"/>
            </a:endParaRPr>
          </a:p>
          <a:p>
            <a:pPr marL="173736" indent="-173736"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Films featuring local people</a:t>
            </a:r>
            <a:endParaRPr lang="en-GB" sz="1800" b="0" i="0" u="none" strike="noStrike" dirty="0">
              <a:effectLst/>
              <a:latin typeface="Arial" panose="020B0604020202020204" pitchFamily="34" charset="0"/>
            </a:endParaRPr>
          </a:p>
          <a:p>
            <a:pPr marL="173736" indent="-173736" algn="l" rtl="0" eaLnBrk="1" fontAlgn="t"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Standardised slides for engagement events</a:t>
            </a:r>
            <a:endParaRPr lang="en-GB" sz="1800" b="0" i="0" u="none" strike="noStrike" dirty="0">
              <a:effectLst/>
              <a:latin typeface="Arial" panose="020B0604020202020204" pitchFamily="34" charset="0"/>
            </a:endParaRPr>
          </a:p>
          <a:p>
            <a:pPr marL="173736" marR="0" indent="-173736" algn="l" rtl="0" eaLnBrk="1" fontAlgn="auto" latinLnBrk="0" hangingPunct="1">
              <a:spcBef>
                <a:spcPts val="0"/>
              </a:spcBef>
              <a:spcAft>
                <a:spcPts val="0"/>
              </a:spcAft>
            </a:pPr>
            <a:r>
              <a:rPr lang="en-GB" sz="1800" b="0" i="0" u="none" strike="noStrike" kern="1200" dirty="0">
                <a:solidFill>
                  <a:srgbClr val="000000"/>
                </a:solidFill>
                <a:effectLst/>
                <a:latin typeface="Arial" panose="020B0604020202020204" pitchFamily="34" charset="0"/>
              </a:rPr>
              <a:t>Translations of materials and easy read versions</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16</a:t>
            </a:fld>
            <a:endParaRPr lang="en-GB"/>
          </a:p>
        </p:txBody>
      </p:sp>
    </p:spTree>
    <p:extLst>
      <p:ext uri="{BB962C8B-B14F-4D97-AF65-F5344CB8AC3E}">
        <p14:creationId xmlns:p14="http://schemas.microsoft.com/office/powerpoint/2010/main" val="117954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we’d just like to remind everyone the NHS is still here for you, regardless of the pandemic.  Would encourage people to…….</a:t>
            </a:r>
          </a:p>
          <a:p>
            <a:endParaRPr lang="en-GB" dirty="0"/>
          </a:p>
          <a:p>
            <a:r>
              <a:rPr lang="en-GB" dirty="0"/>
              <a:t>In particular: cancer, heart attack, stroke or mental health issues</a:t>
            </a:r>
          </a:p>
        </p:txBody>
      </p:sp>
      <p:sp>
        <p:nvSpPr>
          <p:cNvPr id="4" name="Slide Number Placeholder 3"/>
          <p:cNvSpPr>
            <a:spLocks noGrp="1"/>
          </p:cNvSpPr>
          <p:nvPr>
            <p:ph type="sldNum" sz="quarter" idx="5"/>
          </p:nvPr>
        </p:nvSpPr>
        <p:spPr/>
        <p:txBody>
          <a:bodyPr/>
          <a:lstStyle/>
          <a:p>
            <a:fld id="{4EDCB728-C61A-4574-A10A-2C5F86079174}" type="slidenum">
              <a:rPr lang="en-GB" smtClean="0"/>
              <a:t>17</a:t>
            </a:fld>
            <a:endParaRPr lang="en-GB"/>
          </a:p>
        </p:txBody>
      </p:sp>
    </p:spTree>
    <p:extLst>
      <p:ext uri="{BB962C8B-B14F-4D97-AF65-F5344CB8AC3E}">
        <p14:creationId xmlns:p14="http://schemas.microsoft.com/office/powerpoint/2010/main" val="399547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produced local videos – you can help us to spread the message by sending the link to your contacts which would be appreciated.</a:t>
            </a:r>
          </a:p>
        </p:txBody>
      </p:sp>
      <p:sp>
        <p:nvSpPr>
          <p:cNvPr id="4" name="Slide Number Placeholder 3"/>
          <p:cNvSpPr>
            <a:spLocks noGrp="1"/>
          </p:cNvSpPr>
          <p:nvPr>
            <p:ph type="sldNum" sz="quarter" idx="5"/>
          </p:nvPr>
        </p:nvSpPr>
        <p:spPr/>
        <p:txBody>
          <a:bodyPr/>
          <a:lstStyle/>
          <a:p>
            <a:fld id="{4EDCB728-C61A-4574-A10A-2C5F86079174}" type="slidenum">
              <a:rPr lang="en-GB" smtClean="0"/>
              <a:t>18</a:t>
            </a:fld>
            <a:endParaRPr lang="en-GB"/>
          </a:p>
        </p:txBody>
      </p:sp>
    </p:spTree>
    <p:extLst>
      <p:ext uri="{BB962C8B-B14F-4D97-AF65-F5344CB8AC3E}">
        <p14:creationId xmlns:p14="http://schemas.microsoft.com/office/powerpoint/2010/main" val="137425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Talk now about the NHS winter flu campaign, which is more important than ever this year with </a:t>
            </a:r>
            <a:r>
              <a:rPr lang="en-GB" sz="1200" dirty="0" err="1">
                <a:latin typeface="+mn-lt"/>
              </a:rPr>
              <a:t>Covid</a:t>
            </a:r>
            <a:r>
              <a:rPr lang="en-GB" sz="1200" dirty="0">
                <a:latin typeface="+mn-lt"/>
              </a:rPr>
              <a:t> 19 also circulating.</a:t>
            </a:r>
          </a:p>
          <a:p>
            <a:endParaRPr lang="en-GB" sz="1200" dirty="0">
              <a:latin typeface="+mn-lt"/>
            </a:endParaRPr>
          </a:p>
          <a:p>
            <a:r>
              <a:rPr lang="en-GB" sz="1200" dirty="0">
                <a:latin typeface="+mn-lt"/>
              </a:rPr>
              <a:t>For SWL we have adapted the national NHSE campaign materials to resonate with local audiences as well as helping to target our outreach community engagement work.</a:t>
            </a:r>
          </a:p>
        </p:txBody>
      </p:sp>
      <p:sp>
        <p:nvSpPr>
          <p:cNvPr id="4" name="Slide Number Placeholder 3"/>
          <p:cNvSpPr>
            <a:spLocks noGrp="1"/>
          </p:cNvSpPr>
          <p:nvPr>
            <p:ph type="sldNum" sz="quarter" idx="5"/>
          </p:nvPr>
        </p:nvSpPr>
        <p:spPr/>
        <p:txBody>
          <a:bodyPr/>
          <a:lstStyle/>
          <a:p>
            <a:fld id="{4EDCB728-C61A-4574-A10A-2C5F86079174}" type="slidenum">
              <a:rPr lang="en-GB" smtClean="0"/>
              <a:t>2</a:t>
            </a:fld>
            <a:endParaRPr lang="en-GB"/>
          </a:p>
        </p:txBody>
      </p:sp>
    </p:spTree>
    <p:extLst>
      <p:ext uri="{BB962C8B-B14F-4D97-AF65-F5344CB8AC3E}">
        <p14:creationId xmlns:p14="http://schemas.microsoft.com/office/powerpoint/2010/main" val="343610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mn-lt"/>
              </a:rPr>
              <a:t>Feedback from the local accident &amp; emergency delivery board and the SWL flu group agreed these priority target groups from the national extended eligible cohort list to shape activity in the borough and alleviate local pressures.  </a:t>
            </a:r>
          </a:p>
          <a:p>
            <a:endParaRPr lang="en-GB" sz="1200" dirty="0">
              <a:latin typeface="+mn-lt"/>
            </a:endParaRPr>
          </a:p>
          <a:p>
            <a:r>
              <a:rPr lang="en-GB" sz="1200" dirty="0">
                <a:latin typeface="+mn-lt"/>
              </a:rPr>
              <a:t>So in Kingston these are …….</a:t>
            </a:r>
          </a:p>
          <a:p>
            <a:endParaRPr lang="en-GB" sz="1200" dirty="0">
              <a:latin typeface="+mn-lt"/>
            </a:endParaRPr>
          </a:p>
          <a:p>
            <a:r>
              <a:rPr lang="en-GB" sz="1200" dirty="0">
                <a:latin typeface="+mn-lt"/>
              </a:rPr>
              <a:t>Across SWL we are also targeting in our comms local people with LD and BAME</a:t>
            </a:r>
          </a:p>
          <a:p>
            <a:endParaRPr lang="en-GB" sz="1200" dirty="0">
              <a:latin typeface="+mn-lt"/>
            </a:endParaRPr>
          </a:p>
          <a:p>
            <a:endParaRPr lang="en-GB" sz="1200" dirty="0">
              <a:latin typeface="+mn-lt"/>
            </a:endParaRPr>
          </a:p>
          <a:p>
            <a:endParaRPr lang="en-GB" sz="1200" dirty="0">
              <a:latin typeface="+mn-lt"/>
            </a:endParaRPr>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3</a:t>
            </a:fld>
            <a:endParaRPr lang="en-GB"/>
          </a:p>
        </p:txBody>
      </p:sp>
    </p:spTree>
    <p:extLst>
      <p:ext uri="{BB962C8B-B14F-4D97-AF65-F5344CB8AC3E}">
        <p14:creationId xmlns:p14="http://schemas.microsoft.com/office/powerpoint/2010/main" val="144955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4400" dirty="0">
                <a:latin typeface="+mn-lt"/>
              </a:rPr>
              <a:t>Across SWL we carried out insight work to help us develop a clear and effective campaign.  We ran a survey to help us understand more about what local people think about the winter flu vaccination and also talked to target groups in each borough, to adapt the national campaign materials to resonate with local audiences.  </a:t>
            </a:r>
          </a:p>
          <a:p>
            <a:pPr lvl="1"/>
            <a:endParaRPr lang="en-GB" sz="4400" dirty="0">
              <a:latin typeface="+mn-lt"/>
            </a:endParaRPr>
          </a:p>
          <a:p>
            <a:pPr lvl="1"/>
            <a:r>
              <a:rPr lang="en-GB" sz="4400" dirty="0">
                <a:latin typeface="+mn-lt"/>
              </a:rPr>
              <a:t>With the outreach work we spoke to 11 BAME forums &amp; groups, 10 LD, 3 CYP/parents groups, 3 carers groups and also general patient groups, older people and residents groups</a:t>
            </a:r>
            <a:endParaRPr lang="en-GB" sz="4400" dirty="0"/>
          </a:p>
          <a:p>
            <a:pPr lvl="1"/>
            <a:endParaRPr lang="en-GB" sz="4400" dirty="0"/>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Kingston of the 3814 people across SWL, nearly 14% were from Kingston, which was the second highest after Richmond.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From the survey responses it showed an under-representation of BAME communities in the survey responses – 2011 Census says 43% of residents in SWL BAME, in total 24% of respondents described themselves as being non-white British.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Kingston BAME response (those stated not white British)</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28 Asian or Asian British</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5 black or black British</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12 mixed or multiple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ethinc</a:t>
            </a:r>
            <a:r>
              <a:rPr lang="en-GB" sz="1800" dirty="0">
                <a:effectLst/>
                <a:latin typeface="Calibri" panose="020F0502020204030204" pitchFamily="34" charset="0"/>
                <a:ea typeface="Calibri" panose="020F0502020204030204" pitchFamily="34" charset="0"/>
                <a:cs typeface="Times New Roman" panose="02020603050405020304" pitchFamily="18" charset="0"/>
              </a:rPr>
              <a:t> groups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10 other</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38 white other ethnic group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carried out a focus group with representatives from BAME communities and voluntary groups from Kingston &amp; Richmond to hear their views on the flu jab and help us focus our comms campaign locally.  Covered why people choose to have, or not have the flu jab.</a:t>
            </a:r>
            <a:endParaRPr lang="en-GB" sz="4400" dirty="0"/>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4</a:t>
            </a:fld>
            <a:endParaRPr lang="en-GB"/>
          </a:p>
        </p:txBody>
      </p:sp>
    </p:spTree>
    <p:extLst>
      <p:ext uri="{BB962C8B-B14F-4D97-AF65-F5344CB8AC3E}">
        <p14:creationId xmlns:p14="http://schemas.microsoft.com/office/powerpoint/2010/main" val="387429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summary of all the feedback from our engagement showing the motivators and blockers behind the decision to get the flu jab</a:t>
            </a:r>
          </a:p>
          <a:p>
            <a:r>
              <a:rPr lang="en-GB" dirty="0"/>
              <a:t>Highlighted some of the key ones </a:t>
            </a:r>
          </a:p>
        </p:txBody>
      </p:sp>
      <p:sp>
        <p:nvSpPr>
          <p:cNvPr id="4" name="Slide Number Placeholder 3"/>
          <p:cNvSpPr>
            <a:spLocks noGrp="1"/>
          </p:cNvSpPr>
          <p:nvPr>
            <p:ph type="sldNum" sz="quarter" idx="5"/>
          </p:nvPr>
        </p:nvSpPr>
        <p:spPr/>
        <p:txBody>
          <a:bodyPr/>
          <a:lstStyle/>
          <a:p>
            <a:fld id="{4EDCB728-C61A-4574-A10A-2C5F86079174}" type="slidenum">
              <a:rPr lang="en-GB" smtClean="0"/>
              <a:t>5</a:t>
            </a:fld>
            <a:endParaRPr lang="en-GB"/>
          </a:p>
        </p:txBody>
      </p:sp>
    </p:spTree>
    <p:extLst>
      <p:ext uri="{BB962C8B-B14F-4D97-AF65-F5344CB8AC3E}">
        <p14:creationId xmlns:p14="http://schemas.microsoft.com/office/powerpoint/2010/main" val="413838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some of the detailed feedback we received specifically from respondents from BAME communities about what would motivate to have a flu jab</a:t>
            </a:r>
          </a:p>
        </p:txBody>
      </p:sp>
      <p:sp>
        <p:nvSpPr>
          <p:cNvPr id="4" name="Slide Number Placeholder 3"/>
          <p:cNvSpPr>
            <a:spLocks noGrp="1"/>
          </p:cNvSpPr>
          <p:nvPr>
            <p:ph type="sldNum" sz="quarter" idx="5"/>
          </p:nvPr>
        </p:nvSpPr>
        <p:spPr/>
        <p:txBody>
          <a:bodyPr/>
          <a:lstStyle/>
          <a:p>
            <a:fld id="{4EDCB728-C61A-4574-A10A-2C5F86079174}" type="slidenum">
              <a:rPr lang="en-GB" smtClean="0"/>
              <a:t>6</a:t>
            </a:fld>
            <a:endParaRPr lang="en-GB"/>
          </a:p>
        </p:txBody>
      </p:sp>
    </p:spTree>
    <p:extLst>
      <p:ext uri="{BB962C8B-B14F-4D97-AF65-F5344CB8AC3E}">
        <p14:creationId xmlns:p14="http://schemas.microsoft.com/office/powerpoint/2010/main" val="306061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Detailed feedback on the blockers for BAME communities </a:t>
            </a:r>
          </a:p>
        </p:txBody>
      </p:sp>
      <p:sp>
        <p:nvSpPr>
          <p:cNvPr id="4" name="Slide Number Placeholder 3"/>
          <p:cNvSpPr>
            <a:spLocks noGrp="1"/>
          </p:cNvSpPr>
          <p:nvPr>
            <p:ph type="sldNum" sz="quarter" idx="5"/>
          </p:nvPr>
        </p:nvSpPr>
        <p:spPr/>
        <p:txBody>
          <a:bodyPr/>
          <a:lstStyle/>
          <a:p>
            <a:fld id="{4EDCB728-C61A-4574-A10A-2C5F86079174}" type="slidenum">
              <a:rPr lang="en-GB" smtClean="0"/>
              <a:t>7</a:t>
            </a:fld>
            <a:endParaRPr lang="en-GB"/>
          </a:p>
        </p:txBody>
      </p:sp>
    </p:spTree>
    <p:extLst>
      <p:ext uri="{BB962C8B-B14F-4D97-AF65-F5344CB8AC3E}">
        <p14:creationId xmlns:p14="http://schemas.microsoft.com/office/powerpoint/2010/main" val="216134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people with a learning disability, these are the key motivators and blockers</a:t>
            </a:r>
          </a:p>
        </p:txBody>
      </p:sp>
      <p:sp>
        <p:nvSpPr>
          <p:cNvPr id="4" name="Slide Number Placeholder 3"/>
          <p:cNvSpPr>
            <a:spLocks noGrp="1"/>
          </p:cNvSpPr>
          <p:nvPr>
            <p:ph type="sldNum" sz="quarter" idx="5"/>
          </p:nvPr>
        </p:nvSpPr>
        <p:spPr/>
        <p:txBody>
          <a:bodyPr/>
          <a:lstStyle/>
          <a:p>
            <a:fld id="{4EDCB728-C61A-4574-A10A-2C5F86079174}" type="slidenum">
              <a:rPr lang="en-GB" smtClean="0"/>
              <a:t>8</a:t>
            </a:fld>
            <a:endParaRPr lang="en-GB"/>
          </a:p>
        </p:txBody>
      </p:sp>
    </p:spTree>
    <p:extLst>
      <p:ext uri="{BB962C8B-B14F-4D97-AF65-F5344CB8AC3E}">
        <p14:creationId xmlns:p14="http://schemas.microsoft.com/office/powerpoint/2010/main" val="3445539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AB4AB"/>
                </a:solidFill>
                <a:effectLst/>
                <a:latin typeface="bariolregular"/>
              </a:rPr>
              <a:t>We’ve produced a</a:t>
            </a:r>
            <a:r>
              <a:rPr lang="en-GB" b="0" i="0" dirty="0">
                <a:solidFill>
                  <a:srgbClr val="000000"/>
                </a:solidFill>
                <a:effectLst/>
                <a:latin typeface="bariolregular"/>
              </a:rPr>
              <a:t> toolkit to promote the importance of people getting vaccinated.</a:t>
            </a:r>
          </a:p>
          <a:p>
            <a:pPr algn="l"/>
            <a:r>
              <a:rPr lang="en-GB" b="0" i="0" dirty="0">
                <a:solidFill>
                  <a:srgbClr val="000000"/>
                </a:solidFill>
                <a:effectLst/>
                <a:latin typeface="bariolregular"/>
              </a:rPr>
              <a:t>To ensure we’re reaching the those within our demographics, as well as their friends and relatives, we’ve designed a range of multi-media assets which educate local residents, encourage behaviour change and think of those most vulnerable to flu.</a:t>
            </a:r>
          </a:p>
          <a:p>
            <a:pPr algn="l"/>
            <a:r>
              <a:rPr lang="en-GB" b="0" i="0" dirty="0">
                <a:solidFill>
                  <a:srgbClr val="000000"/>
                </a:solidFill>
                <a:effectLst/>
                <a:latin typeface="bariolregular"/>
              </a:rPr>
              <a:t>This toolkit contains a variety of assets and suggestions of how we can maximise these as part of the communications mix.  These are links to the Richmond and Kingston toolkits which contain digital assets to target the priority groups – text and images for use on Facebook, Twitter, Instagram etc</a:t>
            </a:r>
          </a:p>
          <a:p>
            <a:pPr algn="l"/>
            <a:r>
              <a:rPr lang="en-GB" b="0" i="0" dirty="0">
                <a:solidFill>
                  <a:srgbClr val="000000"/>
                </a:solidFill>
                <a:effectLst/>
                <a:latin typeface="bariolregular"/>
              </a:rPr>
              <a:t>Also a downloadable poster for printing  </a:t>
            </a:r>
          </a:p>
          <a:p>
            <a:endParaRPr lang="en-GB" dirty="0"/>
          </a:p>
        </p:txBody>
      </p:sp>
      <p:sp>
        <p:nvSpPr>
          <p:cNvPr id="4" name="Slide Number Placeholder 3"/>
          <p:cNvSpPr>
            <a:spLocks noGrp="1"/>
          </p:cNvSpPr>
          <p:nvPr>
            <p:ph type="sldNum" sz="quarter" idx="5"/>
          </p:nvPr>
        </p:nvSpPr>
        <p:spPr/>
        <p:txBody>
          <a:bodyPr/>
          <a:lstStyle/>
          <a:p>
            <a:fld id="{4EDCB728-C61A-4574-A10A-2C5F86079174}" type="slidenum">
              <a:rPr lang="en-GB" smtClean="0"/>
              <a:t>9</a:t>
            </a:fld>
            <a:endParaRPr lang="en-GB"/>
          </a:p>
        </p:txBody>
      </p:sp>
    </p:spTree>
    <p:extLst>
      <p:ext uri="{BB962C8B-B14F-4D97-AF65-F5344CB8AC3E}">
        <p14:creationId xmlns:p14="http://schemas.microsoft.com/office/powerpoint/2010/main" val="3796798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V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871411" y="1142990"/>
            <a:ext cx="5058508" cy="2123954"/>
          </a:xfrm>
        </p:spPr>
        <p:txBody>
          <a:bodyPr anchor="b" anchorCtr="0">
            <a:noAutofit/>
          </a:bodyPr>
          <a:lstStyle>
            <a:lvl1pPr algn="l">
              <a:defRPr sz="4000"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71411" y="3500793"/>
            <a:ext cx="3964354" cy="435209"/>
          </a:xfrm>
          <a:solidFill>
            <a:srgbClr val="003087"/>
          </a:solidFill>
        </p:spPr>
        <p:txBody>
          <a:bodyPr wrap="square" lIns="108000" tIns="50400" rIns="108000" bIns="50400">
            <a:sp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9" name="Rectangle 8"/>
          <p:cNvSpPr/>
          <p:nvPr userDrawn="1"/>
        </p:nvSpPr>
        <p:spPr>
          <a:xfrm>
            <a:off x="871410" y="4660634"/>
            <a:ext cx="6094051" cy="174407"/>
          </a:xfrm>
          <a:prstGeom prst="rect">
            <a:avLst/>
          </a:prstGeom>
        </p:spPr>
        <p:txBody>
          <a:bodyPr wrap="square" lIns="0" tIns="0" rIns="0" bIns="0">
            <a:spAutoFit/>
          </a:bodyPr>
          <a:lstStyle/>
          <a:p>
            <a:pPr rtl="0"/>
            <a:r>
              <a:rPr lang="en-US" sz="1700" b="0" i="0" u="none" strike="noStrike" kern="1200" baseline="30000" dirty="0">
                <a:solidFill>
                  <a:srgbClr val="FFFFFF"/>
                </a:solidFill>
                <a:latin typeface="+mn-lt"/>
                <a:ea typeface="+mn-ea"/>
                <a:cs typeface="+mn-cs"/>
              </a:rPr>
              <a:t>Bringing together Croydon, Kingston, Merton, Richmond, Sutton and </a:t>
            </a:r>
            <a:r>
              <a:rPr lang="en-US" sz="1700" b="0" i="0" u="none" strike="noStrike" kern="1200" baseline="30000" dirty="0" err="1">
                <a:solidFill>
                  <a:srgbClr val="FFFFFF"/>
                </a:solidFill>
                <a:latin typeface="+mn-lt"/>
                <a:ea typeface="+mn-ea"/>
                <a:cs typeface="+mn-cs"/>
              </a:rPr>
              <a:t>Wandsworth</a:t>
            </a:r>
            <a:endParaRPr lang="en-US" sz="1700" b="0" i="0" u="none" strike="noStrike" kern="1200" baseline="30000" dirty="0">
              <a:solidFill>
                <a:srgbClr val="FFFFFF"/>
              </a:solidFill>
              <a:latin typeface="+mn-lt"/>
              <a:ea typeface="+mn-ea"/>
              <a:cs typeface="+mn-cs"/>
            </a:endParaRPr>
          </a:p>
        </p:txBody>
      </p:sp>
    </p:spTree>
    <p:extLst>
      <p:ext uri="{BB962C8B-B14F-4D97-AF65-F5344CB8AC3E}">
        <p14:creationId xmlns:p14="http://schemas.microsoft.com/office/powerpoint/2010/main" val="97769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PowerPoint V4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003087"/>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145670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PowerPoint V4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9237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PowerPoint V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00902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descr="PowerPoint V4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54181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PowerPoint V41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chemeClr val="bg1"/>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30915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6" name="Picture 5" descr="PowerPoint V4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24531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3872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732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387229" y="1378806"/>
            <a:ext cx="3536463" cy="3222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5187462" y="1378806"/>
            <a:ext cx="3499338" cy="3222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669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508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PowerPoint V4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0200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PowerPoint V4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384441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descr="PowerPoint V4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486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owerPoint V4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1"/>
          <p:cNvSpPr>
            <a:spLocks noGrp="1"/>
          </p:cNvSpPr>
          <p:nvPr>
            <p:ph type="ctrTitle"/>
          </p:nvPr>
        </p:nvSpPr>
        <p:spPr>
          <a:xfrm>
            <a:off x="2346570" y="1592385"/>
            <a:ext cx="5361354" cy="1670538"/>
          </a:xfrm>
        </p:spPr>
        <p:txBody>
          <a:bodyPr anchor="b" anchorCtr="1">
            <a:noAutofit/>
          </a:bodyPr>
          <a:lstStyle>
            <a:lvl1pPr algn="ctr">
              <a:defRPr sz="4000" b="1">
                <a:solidFill>
                  <a:srgbClr val="FFFFFF"/>
                </a:solidFill>
              </a:defRPr>
            </a:lvl1pPr>
          </a:lstStyle>
          <a:p>
            <a:r>
              <a:rPr lang="en-GB" dirty="0"/>
              <a:t>Click to edit Master title style</a:t>
            </a:r>
            <a:endParaRPr lang="en-US" dirty="0"/>
          </a:p>
        </p:txBody>
      </p:sp>
      <p:sp>
        <p:nvSpPr>
          <p:cNvPr id="6" name="Subtitle 2"/>
          <p:cNvSpPr>
            <a:spLocks noGrp="1"/>
          </p:cNvSpPr>
          <p:nvPr>
            <p:ph type="subTitle" idx="1"/>
          </p:nvPr>
        </p:nvSpPr>
        <p:spPr>
          <a:xfrm>
            <a:off x="2346570" y="3415552"/>
            <a:ext cx="5361354" cy="435209"/>
          </a:xfrm>
          <a:solidFill>
            <a:srgbClr val="003087"/>
          </a:solidFill>
        </p:spPr>
        <p:txBody>
          <a:bodyPr wrap="square" lIns="108000" tIns="50400" rIns="108000" bIns="5040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06788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descr="PowerPoint V4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7483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V42.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1387230" y="205979"/>
            <a:ext cx="7299570" cy="85725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387230" y="1268534"/>
            <a:ext cx="7299569"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p:cNvCxnSpPr/>
          <p:nvPr userDrawn="1"/>
        </p:nvCxnSpPr>
        <p:spPr>
          <a:xfrm>
            <a:off x="1387230" y="1063229"/>
            <a:ext cx="7299569" cy="0"/>
          </a:xfrm>
          <a:prstGeom prst="line">
            <a:avLst/>
          </a:prstGeom>
          <a:ln w="6350" cmpd="sng">
            <a:solidFill>
              <a:srgbClr val="00308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19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xStyles>
    <p:titleStyle>
      <a:lvl1pPr algn="l" defTabSz="457200" rtl="0" eaLnBrk="1" latinLnBrk="0" hangingPunct="1">
        <a:spcBef>
          <a:spcPct val="0"/>
        </a:spcBef>
        <a:buNone/>
        <a:defRPr sz="4000" b="1" kern="1200">
          <a:solidFill>
            <a:srgbClr val="003087"/>
          </a:solidFill>
          <a:latin typeface="+mj-lt"/>
          <a:ea typeface="+mj-ea"/>
          <a:cs typeface="+mj-cs"/>
        </a:defRPr>
      </a:lvl1pPr>
    </p:titleStyle>
    <p:bodyStyle>
      <a:lvl1pPr marL="342900" indent="-342900" algn="l" defTabSz="457200" rtl="0" eaLnBrk="1" latinLnBrk="0" hangingPunct="1">
        <a:lnSpc>
          <a:spcPct val="110000"/>
        </a:lnSpc>
        <a:spcBef>
          <a:spcPct val="20000"/>
        </a:spcBef>
        <a:spcAft>
          <a:spcPts val="600"/>
        </a:spcAft>
        <a:buClr>
          <a:schemeClr val="tx2"/>
        </a:buClr>
        <a:buFont typeface="Arial"/>
        <a:buChar char="•"/>
        <a:defRPr sz="32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spcAft>
          <a:spcPts val="600"/>
        </a:spcAft>
        <a:buClr>
          <a:schemeClr val="tx2"/>
        </a:buClr>
        <a:buFont typeface="Arial"/>
        <a:buChar char="–"/>
        <a:defRPr sz="28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spcAft>
          <a:spcPts val="600"/>
        </a:spcAft>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spcAft>
          <a:spcPts val="600"/>
        </a:spcAft>
        <a:buFont typeface="Arial"/>
        <a:buChar char="–"/>
        <a:defRPr sz="20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spcAft>
          <a:spcPts val="600"/>
        </a:spcAft>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bit.ly/HereForYouKingston" TargetMode="External"/><Relationship Id="rId5" Type="http://schemas.openxmlformats.org/officeDocument/2006/relationships/hyperlink" Target="http://bit.ly/HereforyouRichmond"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bit.ly/KingstonFluKit" TargetMode="External"/><Relationship Id="rId5" Type="http://schemas.openxmlformats.org/officeDocument/2006/relationships/hyperlink" Target="http://bit.ly/RichmondFluKit"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1411" y="1142990"/>
            <a:ext cx="5058508" cy="1214897"/>
          </a:xfrm>
        </p:spPr>
        <p:txBody>
          <a:bodyPr/>
          <a:lstStyle/>
          <a:p>
            <a:r>
              <a:rPr lang="en-US" dirty="0"/>
              <a:t>Winter flu and NHS 111 First</a:t>
            </a:r>
          </a:p>
        </p:txBody>
      </p:sp>
      <p:sp>
        <p:nvSpPr>
          <p:cNvPr id="3" name="Subtitle 2"/>
          <p:cNvSpPr>
            <a:spLocks noGrp="1"/>
          </p:cNvSpPr>
          <p:nvPr>
            <p:ph type="subTitle" idx="1"/>
          </p:nvPr>
        </p:nvSpPr>
        <p:spPr>
          <a:xfrm>
            <a:off x="871410" y="2829464"/>
            <a:ext cx="5126823" cy="1209780"/>
          </a:xfrm>
        </p:spPr>
        <p:txBody>
          <a:bodyPr/>
          <a:lstStyle/>
          <a:p>
            <a:pPr>
              <a:lnSpc>
                <a:spcPct val="100000"/>
              </a:lnSpc>
              <a:spcBef>
                <a:spcPts val="0"/>
              </a:spcBef>
              <a:spcAft>
                <a:spcPts val="0"/>
              </a:spcAft>
            </a:pPr>
            <a:r>
              <a:rPr lang="en-US" dirty="0"/>
              <a:t>20</a:t>
            </a:r>
            <a:r>
              <a:rPr lang="en-US" baseline="30000" dirty="0"/>
              <a:t>th</a:t>
            </a:r>
            <a:r>
              <a:rPr lang="en-US" dirty="0"/>
              <a:t> October 2020</a:t>
            </a:r>
          </a:p>
          <a:p>
            <a:pPr>
              <a:lnSpc>
                <a:spcPct val="100000"/>
              </a:lnSpc>
              <a:spcBef>
                <a:spcPts val="0"/>
              </a:spcBef>
              <a:spcAft>
                <a:spcPts val="0"/>
              </a:spcAft>
            </a:pPr>
            <a:r>
              <a:rPr lang="en-US" dirty="0"/>
              <a:t>Healthwatch Kingston open meeting</a:t>
            </a:r>
          </a:p>
          <a:p>
            <a:pPr>
              <a:lnSpc>
                <a:spcPct val="100000"/>
              </a:lnSpc>
              <a:spcBef>
                <a:spcPts val="0"/>
              </a:spcBef>
              <a:spcAft>
                <a:spcPts val="0"/>
              </a:spcAft>
            </a:pPr>
            <a:r>
              <a:rPr lang="en-US" sz="1600" dirty="0"/>
              <a:t>Hannah Keates – Engagement Manager (Kingston &amp; Richmond)</a:t>
            </a:r>
          </a:p>
        </p:txBody>
      </p:sp>
    </p:spTree>
    <p:extLst>
      <p:ext uri="{BB962C8B-B14F-4D97-AF65-F5344CB8AC3E}">
        <p14:creationId xmlns:p14="http://schemas.microsoft.com/office/powerpoint/2010/main" val="358508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72266-3DBC-462C-A546-ECF1A9A8F16B}"/>
              </a:ext>
            </a:extLst>
          </p:cNvPr>
          <p:cNvSpPr>
            <a:spLocks noGrp="1"/>
          </p:cNvSpPr>
          <p:nvPr>
            <p:ph type="title"/>
          </p:nvPr>
        </p:nvSpPr>
        <p:spPr/>
        <p:txBody>
          <a:bodyPr/>
          <a:lstStyle/>
          <a:p>
            <a:r>
              <a:rPr lang="en-GB" dirty="0"/>
              <a:t>Content and collateral</a:t>
            </a:r>
          </a:p>
        </p:txBody>
      </p:sp>
      <p:sp>
        <p:nvSpPr>
          <p:cNvPr id="3" name="Content Placeholder 2">
            <a:extLst>
              <a:ext uri="{FF2B5EF4-FFF2-40B4-BE49-F238E27FC236}">
                <a16:creationId xmlns:a16="http://schemas.microsoft.com/office/drawing/2014/main" id="{1646E70B-C6C1-4002-95B7-026644BA06F2}"/>
              </a:ext>
            </a:extLst>
          </p:cNvPr>
          <p:cNvSpPr>
            <a:spLocks noGrp="1"/>
          </p:cNvSpPr>
          <p:nvPr>
            <p:ph idx="1"/>
          </p:nvPr>
        </p:nvSpPr>
        <p:spPr>
          <a:xfrm>
            <a:off x="1387231" y="1268534"/>
            <a:ext cx="4749682" cy="3394472"/>
          </a:xfrm>
        </p:spPr>
        <p:txBody>
          <a:bodyPr>
            <a:noAutofit/>
          </a:bodyPr>
          <a:lstStyle/>
          <a:p>
            <a:pPr marL="0" indent="0">
              <a:buNone/>
            </a:pPr>
            <a:r>
              <a:rPr lang="en-GB" sz="1100" b="1" dirty="0"/>
              <a:t>SWL Flu Campaign – Localised echoing the national NHSE Flu campaign</a:t>
            </a:r>
          </a:p>
          <a:p>
            <a:r>
              <a:rPr lang="en-GB" sz="1100" dirty="0"/>
              <a:t>Digital toolkit and digital/video materials</a:t>
            </a:r>
          </a:p>
          <a:p>
            <a:r>
              <a:rPr lang="en-GB" sz="1100" dirty="0"/>
              <a:t>SWL Flu campaign e toolkit -all assets bespoke for each borough</a:t>
            </a:r>
          </a:p>
          <a:p>
            <a:r>
              <a:rPr lang="en-GB" sz="1100" dirty="0"/>
              <a:t>Social media and digital materials for each target group for organic and targeted paid</a:t>
            </a:r>
          </a:p>
          <a:p>
            <a:r>
              <a:rPr lang="en-GB" sz="1100" dirty="0"/>
              <a:t>advertising (parents of 2 3 year olds, BAME communities, LD, under 65 at risk, 50 64,</a:t>
            </a:r>
          </a:p>
          <a:p>
            <a:r>
              <a:rPr lang="en-GB" sz="1100" dirty="0"/>
              <a:t>pregnant women and Over 65s)</a:t>
            </a:r>
          </a:p>
          <a:p>
            <a:r>
              <a:rPr lang="en-GB" sz="1100" dirty="0"/>
              <a:t>Myth busting films</a:t>
            </a:r>
          </a:p>
          <a:p>
            <a:r>
              <a:rPr lang="en-GB" sz="1100" dirty="0"/>
              <a:t>Myth busting materials</a:t>
            </a:r>
          </a:p>
        </p:txBody>
      </p:sp>
      <p:sp>
        <p:nvSpPr>
          <p:cNvPr id="4" name="TextBox 3">
            <a:extLst>
              <a:ext uri="{FF2B5EF4-FFF2-40B4-BE49-F238E27FC236}">
                <a16:creationId xmlns:a16="http://schemas.microsoft.com/office/drawing/2014/main" id="{1EBCE491-FB32-4F05-B55E-1DBA2F152513}"/>
              </a:ext>
            </a:extLst>
          </p:cNvPr>
          <p:cNvSpPr txBox="1"/>
          <p:nvPr/>
        </p:nvSpPr>
        <p:spPr>
          <a:xfrm>
            <a:off x="6136913" y="1459646"/>
            <a:ext cx="2890486" cy="3308598"/>
          </a:xfrm>
          <a:prstGeom prst="rect">
            <a:avLst/>
          </a:prstGeom>
          <a:noFill/>
          <a:ln>
            <a:solidFill>
              <a:schemeClr val="accent1"/>
            </a:solidFill>
          </a:ln>
        </p:spPr>
        <p:txBody>
          <a:bodyPr wrap="square" rtlCol="0">
            <a:spAutoFit/>
          </a:bodyPr>
          <a:lstStyle/>
          <a:p>
            <a:r>
              <a:rPr lang="en-GB" sz="1100" b="1" dirty="0"/>
              <a:t>Templates, presentations and stock content</a:t>
            </a:r>
          </a:p>
          <a:p>
            <a:endParaRPr lang="en-GB" sz="1100" dirty="0"/>
          </a:p>
          <a:p>
            <a:pPr marL="171450" indent="-171450">
              <a:buFont typeface="Arial" panose="020B0604020202020204" pitchFamily="34" charset="0"/>
              <a:buChar char="•"/>
            </a:pPr>
            <a:r>
              <a:rPr lang="en-GB" sz="1100" dirty="0"/>
              <a:t>Standard stakeholder support letter with toolkit –asking for support with materials and suggestions. </a:t>
            </a:r>
          </a:p>
          <a:p>
            <a:pPr marL="171450" indent="-171450">
              <a:buFont typeface="Arial" panose="020B0604020202020204" pitchFamily="34" charset="0"/>
              <a:buChar char="•"/>
            </a:pPr>
            <a:r>
              <a:rPr lang="en-GB" sz="1100" dirty="0"/>
              <a:t>Standard internal communications for health and care staff – adapted by each organisation to resonate with their employees </a:t>
            </a:r>
          </a:p>
          <a:p>
            <a:pPr marL="171450" indent="-171450">
              <a:buFont typeface="Arial" panose="020B0604020202020204" pitchFamily="34" charset="0"/>
              <a:buChar char="•"/>
            </a:pPr>
            <a:r>
              <a:rPr lang="en-GB" sz="1100" dirty="0"/>
              <a:t>Key messages, narrative, media releases, content schedule </a:t>
            </a:r>
          </a:p>
          <a:p>
            <a:endParaRPr lang="en-GB" sz="1100" dirty="0"/>
          </a:p>
          <a:p>
            <a:r>
              <a:rPr lang="en-GB" sz="1100" b="1" dirty="0"/>
              <a:t>Print</a:t>
            </a:r>
          </a:p>
          <a:p>
            <a:endParaRPr lang="en-GB" sz="1100" dirty="0"/>
          </a:p>
          <a:p>
            <a:pPr marL="171450" indent="-171450">
              <a:buFont typeface="Arial" panose="020B0604020202020204" pitchFamily="34" charset="0"/>
              <a:buChar char="•"/>
            </a:pPr>
            <a:r>
              <a:rPr lang="en-GB" sz="1100" dirty="0"/>
              <a:t>DL myth-busting leaflets in a number of translated languages</a:t>
            </a:r>
          </a:p>
          <a:p>
            <a:pPr marL="171450" indent="-171450">
              <a:buFont typeface="Arial" panose="020B0604020202020204" pitchFamily="34" charset="0"/>
              <a:buChar char="•"/>
            </a:pPr>
            <a:r>
              <a:rPr lang="en-GB" sz="1100" dirty="0"/>
              <a:t>A3 posters for NHS settings and community outreach work + translations  </a:t>
            </a:r>
          </a:p>
        </p:txBody>
      </p:sp>
    </p:spTree>
    <p:extLst>
      <p:ext uri="{BB962C8B-B14F-4D97-AF65-F5344CB8AC3E}">
        <p14:creationId xmlns:p14="http://schemas.microsoft.com/office/powerpoint/2010/main" val="2829440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0CE52-0580-4A99-A26B-AEF747982992}"/>
              </a:ext>
            </a:extLst>
          </p:cNvPr>
          <p:cNvSpPr>
            <a:spLocks noGrp="1"/>
          </p:cNvSpPr>
          <p:nvPr>
            <p:ph type="title"/>
          </p:nvPr>
        </p:nvSpPr>
        <p:spPr/>
        <p:txBody>
          <a:bodyPr>
            <a:normAutofit/>
          </a:bodyPr>
          <a:lstStyle/>
          <a:p>
            <a:r>
              <a:rPr lang="en-GB" sz="2800" dirty="0"/>
              <a:t>Paid advertising</a:t>
            </a:r>
          </a:p>
        </p:txBody>
      </p:sp>
      <p:graphicFrame>
        <p:nvGraphicFramePr>
          <p:cNvPr id="4" name="Table 4">
            <a:extLst>
              <a:ext uri="{FF2B5EF4-FFF2-40B4-BE49-F238E27FC236}">
                <a16:creationId xmlns:a16="http://schemas.microsoft.com/office/drawing/2014/main" id="{02807540-B732-4335-A433-505D7504C8F5}"/>
              </a:ext>
            </a:extLst>
          </p:cNvPr>
          <p:cNvGraphicFramePr>
            <a:graphicFrameLocks noGrp="1"/>
          </p:cNvGraphicFramePr>
          <p:nvPr>
            <p:extLst>
              <p:ext uri="{D42A27DB-BD31-4B8C-83A1-F6EECF244321}">
                <p14:modId xmlns:p14="http://schemas.microsoft.com/office/powerpoint/2010/main" val="688502717"/>
              </p:ext>
            </p:extLst>
          </p:nvPr>
        </p:nvGraphicFramePr>
        <p:xfrm>
          <a:off x="1387230" y="1208972"/>
          <a:ext cx="7299570" cy="3880325"/>
        </p:xfrm>
        <a:graphic>
          <a:graphicData uri="http://schemas.openxmlformats.org/drawingml/2006/table">
            <a:tbl>
              <a:tblPr firstRow="1" bandRow="1">
                <a:tableStyleId>{5C22544A-7EE6-4342-B048-85BDC9FD1C3A}</a:tableStyleId>
              </a:tblPr>
              <a:tblGrid>
                <a:gridCol w="2049441">
                  <a:extLst>
                    <a:ext uri="{9D8B030D-6E8A-4147-A177-3AD203B41FA5}">
                      <a16:colId xmlns:a16="http://schemas.microsoft.com/office/drawing/2014/main" val="543216218"/>
                    </a:ext>
                  </a:extLst>
                </a:gridCol>
                <a:gridCol w="1614008">
                  <a:extLst>
                    <a:ext uri="{9D8B030D-6E8A-4147-A177-3AD203B41FA5}">
                      <a16:colId xmlns:a16="http://schemas.microsoft.com/office/drawing/2014/main" val="3135184496"/>
                    </a:ext>
                  </a:extLst>
                </a:gridCol>
                <a:gridCol w="1212040">
                  <a:extLst>
                    <a:ext uri="{9D8B030D-6E8A-4147-A177-3AD203B41FA5}">
                      <a16:colId xmlns:a16="http://schemas.microsoft.com/office/drawing/2014/main" val="2150043908"/>
                    </a:ext>
                  </a:extLst>
                </a:gridCol>
                <a:gridCol w="1212041">
                  <a:extLst>
                    <a:ext uri="{9D8B030D-6E8A-4147-A177-3AD203B41FA5}">
                      <a16:colId xmlns:a16="http://schemas.microsoft.com/office/drawing/2014/main" val="357291141"/>
                    </a:ext>
                  </a:extLst>
                </a:gridCol>
                <a:gridCol w="1212040">
                  <a:extLst>
                    <a:ext uri="{9D8B030D-6E8A-4147-A177-3AD203B41FA5}">
                      <a16:colId xmlns:a16="http://schemas.microsoft.com/office/drawing/2014/main" val="4164036476"/>
                    </a:ext>
                  </a:extLst>
                </a:gridCol>
              </a:tblGrid>
              <a:tr h="466886">
                <a:tc gridSpan="2">
                  <a:txBody>
                    <a:bodyPr/>
                    <a:lstStyle/>
                    <a:p>
                      <a:pPr algn="ctr"/>
                      <a:r>
                        <a:rPr lang="en-GB" dirty="0"/>
                        <a:t>Channel</a:t>
                      </a:r>
                    </a:p>
                  </a:txBody>
                  <a:tcPr anchor="ctr"/>
                </a:tc>
                <a:tc hMerge="1">
                  <a:txBody>
                    <a:bodyPr/>
                    <a:lstStyle/>
                    <a:p>
                      <a:endParaRPr lang="en-GB" dirty="0"/>
                    </a:p>
                  </a:txBody>
                  <a:tcPr/>
                </a:tc>
                <a:tc gridSpan="3">
                  <a:txBody>
                    <a:bodyPr/>
                    <a:lstStyle/>
                    <a:p>
                      <a:pPr algn="ctr"/>
                      <a:r>
                        <a:rPr lang="en-GB" dirty="0"/>
                        <a:t>Timeline</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21576158"/>
                  </a:ext>
                </a:extLst>
              </a:tr>
              <a:tr h="67703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t>Paid search terms</a:t>
                      </a:r>
                    </a:p>
                  </a:txBody>
                  <a:tcPr anchor="ctr"/>
                </a:tc>
                <a:tc>
                  <a:txBody>
                    <a:bodyPr/>
                    <a:lstStyle/>
                    <a:p>
                      <a:endParaRPr lang="en-GB" dirty="0"/>
                    </a:p>
                  </a:txBody>
                  <a:tcPr/>
                </a:tc>
                <a:tc gridSpan="3">
                  <a:txBody>
                    <a:bodyPr/>
                    <a:lstStyle/>
                    <a:p>
                      <a:pPr algn="ctr"/>
                      <a:r>
                        <a:rPr lang="en-GB" dirty="0"/>
                        <a:t>Always on search across all boroughs</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58763641"/>
                  </a:ext>
                </a:extLst>
              </a:tr>
              <a:tr h="568820">
                <a:tc>
                  <a:txBody>
                    <a:bodyPr/>
                    <a:lstStyle/>
                    <a:p>
                      <a:pPr algn="ctr"/>
                      <a:r>
                        <a:rPr lang="en-GB" dirty="0"/>
                        <a:t>Social media</a:t>
                      </a:r>
                    </a:p>
                  </a:txBody>
                  <a:tcPr anchor="ctr"/>
                </a:tc>
                <a:tc>
                  <a:txBody>
                    <a:bodyPr/>
                    <a:lstStyle/>
                    <a:p>
                      <a:endParaRPr lang="en-GB" dirty="0"/>
                    </a:p>
                  </a:txBody>
                  <a:tcPr/>
                </a:tc>
                <a:tc gridSpan="3">
                  <a:txBody>
                    <a:bodyPr/>
                    <a:lstStyle/>
                    <a:p>
                      <a:pPr algn="ctr"/>
                      <a:r>
                        <a:rPr lang="en-GB" dirty="0"/>
                        <a:t>Always on across all boroughs</a:t>
                      </a: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34640689"/>
                  </a:ext>
                </a:extLst>
              </a:tr>
              <a:tr h="636139">
                <a:tc>
                  <a:txBody>
                    <a:bodyPr/>
                    <a:lstStyle/>
                    <a:p>
                      <a:pPr algn="ctr"/>
                      <a:r>
                        <a:rPr lang="en-GB" dirty="0"/>
                        <a:t>Digital radio</a:t>
                      </a:r>
                    </a:p>
                  </a:txBody>
                  <a:tcPr anchor="ctr"/>
                </a:tc>
                <a:tc>
                  <a:txBody>
                    <a:bodyPr/>
                    <a:lstStyle/>
                    <a:p>
                      <a:endParaRPr lang="en-GB" dirty="0"/>
                    </a:p>
                  </a:txBody>
                  <a:tcPr/>
                </a:tc>
                <a:tc>
                  <a:txBody>
                    <a:bodyPr/>
                    <a:lstStyle/>
                    <a:p>
                      <a:pPr algn="ctr"/>
                      <a:r>
                        <a:rPr lang="en-GB" dirty="0"/>
                        <a:t>4 weeks</a:t>
                      </a:r>
                    </a:p>
                  </a:txBody>
                  <a:tcPr anchor="ctr"/>
                </a:tc>
                <a:tc>
                  <a:txBody>
                    <a:bodyPr/>
                    <a:lstStyle/>
                    <a:p>
                      <a:pPr algn="ctr"/>
                      <a:r>
                        <a:rPr lang="en-GB" dirty="0"/>
                        <a:t>2 weeks</a:t>
                      </a:r>
                    </a:p>
                  </a:txBody>
                  <a:tcPr anchor="ctr"/>
                </a:tc>
                <a:tc>
                  <a:txBody>
                    <a:bodyPr/>
                    <a:lstStyle/>
                    <a:p>
                      <a:pPr algn="ctr"/>
                      <a:r>
                        <a:rPr lang="en-GB" dirty="0"/>
                        <a:t>2 weeks</a:t>
                      </a:r>
                    </a:p>
                  </a:txBody>
                  <a:tcPr anchor="ctr"/>
                </a:tc>
                <a:extLst>
                  <a:ext uri="{0D108BD9-81ED-4DB2-BD59-A6C34878D82A}">
                    <a16:rowId xmlns:a16="http://schemas.microsoft.com/office/drawing/2014/main" val="2281774172"/>
                  </a:ext>
                </a:extLst>
              </a:tr>
              <a:tr h="597674">
                <a:tc>
                  <a:txBody>
                    <a:bodyPr/>
                    <a:lstStyle/>
                    <a:p>
                      <a:pPr algn="ctr"/>
                      <a:r>
                        <a:rPr lang="en-GB" dirty="0"/>
                        <a:t>Traditional radio</a:t>
                      </a:r>
                    </a:p>
                  </a:txBody>
                  <a:tcPr anchor="ctr"/>
                </a:tc>
                <a:tc>
                  <a:txBody>
                    <a:bodyPr/>
                    <a:lstStyle/>
                    <a:p>
                      <a:endParaRPr lang="en-GB" dirty="0"/>
                    </a:p>
                  </a:txBody>
                  <a:tcPr/>
                </a:tc>
                <a:tc>
                  <a:txBody>
                    <a:bodyPr/>
                    <a:lstStyle/>
                    <a:p>
                      <a:pPr algn="ctr"/>
                      <a:r>
                        <a:rPr lang="en-GB" dirty="0"/>
                        <a:t>2 weeks</a:t>
                      </a:r>
                    </a:p>
                  </a:txBody>
                  <a:tcPr anchor="ctr"/>
                </a:tc>
                <a:tc>
                  <a:txBody>
                    <a:bodyPr/>
                    <a:lstStyle/>
                    <a:p>
                      <a:pPr algn="ctr"/>
                      <a:r>
                        <a:rPr lang="en-GB" dirty="0"/>
                        <a:t>2 weeks</a:t>
                      </a:r>
                    </a:p>
                  </a:txBody>
                  <a:tcPr anchor="ctr"/>
                </a:tc>
                <a:tc>
                  <a:txBody>
                    <a:bodyPr/>
                    <a:lstStyle/>
                    <a:p>
                      <a:pPr algn="ctr"/>
                      <a:r>
                        <a:rPr lang="en-GB" dirty="0"/>
                        <a:t>2 weeks</a:t>
                      </a:r>
                    </a:p>
                  </a:txBody>
                  <a:tcPr anchor="ctr"/>
                </a:tc>
                <a:extLst>
                  <a:ext uri="{0D108BD9-81ED-4DB2-BD59-A6C34878D82A}">
                    <a16:rowId xmlns:a16="http://schemas.microsoft.com/office/drawing/2014/main" val="2125852289"/>
                  </a:ext>
                </a:extLst>
              </a:tr>
              <a:tr h="466886">
                <a:tc rowSpan="2">
                  <a:txBody>
                    <a:bodyPr/>
                    <a:lstStyle/>
                    <a:p>
                      <a:pPr algn="ctr"/>
                      <a:r>
                        <a:rPr lang="en-GB" dirty="0"/>
                        <a:t>Optional channels</a:t>
                      </a:r>
                    </a:p>
                  </a:txBody>
                  <a:tcPr anchor="ctr"/>
                </a:tc>
                <a:tc>
                  <a:txBody>
                    <a:bodyPr/>
                    <a:lstStyle/>
                    <a:p>
                      <a:endParaRPr lang="en-GB" dirty="0"/>
                    </a:p>
                  </a:txBody>
                  <a:tcPr/>
                </a:tc>
                <a:tc rowSpan="2" gridSpan="3">
                  <a:txBody>
                    <a:bodyPr/>
                    <a:lstStyle/>
                    <a:p>
                      <a:r>
                        <a:rPr lang="en-GB" sz="1100" dirty="0"/>
                        <a:t>The paid campaign will be reviewed regularly to optimise against best performing channels and to shift budget towards cohorts where we need to see a higher shift in uptake based on our flu dashboard</a:t>
                      </a:r>
                    </a:p>
                  </a:txBody>
                  <a:tcPr/>
                </a:tc>
                <a:tc rowSpan="2" hMerge="1">
                  <a:txBody>
                    <a:bodyPr/>
                    <a:lstStyle/>
                    <a:p>
                      <a:endParaRPr lang="en-GB"/>
                    </a:p>
                  </a:txBody>
                  <a:tcPr/>
                </a:tc>
                <a:tc rowSpan="2" hMerge="1">
                  <a:txBody>
                    <a:bodyPr/>
                    <a:lstStyle/>
                    <a:p>
                      <a:endParaRPr lang="en-GB"/>
                    </a:p>
                  </a:txBody>
                  <a:tcPr/>
                </a:tc>
                <a:extLst>
                  <a:ext uri="{0D108BD9-81ED-4DB2-BD59-A6C34878D82A}">
                    <a16:rowId xmlns:a16="http://schemas.microsoft.com/office/drawing/2014/main" val="1817859607"/>
                  </a:ext>
                </a:extLst>
              </a:tr>
              <a:tr h="466886">
                <a:tc vMerge="1">
                  <a:txBody>
                    <a:bodyPr/>
                    <a:lstStyle/>
                    <a:p>
                      <a:pPr algn="ctr"/>
                      <a:endParaRPr lang="en-GB" dirty="0"/>
                    </a:p>
                  </a:txBody>
                  <a:tcPr anchor="ctr"/>
                </a:tc>
                <a:tc>
                  <a:txBody>
                    <a:bodyPr/>
                    <a:lstStyle/>
                    <a:p>
                      <a:r>
                        <a:rPr lang="en-GB" sz="1100" dirty="0"/>
                        <a:t>Billboards and bus shelters</a:t>
                      </a:r>
                    </a:p>
                  </a:txBody>
                  <a:tcPr/>
                </a:tc>
                <a:tc gridSpan="3" vMerge="1">
                  <a:txBody>
                    <a:bodyPr/>
                    <a:lstStyle/>
                    <a:p>
                      <a:endParaRPr lang="en-GB" dirty="0"/>
                    </a:p>
                  </a:txBody>
                  <a:tcPr/>
                </a:tc>
                <a:tc hMerge="1"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3667676084"/>
                  </a:ext>
                </a:extLst>
              </a:tr>
            </a:tbl>
          </a:graphicData>
        </a:graphic>
      </p:graphicFrame>
      <p:pic>
        <p:nvPicPr>
          <p:cNvPr id="6" name="Picture 5">
            <a:extLst>
              <a:ext uri="{FF2B5EF4-FFF2-40B4-BE49-F238E27FC236}">
                <a16:creationId xmlns:a16="http://schemas.microsoft.com/office/drawing/2014/main" id="{1526ABA3-9E45-4111-BAB8-5C9140B56EF4}"/>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3951050" y="1739752"/>
            <a:ext cx="558840" cy="558840"/>
          </a:xfrm>
          <a:prstGeom prst="rect">
            <a:avLst/>
          </a:prstGeom>
        </p:spPr>
      </p:pic>
      <p:grpSp>
        <p:nvGrpSpPr>
          <p:cNvPr id="9" name="Group 8">
            <a:extLst>
              <a:ext uri="{FF2B5EF4-FFF2-40B4-BE49-F238E27FC236}">
                <a16:creationId xmlns:a16="http://schemas.microsoft.com/office/drawing/2014/main" id="{41DC6273-B3D8-4723-8B9E-4E8E5F12B57D}"/>
              </a:ext>
            </a:extLst>
          </p:cNvPr>
          <p:cNvGrpSpPr/>
          <p:nvPr/>
        </p:nvGrpSpPr>
        <p:grpSpPr>
          <a:xfrm>
            <a:off x="3789050" y="2446950"/>
            <a:ext cx="882840" cy="383487"/>
            <a:chOff x="3577698" y="2484334"/>
            <a:chExt cx="882840" cy="383487"/>
          </a:xfrm>
        </p:grpSpPr>
        <p:pic>
          <p:nvPicPr>
            <p:cNvPr id="7" name="Picture 6">
              <a:extLst>
                <a:ext uri="{FF2B5EF4-FFF2-40B4-BE49-F238E27FC236}">
                  <a16:creationId xmlns:a16="http://schemas.microsoft.com/office/drawing/2014/main" id="{00015E69-22EA-4696-A07E-27301BED9E05}"/>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3577698" y="2484334"/>
              <a:ext cx="383485" cy="383485"/>
            </a:xfrm>
            <a:prstGeom prst="rect">
              <a:avLst/>
            </a:prstGeom>
          </p:spPr>
        </p:pic>
        <p:pic>
          <p:nvPicPr>
            <p:cNvPr id="8" name="Picture 7">
              <a:extLst>
                <a:ext uri="{FF2B5EF4-FFF2-40B4-BE49-F238E27FC236}">
                  <a16:creationId xmlns:a16="http://schemas.microsoft.com/office/drawing/2014/main" id="{26668F60-BD0B-4BA2-A576-9A196163D203}"/>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4077052" y="2484335"/>
              <a:ext cx="383486" cy="383486"/>
            </a:xfrm>
            <a:prstGeom prst="rect">
              <a:avLst/>
            </a:prstGeom>
          </p:spPr>
        </p:pic>
      </p:grpSp>
      <p:pic>
        <p:nvPicPr>
          <p:cNvPr id="11" name="Picture 10">
            <a:extLst>
              <a:ext uri="{FF2B5EF4-FFF2-40B4-BE49-F238E27FC236}">
                <a16:creationId xmlns:a16="http://schemas.microsoft.com/office/drawing/2014/main" id="{AD28D0FB-0445-429D-ABBC-938F5C43966F}"/>
              </a:ext>
            </a:extLst>
          </p:cNvPr>
          <p:cNvPicPr>
            <a:picLocks noChangeAspect="1"/>
          </p:cNvPicPr>
          <p:nvPr/>
        </p:nvPicPr>
        <p:blipFill>
          <a:blip r:embed="rId6">
            <a:clrChange>
              <a:clrFrom>
                <a:srgbClr val="191414"/>
              </a:clrFrom>
              <a:clrTo>
                <a:srgbClr val="191414">
                  <a:alpha val="0"/>
                </a:srgbClr>
              </a:clrTo>
            </a:clrChange>
          </a:blip>
          <a:stretch>
            <a:fillRect/>
          </a:stretch>
        </p:blipFill>
        <p:spPr>
          <a:xfrm>
            <a:off x="3977417" y="2961757"/>
            <a:ext cx="558840" cy="558840"/>
          </a:xfrm>
          <a:prstGeom prst="rect">
            <a:avLst/>
          </a:prstGeom>
        </p:spPr>
      </p:pic>
      <p:pic>
        <p:nvPicPr>
          <p:cNvPr id="12" name="Picture 11">
            <a:extLst>
              <a:ext uri="{FF2B5EF4-FFF2-40B4-BE49-F238E27FC236}">
                <a16:creationId xmlns:a16="http://schemas.microsoft.com/office/drawing/2014/main" id="{D5460B1A-C3DE-4A37-9344-7F51A2DAB897}"/>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3712482" y="3666340"/>
            <a:ext cx="966242" cy="372969"/>
          </a:xfrm>
          <a:prstGeom prst="rect">
            <a:avLst/>
          </a:prstGeom>
        </p:spPr>
      </p:pic>
      <p:pic>
        <p:nvPicPr>
          <p:cNvPr id="13" name="Picture 12">
            <a:extLst>
              <a:ext uri="{FF2B5EF4-FFF2-40B4-BE49-F238E27FC236}">
                <a16:creationId xmlns:a16="http://schemas.microsoft.com/office/drawing/2014/main" id="{6520339E-135B-4516-AFEB-1BB8EEA4066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562681" y="4020254"/>
            <a:ext cx="1335577" cy="751262"/>
          </a:xfrm>
          <a:prstGeom prst="rect">
            <a:avLst/>
          </a:prstGeom>
        </p:spPr>
      </p:pic>
    </p:spTree>
    <p:extLst>
      <p:ext uri="{BB962C8B-B14F-4D97-AF65-F5344CB8AC3E}">
        <p14:creationId xmlns:p14="http://schemas.microsoft.com/office/powerpoint/2010/main" val="207617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Think NHS 111 First</a:t>
            </a:r>
          </a:p>
        </p:txBody>
      </p:sp>
      <p:pic>
        <p:nvPicPr>
          <p:cNvPr id="7" name="Picture 6" descr="A drawing of a person&#10;&#10;Description automatically generated">
            <a:extLst>
              <a:ext uri="{FF2B5EF4-FFF2-40B4-BE49-F238E27FC236}">
                <a16:creationId xmlns:a16="http://schemas.microsoft.com/office/drawing/2014/main" id="{D4CF5F7C-430F-44DF-896B-B7CC5A1EB086}"/>
              </a:ext>
            </a:extLst>
          </p:cNvPr>
          <p:cNvPicPr>
            <a:picLocks noChangeAspect="1"/>
          </p:cNvPicPr>
          <p:nvPr/>
        </p:nvPicPr>
        <p:blipFill>
          <a:blip r:embed="rId3"/>
          <a:stretch>
            <a:fillRect/>
          </a:stretch>
        </p:blipFill>
        <p:spPr>
          <a:xfrm>
            <a:off x="3420703" y="1550934"/>
            <a:ext cx="2302593" cy="2041632"/>
          </a:xfrm>
          <a:prstGeom prst="rect">
            <a:avLst/>
          </a:prstGeom>
        </p:spPr>
      </p:pic>
      <p:sp>
        <p:nvSpPr>
          <p:cNvPr id="8" name="TextBox 7">
            <a:extLst>
              <a:ext uri="{FF2B5EF4-FFF2-40B4-BE49-F238E27FC236}">
                <a16:creationId xmlns:a16="http://schemas.microsoft.com/office/drawing/2014/main" id="{BD00FF9B-1005-477D-BBC3-36BA268D4326}"/>
              </a:ext>
            </a:extLst>
          </p:cNvPr>
          <p:cNvSpPr txBox="1"/>
          <p:nvPr/>
        </p:nvSpPr>
        <p:spPr>
          <a:xfrm>
            <a:off x="3386796" y="3819379"/>
            <a:ext cx="2370406" cy="369332"/>
          </a:xfrm>
          <a:prstGeom prst="rect">
            <a:avLst/>
          </a:prstGeom>
          <a:noFill/>
        </p:spPr>
        <p:txBody>
          <a:bodyPr wrap="square" rtlCol="0">
            <a:spAutoFit/>
          </a:bodyPr>
          <a:lstStyle/>
          <a:p>
            <a:pPr algn="ctr"/>
            <a:r>
              <a:rPr lang="en-GB" b="1" dirty="0"/>
              <a:t>Think NHS 111 First</a:t>
            </a:r>
          </a:p>
        </p:txBody>
      </p:sp>
    </p:spTree>
    <p:extLst>
      <p:ext uri="{BB962C8B-B14F-4D97-AF65-F5344CB8AC3E}">
        <p14:creationId xmlns:p14="http://schemas.microsoft.com/office/powerpoint/2010/main" val="307908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A800-1369-4181-98B6-E8DEA5D91BF8}"/>
              </a:ext>
            </a:extLst>
          </p:cNvPr>
          <p:cNvSpPr>
            <a:spLocks noGrp="1"/>
          </p:cNvSpPr>
          <p:nvPr>
            <p:ph type="title"/>
          </p:nvPr>
        </p:nvSpPr>
        <p:spPr/>
        <p:txBody>
          <a:bodyPr>
            <a:normAutofit/>
          </a:bodyPr>
          <a:lstStyle/>
          <a:p>
            <a:r>
              <a:rPr lang="en-GB" sz="2800" dirty="0"/>
              <a:t>Think NHS 111 First</a:t>
            </a:r>
          </a:p>
        </p:txBody>
      </p:sp>
      <p:sp>
        <p:nvSpPr>
          <p:cNvPr id="3" name="Content Placeholder 2">
            <a:extLst>
              <a:ext uri="{FF2B5EF4-FFF2-40B4-BE49-F238E27FC236}">
                <a16:creationId xmlns:a16="http://schemas.microsoft.com/office/drawing/2014/main" id="{2A19F33F-A15E-47BD-8995-DEF0C53B2A95}"/>
              </a:ext>
            </a:extLst>
          </p:cNvPr>
          <p:cNvSpPr>
            <a:spLocks noGrp="1"/>
          </p:cNvSpPr>
          <p:nvPr>
            <p:ph idx="1"/>
          </p:nvPr>
        </p:nvSpPr>
        <p:spPr/>
        <p:txBody>
          <a:bodyPr>
            <a:normAutofit fontScale="55000" lnSpcReduction="20000"/>
          </a:bodyPr>
          <a:lstStyle/>
          <a:p>
            <a:r>
              <a:rPr lang="en-GB" dirty="0"/>
              <a:t>For urgent medical help call NHS 111 first to get help quickly and safely. </a:t>
            </a:r>
          </a:p>
          <a:p>
            <a:r>
              <a:rPr lang="en-GB" dirty="0"/>
              <a:t>Call NHS 111 first where you can get a same day appointment in if you need one.</a:t>
            </a:r>
          </a:p>
          <a:p>
            <a:r>
              <a:rPr lang="en-GB" dirty="0"/>
              <a:t>Calling “NHS 111 First” will mean:</a:t>
            </a:r>
          </a:p>
          <a:p>
            <a:pPr lvl="1"/>
            <a:r>
              <a:rPr lang="en-GB" dirty="0"/>
              <a:t>shorter waiting times </a:t>
            </a:r>
          </a:p>
          <a:p>
            <a:pPr lvl="1"/>
            <a:r>
              <a:rPr lang="en-GB" dirty="0"/>
              <a:t>safe social distancing in hospital to protect you and others from COVID-19.</a:t>
            </a:r>
          </a:p>
          <a:p>
            <a:r>
              <a:rPr lang="en-GB" dirty="0"/>
              <a:t>Trained NHS health advisors, including hospital doctors, nurses, GPs, paramedics and pharmacists are available 24/7 to help you get the right care close to where you live. </a:t>
            </a:r>
          </a:p>
        </p:txBody>
      </p:sp>
    </p:spTree>
    <p:extLst>
      <p:ext uri="{BB962C8B-B14F-4D97-AF65-F5344CB8AC3E}">
        <p14:creationId xmlns:p14="http://schemas.microsoft.com/office/powerpoint/2010/main" val="360588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BCA0-1A93-44AD-8C0B-A7F6C81519B9}"/>
              </a:ext>
            </a:extLst>
          </p:cNvPr>
          <p:cNvSpPr>
            <a:spLocks noGrp="1"/>
          </p:cNvSpPr>
          <p:nvPr>
            <p:ph type="title"/>
          </p:nvPr>
        </p:nvSpPr>
        <p:spPr/>
        <p:txBody>
          <a:bodyPr>
            <a:normAutofit/>
          </a:bodyPr>
          <a:lstStyle/>
          <a:p>
            <a:r>
              <a:rPr lang="en-GB" sz="2800" dirty="0"/>
              <a:t>How it works</a:t>
            </a:r>
          </a:p>
        </p:txBody>
      </p:sp>
      <p:pic>
        <p:nvPicPr>
          <p:cNvPr id="8" name="Picture 7" descr="Graphical user interface&#10;&#10;Description automatically generated">
            <a:extLst>
              <a:ext uri="{FF2B5EF4-FFF2-40B4-BE49-F238E27FC236}">
                <a16:creationId xmlns:a16="http://schemas.microsoft.com/office/drawing/2014/main" id="{F8EF416D-F005-44DF-A3F4-3835646D4894}"/>
              </a:ext>
            </a:extLst>
          </p:cNvPr>
          <p:cNvPicPr>
            <a:picLocks noChangeAspect="1"/>
          </p:cNvPicPr>
          <p:nvPr/>
        </p:nvPicPr>
        <p:blipFill>
          <a:blip r:embed="rId3"/>
          <a:stretch>
            <a:fillRect/>
          </a:stretch>
        </p:blipFill>
        <p:spPr>
          <a:xfrm>
            <a:off x="1440374" y="1186962"/>
            <a:ext cx="7193281" cy="4046220"/>
          </a:xfrm>
          <a:prstGeom prst="rect">
            <a:avLst/>
          </a:prstGeom>
        </p:spPr>
      </p:pic>
    </p:spTree>
    <p:extLst>
      <p:ext uri="{BB962C8B-B14F-4D97-AF65-F5344CB8AC3E}">
        <p14:creationId xmlns:p14="http://schemas.microsoft.com/office/powerpoint/2010/main" val="146391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93756" y="1331850"/>
            <a:ext cx="3341076" cy="1473108"/>
            <a:chOff x="0" y="0"/>
            <a:chExt cx="2745176" cy="996621"/>
          </a:xfrm>
          <a:solidFill>
            <a:schemeClr val="tx2"/>
          </a:solidFill>
        </p:grpSpPr>
        <p:sp>
          <p:nvSpPr>
            <p:cNvPr id="3" name="Freeform 3"/>
            <p:cNvSpPr/>
            <p:nvPr/>
          </p:nvSpPr>
          <p:spPr>
            <a:xfrm>
              <a:off x="0" y="0"/>
              <a:ext cx="2745176" cy="996621"/>
            </a:xfrm>
            <a:custGeom>
              <a:avLst/>
              <a:gdLst/>
              <a:ahLst/>
              <a:cxnLst/>
              <a:rect l="l" t="t" r="r" b="b"/>
              <a:pathLst>
                <a:path w="2745176" h="996621">
                  <a:moveTo>
                    <a:pt x="2620715" y="996621"/>
                  </a:moveTo>
                  <a:lnTo>
                    <a:pt x="124460" y="996621"/>
                  </a:lnTo>
                  <a:cubicBezTo>
                    <a:pt x="55880" y="996621"/>
                    <a:pt x="0" y="940741"/>
                    <a:pt x="0" y="872161"/>
                  </a:cubicBezTo>
                  <a:lnTo>
                    <a:pt x="0" y="124460"/>
                  </a:lnTo>
                  <a:cubicBezTo>
                    <a:pt x="0" y="55880"/>
                    <a:pt x="55880" y="0"/>
                    <a:pt x="124460" y="0"/>
                  </a:cubicBezTo>
                  <a:lnTo>
                    <a:pt x="2620716" y="0"/>
                  </a:lnTo>
                  <a:cubicBezTo>
                    <a:pt x="2689296" y="0"/>
                    <a:pt x="2745176" y="55880"/>
                    <a:pt x="2745176" y="124460"/>
                  </a:cubicBezTo>
                  <a:lnTo>
                    <a:pt x="2745176" y="872161"/>
                  </a:lnTo>
                  <a:cubicBezTo>
                    <a:pt x="2745176" y="940741"/>
                    <a:pt x="2689296" y="996621"/>
                    <a:pt x="2620716" y="996621"/>
                  </a:cubicBezTo>
                  <a:close/>
                </a:path>
              </a:pathLst>
            </a:custGeom>
            <a:grpFill/>
          </p:spPr>
        </p:sp>
      </p:grpSp>
      <p:grpSp>
        <p:nvGrpSpPr>
          <p:cNvPr id="4" name="Group 4"/>
          <p:cNvGrpSpPr/>
          <p:nvPr/>
        </p:nvGrpSpPr>
        <p:grpSpPr>
          <a:xfrm>
            <a:off x="1393754" y="3183188"/>
            <a:ext cx="3341077" cy="1473108"/>
            <a:chOff x="0" y="0"/>
            <a:chExt cx="2745176" cy="996621"/>
          </a:xfrm>
          <a:solidFill>
            <a:schemeClr val="tx2"/>
          </a:solidFill>
        </p:grpSpPr>
        <p:sp>
          <p:nvSpPr>
            <p:cNvPr id="5" name="Freeform 5"/>
            <p:cNvSpPr/>
            <p:nvPr/>
          </p:nvSpPr>
          <p:spPr>
            <a:xfrm>
              <a:off x="0" y="0"/>
              <a:ext cx="2745176" cy="996621"/>
            </a:xfrm>
            <a:custGeom>
              <a:avLst/>
              <a:gdLst/>
              <a:ahLst/>
              <a:cxnLst/>
              <a:rect l="l" t="t" r="r" b="b"/>
              <a:pathLst>
                <a:path w="2745176" h="996621">
                  <a:moveTo>
                    <a:pt x="2620715" y="996621"/>
                  </a:moveTo>
                  <a:lnTo>
                    <a:pt x="124460" y="996621"/>
                  </a:lnTo>
                  <a:cubicBezTo>
                    <a:pt x="55880" y="996621"/>
                    <a:pt x="0" y="940741"/>
                    <a:pt x="0" y="872161"/>
                  </a:cubicBezTo>
                  <a:lnTo>
                    <a:pt x="0" y="124460"/>
                  </a:lnTo>
                  <a:cubicBezTo>
                    <a:pt x="0" y="55880"/>
                    <a:pt x="55880" y="0"/>
                    <a:pt x="124460" y="0"/>
                  </a:cubicBezTo>
                  <a:lnTo>
                    <a:pt x="2620716" y="0"/>
                  </a:lnTo>
                  <a:cubicBezTo>
                    <a:pt x="2689296" y="0"/>
                    <a:pt x="2745176" y="55880"/>
                    <a:pt x="2745176" y="124460"/>
                  </a:cubicBezTo>
                  <a:lnTo>
                    <a:pt x="2745176" y="872161"/>
                  </a:lnTo>
                  <a:cubicBezTo>
                    <a:pt x="2745176" y="940741"/>
                    <a:pt x="2689296" y="996621"/>
                    <a:pt x="2620716" y="996621"/>
                  </a:cubicBezTo>
                  <a:close/>
                </a:path>
              </a:pathLst>
            </a:custGeom>
            <a:grpFill/>
          </p:spPr>
        </p:sp>
      </p:grpSp>
      <p:grpSp>
        <p:nvGrpSpPr>
          <p:cNvPr id="6" name="Group 6"/>
          <p:cNvGrpSpPr/>
          <p:nvPr/>
        </p:nvGrpSpPr>
        <p:grpSpPr>
          <a:xfrm>
            <a:off x="4167270" y="3183188"/>
            <a:ext cx="2508424" cy="1473108"/>
            <a:chOff x="0" y="0"/>
            <a:chExt cx="1697057" cy="996621"/>
          </a:xfrm>
          <a:solidFill>
            <a:schemeClr val="accent1"/>
          </a:solidFill>
        </p:grpSpPr>
        <p:sp>
          <p:nvSpPr>
            <p:cNvPr id="7" name="Freeform 7"/>
            <p:cNvSpPr/>
            <p:nvPr/>
          </p:nvSpPr>
          <p:spPr>
            <a:xfrm>
              <a:off x="0" y="0"/>
              <a:ext cx="1697057" cy="996621"/>
            </a:xfrm>
            <a:custGeom>
              <a:avLst/>
              <a:gdLst/>
              <a:ahLst/>
              <a:cxnLst/>
              <a:rect l="l" t="t" r="r" b="b"/>
              <a:pathLst>
                <a:path w="1697057" h="996621">
                  <a:moveTo>
                    <a:pt x="1572597" y="996621"/>
                  </a:moveTo>
                  <a:lnTo>
                    <a:pt x="124460" y="996621"/>
                  </a:lnTo>
                  <a:cubicBezTo>
                    <a:pt x="55880" y="996621"/>
                    <a:pt x="0" y="940741"/>
                    <a:pt x="0" y="872161"/>
                  </a:cubicBezTo>
                  <a:lnTo>
                    <a:pt x="0" y="124460"/>
                  </a:lnTo>
                  <a:cubicBezTo>
                    <a:pt x="0" y="55880"/>
                    <a:pt x="55880" y="0"/>
                    <a:pt x="124460" y="0"/>
                  </a:cubicBezTo>
                  <a:lnTo>
                    <a:pt x="1572597" y="0"/>
                  </a:lnTo>
                  <a:cubicBezTo>
                    <a:pt x="1641177" y="0"/>
                    <a:pt x="1697057" y="55880"/>
                    <a:pt x="1697057" y="124460"/>
                  </a:cubicBezTo>
                  <a:lnTo>
                    <a:pt x="1697057" y="872161"/>
                  </a:lnTo>
                  <a:cubicBezTo>
                    <a:pt x="1697057" y="940741"/>
                    <a:pt x="1641177" y="996621"/>
                    <a:pt x="1572597" y="996621"/>
                  </a:cubicBezTo>
                  <a:close/>
                </a:path>
              </a:pathLst>
            </a:custGeom>
            <a:grpFill/>
          </p:spPr>
        </p:sp>
      </p:grpSp>
      <p:pic>
        <p:nvPicPr>
          <p:cNvPr id="8" name="Picture 8"/>
          <p:cNvPicPr>
            <a:picLocks noChangeAspect="1"/>
          </p:cNvPicPr>
          <p:nvPr/>
        </p:nvPicPr>
        <p:blipFill>
          <a:blip r:embed="rId3"/>
          <a:srcRect/>
          <a:stretch>
            <a:fillRect/>
          </a:stretch>
        </p:blipFill>
        <p:spPr>
          <a:xfrm rot="-10800000">
            <a:off x="6801603" y="2926861"/>
            <a:ext cx="1454861" cy="1322105"/>
          </a:xfrm>
          <a:prstGeom prst="rect">
            <a:avLst/>
          </a:prstGeom>
        </p:spPr>
      </p:pic>
      <p:grpSp>
        <p:nvGrpSpPr>
          <p:cNvPr id="9" name="Group 9"/>
          <p:cNvGrpSpPr/>
          <p:nvPr/>
        </p:nvGrpSpPr>
        <p:grpSpPr>
          <a:xfrm>
            <a:off x="4167270" y="1331850"/>
            <a:ext cx="2508424" cy="1473108"/>
            <a:chOff x="0" y="0"/>
            <a:chExt cx="1697057" cy="996621"/>
          </a:xfrm>
          <a:solidFill>
            <a:schemeClr val="accent1"/>
          </a:solidFill>
        </p:grpSpPr>
        <p:sp>
          <p:nvSpPr>
            <p:cNvPr id="10" name="Freeform 10"/>
            <p:cNvSpPr/>
            <p:nvPr/>
          </p:nvSpPr>
          <p:spPr>
            <a:xfrm>
              <a:off x="0" y="0"/>
              <a:ext cx="1697057" cy="996621"/>
            </a:xfrm>
            <a:custGeom>
              <a:avLst/>
              <a:gdLst/>
              <a:ahLst/>
              <a:cxnLst/>
              <a:rect l="l" t="t" r="r" b="b"/>
              <a:pathLst>
                <a:path w="1697057" h="996621">
                  <a:moveTo>
                    <a:pt x="1572597" y="996621"/>
                  </a:moveTo>
                  <a:lnTo>
                    <a:pt x="124460" y="996621"/>
                  </a:lnTo>
                  <a:cubicBezTo>
                    <a:pt x="55880" y="996621"/>
                    <a:pt x="0" y="940741"/>
                    <a:pt x="0" y="872161"/>
                  </a:cubicBezTo>
                  <a:lnTo>
                    <a:pt x="0" y="124460"/>
                  </a:lnTo>
                  <a:cubicBezTo>
                    <a:pt x="0" y="55880"/>
                    <a:pt x="55880" y="0"/>
                    <a:pt x="124460" y="0"/>
                  </a:cubicBezTo>
                  <a:lnTo>
                    <a:pt x="1572597" y="0"/>
                  </a:lnTo>
                  <a:cubicBezTo>
                    <a:pt x="1641177" y="0"/>
                    <a:pt x="1697057" y="55880"/>
                    <a:pt x="1697057" y="124460"/>
                  </a:cubicBezTo>
                  <a:lnTo>
                    <a:pt x="1697057" y="872161"/>
                  </a:lnTo>
                  <a:cubicBezTo>
                    <a:pt x="1697057" y="940741"/>
                    <a:pt x="1641177" y="996621"/>
                    <a:pt x="1572597" y="996621"/>
                  </a:cubicBezTo>
                  <a:close/>
                </a:path>
              </a:pathLst>
            </a:custGeom>
            <a:grpFill/>
          </p:spPr>
        </p:sp>
      </p:grpSp>
      <p:grpSp>
        <p:nvGrpSpPr>
          <p:cNvPr id="11" name="Group 11"/>
          <p:cNvGrpSpPr/>
          <p:nvPr/>
        </p:nvGrpSpPr>
        <p:grpSpPr>
          <a:xfrm>
            <a:off x="6385065" y="1331850"/>
            <a:ext cx="2407417" cy="1473108"/>
            <a:chOff x="0" y="0"/>
            <a:chExt cx="1628722" cy="996621"/>
          </a:xfrm>
          <a:solidFill>
            <a:schemeClr val="accent2"/>
          </a:solidFill>
        </p:grpSpPr>
        <p:sp>
          <p:nvSpPr>
            <p:cNvPr id="12" name="Freeform 12"/>
            <p:cNvSpPr/>
            <p:nvPr/>
          </p:nvSpPr>
          <p:spPr>
            <a:xfrm>
              <a:off x="0" y="0"/>
              <a:ext cx="1628722" cy="996621"/>
            </a:xfrm>
            <a:custGeom>
              <a:avLst/>
              <a:gdLst/>
              <a:ahLst/>
              <a:cxnLst/>
              <a:rect l="l" t="t" r="r" b="b"/>
              <a:pathLst>
                <a:path w="1628722" h="996621">
                  <a:moveTo>
                    <a:pt x="1504262" y="996621"/>
                  </a:moveTo>
                  <a:lnTo>
                    <a:pt x="124460" y="996621"/>
                  </a:lnTo>
                  <a:cubicBezTo>
                    <a:pt x="55880" y="996621"/>
                    <a:pt x="0" y="940741"/>
                    <a:pt x="0" y="872161"/>
                  </a:cubicBezTo>
                  <a:lnTo>
                    <a:pt x="0" y="124460"/>
                  </a:lnTo>
                  <a:cubicBezTo>
                    <a:pt x="0" y="55880"/>
                    <a:pt x="55880" y="0"/>
                    <a:pt x="124460" y="0"/>
                  </a:cubicBezTo>
                  <a:lnTo>
                    <a:pt x="1504262" y="0"/>
                  </a:lnTo>
                  <a:cubicBezTo>
                    <a:pt x="1572842" y="0"/>
                    <a:pt x="1628722" y="55880"/>
                    <a:pt x="1628722" y="124460"/>
                  </a:cubicBezTo>
                  <a:lnTo>
                    <a:pt x="1628722" y="872161"/>
                  </a:lnTo>
                  <a:cubicBezTo>
                    <a:pt x="1628722" y="940741"/>
                    <a:pt x="1572842" y="996621"/>
                    <a:pt x="1504262" y="996621"/>
                  </a:cubicBezTo>
                  <a:close/>
                </a:path>
              </a:pathLst>
            </a:custGeom>
            <a:grpFill/>
          </p:spPr>
        </p:sp>
      </p:grpSp>
      <p:pic>
        <p:nvPicPr>
          <p:cNvPr id="13" name="Picture 13"/>
          <p:cNvPicPr>
            <a:picLocks noChangeAspect="1"/>
          </p:cNvPicPr>
          <p:nvPr/>
        </p:nvPicPr>
        <p:blipFill>
          <a:blip r:embed="rId4"/>
          <a:srcRect/>
          <a:stretch>
            <a:fillRect/>
          </a:stretch>
        </p:blipFill>
        <p:spPr>
          <a:xfrm>
            <a:off x="3174555" y="1672937"/>
            <a:ext cx="790934" cy="790934"/>
          </a:xfrm>
          <a:prstGeom prst="rect">
            <a:avLst/>
          </a:prstGeom>
        </p:spPr>
      </p:pic>
      <p:pic>
        <p:nvPicPr>
          <p:cNvPr id="14" name="Picture 14"/>
          <p:cNvPicPr>
            <a:picLocks noChangeAspect="1"/>
          </p:cNvPicPr>
          <p:nvPr/>
        </p:nvPicPr>
        <p:blipFill>
          <a:blip r:embed="rId5"/>
          <a:srcRect/>
          <a:stretch>
            <a:fillRect/>
          </a:stretch>
        </p:blipFill>
        <p:spPr>
          <a:xfrm>
            <a:off x="3174555" y="3524275"/>
            <a:ext cx="790934" cy="790934"/>
          </a:xfrm>
          <a:prstGeom prst="rect">
            <a:avLst/>
          </a:prstGeom>
        </p:spPr>
      </p:pic>
      <p:sp>
        <p:nvSpPr>
          <p:cNvPr id="15" name="TextBox 15"/>
          <p:cNvSpPr txBox="1"/>
          <p:nvPr/>
        </p:nvSpPr>
        <p:spPr>
          <a:xfrm>
            <a:off x="1533378" y="3776629"/>
            <a:ext cx="1515268" cy="282129"/>
          </a:xfrm>
          <a:prstGeom prst="rect">
            <a:avLst/>
          </a:prstGeom>
        </p:spPr>
        <p:txBody>
          <a:bodyPr wrap="square" lIns="0" tIns="0" rIns="0" bIns="0" rtlCol="0" anchor="t">
            <a:spAutoFit/>
          </a:bodyPr>
          <a:lstStyle/>
          <a:p>
            <a:pPr algn="ctr">
              <a:lnSpc>
                <a:spcPts val="2240"/>
              </a:lnSpc>
            </a:pPr>
            <a:r>
              <a:rPr lang="en-US" sz="2000" dirty="0">
                <a:solidFill>
                  <a:srgbClr val="FFFFFF"/>
                </a:solidFill>
                <a:latin typeface="Arial 1"/>
              </a:rPr>
              <a:t>Phase </a:t>
            </a:r>
          </a:p>
        </p:txBody>
      </p:sp>
      <p:sp>
        <p:nvSpPr>
          <p:cNvPr id="16" name="TextBox 16"/>
          <p:cNvSpPr txBox="1"/>
          <p:nvPr/>
        </p:nvSpPr>
        <p:spPr>
          <a:xfrm>
            <a:off x="1533378" y="1935612"/>
            <a:ext cx="1515198" cy="282129"/>
          </a:xfrm>
          <a:prstGeom prst="rect">
            <a:avLst/>
          </a:prstGeom>
        </p:spPr>
        <p:txBody>
          <a:bodyPr wrap="square" lIns="0" tIns="0" rIns="0" bIns="0" rtlCol="0" anchor="t">
            <a:spAutoFit/>
          </a:bodyPr>
          <a:lstStyle/>
          <a:p>
            <a:pPr algn="ctr">
              <a:lnSpc>
                <a:spcPts val="2240"/>
              </a:lnSpc>
            </a:pPr>
            <a:r>
              <a:rPr lang="en-US" sz="2000" dirty="0">
                <a:solidFill>
                  <a:srgbClr val="FFFFFF"/>
                </a:solidFill>
                <a:latin typeface="Arial 1"/>
              </a:rPr>
              <a:t>Phase </a:t>
            </a:r>
          </a:p>
        </p:txBody>
      </p:sp>
      <p:sp>
        <p:nvSpPr>
          <p:cNvPr id="17" name="TextBox 17"/>
          <p:cNvSpPr txBox="1"/>
          <p:nvPr/>
        </p:nvSpPr>
        <p:spPr>
          <a:xfrm>
            <a:off x="4318044" y="1478936"/>
            <a:ext cx="1941042" cy="318549"/>
          </a:xfrm>
          <a:prstGeom prst="rect">
            <a:avLst/>
          </a:prstGeom>
        </p:spPr>
        <p:txBody>
          <a:bodyPr lIns="0" tIns="0" rIns="0" bIns="0" rtlCol="0" anchor="t">
            <a:spAutoFit/>
          </a:bodyPr>
          <a:lstStyle/>
          <a:p>
            <a:pPr>
              <a:lnSpc>
                <a:spcPts val="1260"/>
              </a:lnSpc>
            </a:pPr>
            <a:r>
              <a:rPr lang="en-US" sz="900" dirty="0">
                <a:solidFill>
                  <a:srgbClr val="FFFFFF"/>
                </a:solidFill>
                <a:latin typeface="Arial 1"/>
              </a:rPr>
              <a:t>Communication across Kingston, Richmond and East Elmbridge</a:t>
            </a:r>
          </a:p>
        </p:txBody>
      </p:sp>
      <p:sp>
        <p:nvSpPr>
          <p:cNvPr id="18" name="TextBox 18"/>
          <p:cNvSpPr txBox="1"/>
          <p:nvPr/>
        </p:nvSpPr>
        <p:spPr>
          <a:xfrm>
            <a:off x="6699835" y="1478936"/>
            <a:ext cx="1777878" cy="318549"/>
          </a:xfrm>
          <a:prstGeom prst="rect">
            <a:avLst/>
          </a:prstGeom>
        </p:spPr>
        <p:txBody>
          <a:bodyPr lIns="0" tIns="0" rIns="0" bIns="0" rtlCol="0" anchor="t">
            <a:spAutoFit/>
          </a:bodyPr>
          <a:lstStyle/>
          <a:p>
            <a:pPr>
              <a:lnSpc>
                <a:spcPts val="1260"/>
              </a:lnSpc>
            </a:pPr>
            <a:r>
              <a:rPr lang="en-US" sz="900" dirty="0">
                <a:solidFill>
                  <a:srgbClr val="FFFFFF"/>
                </a:solidFill>
                <a:latin typeface="Arial 1"/>
              </a:rPr>
              <a:t>Engagement with key audiences to refine communications </a:t>
            </a:r>
          </a:p>
        </p:txBody>
      </p:sp>
      <p:sp>
        <p:nvSpPr>
          <p:cNvPr id="19" name="TextBox 19"/>
          <p:cNvSpPr txBox="1"/>
          <p:nvPr/>
        </p:nvSpPr>
        <p:spPr>
          <a:xfrm>
            <a:off x="6699835" y="1789451"/>
            <a:ext cx="1777878" cy="574453"/>
          </a:xfrm>
          <a:prstGeom prst="rect">
            <a:avLst/>
          </a:prstGeom>
        </p:spPr>
        <p:txBody>
          <a:bodyPr lIns="0" tIns="0" rIns="0" bIns="0" rtlCol="0" anchor="t">
            <a:spAutoFit/>
          </a:bodyPr>
          <a:lstStyle/>
          <a:p>
            <a:pPr>
              <a:lnSpc>
                <a:spcPts val="700"/>
              </a:lnSpc>
            </a:pPr>
            <a:endParaRPr sz="900" dirty="0"/>
          </a:p>
          <a:p>
            <a:pPr marL="194310" lvl="1" indent="-97155">
              <a:lnSpc>
                <a:spcPts val="1260"/>
              </a:lnSpc>
              <a:buFont typeface="Arial"/>
              <a:buChar char="•"/>
            </a:pPr>
            <a:r>
              <a:rPr lang="en-US" sz="900" dirty="0">
                <a:solidFill>
                  <a:srgbClr val="FFFFFF"/>
                </a:solidFill>
                <a:latin typeface="Arial 2"/>
              </a:rPr>
              <a:t>Vulnerable adults</a:t>
            </a:r>
          </a:p>
          <a:p>
            <a:pPr marL="194310" lvl="1" indent="-97155">
              <a:lnSpc>
                <a:spcPts val="1260"/>
              </a:lnSpc>
              <a:buFont typeface="Arial"/>
              <a:buChar char="•"/>
            </a:pPr>
            <a:r>
              <a:rPr lang="en-US" sz="900" dirty="0">
                <a:solidFill>
                  <a:srgbClr val="FFFFFF"/>
                </a:solidFill>
                <a:latin typeface="Arial 2"/>
              </a:rPr>
              <a:t>Parents of young children</a:t>
            </a:r>
          </a:p>
          <a:p>
            <a:pPr marL="194310" lvl="1" indent="-97155">
              <a:lnSpc>
                <a:spcPts val="1260"/>
              </a:lnSpc>
              <a:buFont typeface="Arial"/>
              <a:buChar char="•"/>
            </a:pPr>
            <a:r>
              <a:rPr lang="en-US" sz="900" dirty="0">
                <a:solidFill>
                  <a:srgbClr val="FFFFFF"/>
                </a:solidFill>
                <a:latin typeface="Arial 2"/>
              </a:rPr>
              <a:t>Working age adults</a:t>
            </a:r>
          </a:p>
        </p:txBody>
      </p:sp>
      <p:sp>
        <p:nvSpPr>
          <p:cNvPr id="20" name="TextBox 20"/>
          <p:cNvSpPr txBox="1"/>
          <p:nvPr/>
        </p:nvSpPr>
        <p:spPr>
          <a:xfrm>
            <a:off x="4318044" y="1789451"/>
            <a:ext cx="1941042" cy="908454"/>
          </a:xfrm>
          <a:prstGeom prst="rect">
            <a:avLst/>
          </a:prstGeom>
        </p:spPr>
        <p:txBody>
          <a:bodyPr lIns="0" tIns="0" rIns="0" bIns="0" rtlCol="0" anchor="t">
            <a:spAutoFit/>
          </a:bodyPr>
          <a:lstStyle/>
          <a:p>
            <a:pPr>
              <a:lnSpc>
                <a:spcPts val="700"/>
              </a:lnSpc>
            </a:pPr>
            <a:endParaRPr sz="900" dirty="0"/>
          </a:p>
          <a:p>
            <a:pPr marL="194310" lvl="1" indent="-97155">
              <a:lnSpc>
                <a:spcPts val="1260"/>
              </a:lnSpc>
              <a:buFont typeface="Arial"/>
              <a:buChar char="•"/>
            </a:pPr>
            <a:r>
              <a:rPr lang="en-US" sz="900" dirty="0">
                <a:solidFill>
                  <a:srgbClr val="FFFFFF"/>
                </a:solidFill>
                <a:latin typeface="Arial 2"/>
              </a:rPr>
              <a:t>Support NHS England campaign across London</a:t>
            </a:r>
          </a:p>
          <a:p>
            <a:pPr marL="194310" lvl="1" indent="-97155">
              <a:lnSpc>
                <a:spcPts val="1260"/>
              </a:lnSpc>
              <a:buFont typeface="Arial"/>
              <a:buChar char="•"/>
            </a:pPr>
            <a:r>
              <a:rPr lang="en-US" sz="900" dirty="0">
                <a:solidFill>
                  <a:srgbClr val="FFFFFF"/>
                </a:solidFill>
                <a:latin typeface="Arial 2"/>
              </a:rPr>
              <a:t>Key stakeholders/partners</a:t>
            </a:r>
          </a:p>
          <a:p>
            <a:pPr marL="194310" lvl="1" indent="-97155">
              <a:lnSpc>
                <a:spcPts val="1260"/>
              </a:lnSpc>
              <a:buFont typeface="Arial"/>
              <a:buChar char="•"/>
            </a:pPr>
            <a:r>
              <a:rPr lang="en-US" sz="900" dirty="0">
                <a:solidFill>
                  <a:srgbClr val="FFFFFF"/>
                </a:solidFill>
                <a:latin typeface="Arial 2"/>
              </a:rPr>
              <a:t>Staff</a:t>
            </a:r>
          </a:p>
          <a:p>
            <a:pPr marL="194310" lvl="1" indent="-97155">
              <a:lnSpc>
                <a:spcPts val="1260"/>
              </a:lnSpc>
              <a:buFont typeface="Arial"/>
              <a:buChar char="•"/>
            </a:pPr>
            <a:endParaRPr lang="en-US" sz="900" dirty="0">
              <a:solidFill>
                <a:srgbClr val="FFFFFF"/>
              </a:solidFill>
              <a:latin typeface="Arial 2"/>
            </a:endParaRPr>
          </a:p>
        </p:txBody>
      </p:sp>
      <p:sp>
        <p:nvSpPr>
          <p:cNvPr id="21" name="TextBox 21"/>
          <p:cNvSpPr txBox="1"/>
          <p:nvPr/>
        </p:nvSpPr>
        <p:spPr>
          <a:xfrm>
            <a:off x="4318044" y="3291368"/>
            <a:ext cx="1941042" cy="485261"/>
          </a:xfrm>
          <a:prstGeom prst="rect">
            <a:avLst/>
          </a:prstGeom>
        </p:spPr>
        <p:txBody>
          <a:bodyPr lIns="0" tIns="0" rIns="0" bIns="0" rtlCol="0" anchor="t">
            <a:spAutoFit/>
          </a:bodyPr>
          <a:lstStyle/>
          <a:p>
            <a:pPr>
              <a:lnSpc>
                <a:spcPts val="1260"/>
              </a:lnSpc>
            </a:pPr>
            <a:r>
              <a:rPr lang="en-US" sz="900" dirty="0">
                <a:solidFill>
                  <a:srgbClr val="FFFFFF"/>
                </a:solidFill>
                <a:latin typeface="Arial 1"/>
              </a:rPr>
              <a:t>Communication across Kingston Richmond and East Elmbridge (with refined content) </a:t>
            </a:r>
          </a:p>
        </p:txBody>
      </p:sp>
      <p:sp>
        <p:nvSpPr>
          <p:cNvPr id="22" name="TextBox 22"/>
          <p:cNvSpPr txBox="1"/>
          <p:nvPr/>
        </p:nvSpPr>
        <p:spPr>
          <a:xfrm>
            <a:off x="4318492" y="3782508"/>
            <a:ext cx="1941042" cy="741165"/>
          </a:xfrm>
          <a:prstGeom prst="rect">
            <a:avLst/>
          </a:prstGeom>
        </p:spPr>
        <p:txBody>
          <a:bodyPr lIns="0" tIns="0" rIns="0" bIns="0" rtlCol="0" anchor="t">
            <a:spAutoFit/>
          </a:bodyPr>
          <a:lstStyle/>
          <a:p>
            <a:pPr>
              <a:lnSpc>
                <a:spcPts val="700"/>
              </a:lnSpc>
            </a:pPr>
            <a:endParaRPr sz="900" dirty="0"/>
          </a:p>
          <a:p>
            <a:pPr marL="194310" lvl="1" indent="-97155">
              <a:lnSpc>
                <a:spcPts val="1260"/>
              </a:lnSpc>
              <a:buFont typeface="Arial"/>
              <a:buChar char="•"/>
            </a:pPr>
            <a:r>
              <a:rPr lang="en-US" sz="900" dirty="0">
                <a:solidFill>
                  <a:srgbClr val="FFFFFF"/>
                </a:solidFill>
                <a:latin typeface="Arial 2"/>
              </a:rPr>
              <a:t>Stakeholders/partners</a:t>
            </a:r>
          </a:p>
          <a:p>
            <a:pPr marL="194310" lvl="1" indent="-97155">
              <a:lnSpc>
                <a:spcPts val="1260"/>
              </a:lnSpc>
              <a:buFont typeface="Arial"/>
              <a:buChar char="•"/>
            </a:pPr>
            <a:r>
              <a:rPr lang="en-US" sz="900" dirty="0">
                <a:solidFill>
                  <a:srgbClr val="FFFFFF"/>
                </a:solidFill>
                <a:latin typeface="Arial 2"/>
              </a:rPr>
              <a:t>Staff</a:t>
            </a:r>
          </a:p>
          <a:p>
            <a:pPr marL="194310" lvl="1" indent="-97155">
              <a:lnSpc>
                <a:spcPts val="1260"/>
              </a:lnSpc>
              <a:buFont typeface="Arial"/>
              <a:buChar char="•"/>
            </a:pPr>
            <a:r>
              <a:rPr lang="en-US" sz="900" dirty="0">
                <a:solidFill>
                  <a:srgbClr val="FFFFFF"/>
                </a:solidFill>
                <a:latin typeface="Arial 2"/>
              </a:rPr>
              <a:t>Wider community groups</a:t>
            </a:r>
          </a:p>
          <a:p>
            <a:pPr marL="194310" lvl="1" indent="-97155">
              <a:lnSpc>
                <a:spcPts val="1260"/>
              </a:lnSpc>
              <a:buFont typeface="Arial"/>
              <a:buChar char="•"/>
            </a:pPr>
            <a:r>
              <a:rPr lang="en-US" sz="900" dirty="0">
                <a:solidFill>
                  <a:srgbClr val="FFFFFF"/>
                </a:solidFill>
                <a:latin typeface="Arial 2"/>
              </a:rPr>
              <a:t>Key audiences</a:t>
            </a:r>
          </a:p>
        </p:txBody>
      </p:sp>
      <p:sp>
        <p:nvSpPr>
          <p:cNvPr id="23" name="Title 1">
            <a:extLst>
              <a:ext uri="{FF2B5EF4-FFF2-40B4-BE49-F238E27FC236}">
                <a16:creationId xmlns:a16="http://schemas.microsoft.com/office/drawing/2014/main" id="{684D7948-60D6-4A5C-9C0D-D524D1BF0491}"/>
              </a:ext>
            </a:extLst>
          </p:cNvPr>
          <p:cNvSpPr txBox="1">
            <a:spLocks/>
          </p:cNvSpPr>
          <p:nvPr/>
        </p:nvSpPr>
        <p:spPr>
          <a:xfrm>
            <a:off x="1387230" y="205979"/>
            <a:ext cx="7299570" cy="857250"/>
          </a:xfrm>
          <a:prstGeom prst="rect">
            <a:avLst/>
          </a:prstGeom>
        </p:spPr>
        <p:txBody>
          <a:bodyPr>
            <a:noAutofit/>
          </a:bodyPr>
          <a:lstStyle>
            <a:lvl1pPr algn="l" defTabSz="457200" rtl="0" eaLnBrk="1" latinLnBrk="0" hangingPunct="1">
              <a:spcBef>
                <a:spcPct val="0"/>
              </a:spcBef>
              <a:buNone/>
              <a:defRPr sz="4000" b="1" kern="1200">
                <a:solidFill>
                  <a:srgbClr val="003087"/>
                </a:solidFill>
                <a:latin typeface="+mj-lt"/>
                <a:ea typeface="+mj-ea"/>
                <a:cs typeface="+mj-cs"/>
              </a:defRPr>
            </a:lvl1pPr>
          </a:lstStyle>
          <a:p>
            <a:r>
              <a:rPr lang="en-GB" sz="2400" dirty="0"/>
              <a:t>Proposed communications and engagement outline plan for ‘NHS 111 First’ </a:t>
            </a:r>
          </a:p>
        </p:txBody>
      </p:sp>
    </p:spTree>
    <p:extLst>
      <p:ext uri="{BB962C8B-B14F-4D97-AF65-F5344CB8AC3E}">
        <p14:creationId xmlns:p14="http://schemas.microsoft.com/office/powerpoint/2010/main" val="1063029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FB151-0E67-4ECF-8DEB-E612472D511B}"/>
              </a:ext>
            </a:extLst>
          </p:cNvPr>
          <p:cNvSpPr>
            <a:spLocks noGrp="1"/>
          </p:cNvSpPr>
          <p:nvPr>
            <p:ph type="title"/>
          </p:nvPr>
        </p:nvSpPr>
        <p:spPr>
          <a:xfrm>
            <a:off x="1387230" y="205979"/>
            <a:ext cx="7299570" cy="857250"/>
          </a:xfrm>
        </p:spPr>
        <p:txBody>
          <a:bodyPr anchor="ctr">
            <a:normAutofit/>
          </a:bodyPr>
          <a:lstStyle/>
          <a:p>
            <a:r>
              <a:rPr lang="en-GB" sz="2800" dirty="0"/>
              <a:t>Products and toolkit</a:t>
            </a:r>
          </a:p>
        </p:txBody>
      </p:sp>
      <p:sp>
        <p:nvSpPr>
          <p:cNvPr id="7" name="Content Placeholder 2">
            <a:extLst>
              <a:ext uri="{FF2B5EF4-FFF2-40B4-BE49-F238E27FC236}">
                <a16:creationId xmlns:a16="http://schemas.microsoft.com/office/drawing/2014/main" id="{8498527A-EC2C-4E55-9E5A-EAF6C2028D3A}"/>
              </a:ext>
            </a:extLst>
          </p:cNvPr>
          <p:cNvSpPr txBox="1">
            <a:spLocks/>
          </p:cNvSpPr>
          <p:nvPr/>
        </p:nvSpPr>
        <p:spPr>
          <a:xfrm>
            <a:off x="1500552" y="1640738"/>
            <a:ext cx="4689233" cy="3015668"/>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chemeClr val="tx2"/>
              </a:buClr>
              <a:buFont typeface="Arial"/>
              <a:buChar char="•"/>
              <a:defRPr sz="2800" kern="1200">
                <a:solidFill>
                  <a:schemeClr val="tx1"/>
                </a:solidFill>
                <a:latin typeface="+mn-lt"/>
                <a:ea typeface="+mn-ea"/>
                <a:cs typeface="+mn-cs"/>
              </a:defRPr>
            </a:lvl1pPr>
            <a:lvl2pPr marL="742950" indent="-285750" algn="l" defTabSz="457200" rtl="0" eaLnBrk="1" latinLnBrk="0" hangingPunct="1">
              <a:lnSpc>
                <a:spcPct val="110000"/>
              </a:lnSpc>
              <a:spcBef>
                <a:spcPct val="20000"/>
              </a:spcBef>
              <a:spcAft>
                <a:spcPts val="600"/>
              </a:spcAft>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lnSpc>
                <a:spcPct val="110000"/>
              </a:lnSpc>
              <a:spcBef>
                <a:spcPct val="20000"/>
              </a:spcBef>
              <a:spcAft>
                <a:spcPts val="600"/>
              </a:spcAft>
              <a:buClr>
                <a:schemeClr val="tx2"/>
              </a:buClr>
              <a:buFont typeface="Arial"/>
              <a:buChar char="•"/>
              <a:defRPr sz="2000" kern="1200">
                <a:solidFill>
                  <a:schemeClr val="tx1"/>
                </a:solidFill>
                <a:latin typeface="+mn-lt"/>
                <a:ea typeface="+mn-ea"/>
                <a:cs typeface="+mn-cs"/>
              </a:defRPr>
            </a:lvl3pPr>
            <a:lvl4pPr marL="1600200" indent="-228600" algn="l" defTabSz="457200" rtl="0" eaLnBrk="1" latinLnBrk="0" hangingPunct="1">
              <a:lnSpc>
                <a:spcPct val="110000"/>
              </a:lnSpc>
              <a:spcBef>
                <a:spcPct val="200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lnSpc>
                <a:spcPct val="110000"/>
              </a:lnSpc>
              <a:spcBef>
                <a:spcPct val="200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GB" sz="1800" dirty="0">
                <a:latin typeface="+mn-lt"/>
              </a:rPr>
              <a:t>South West London CCG will provide a toolkit to support the campaign.</a:t>
            </a:r>
          </a:p>
          <a:p>
            <a:pPr marL="0" indent="0">
              <a:buNone/>
            </a:pPr>
            <a:endParaRPr lang="en-GB" sz="1800" dirty="0"/>
          </a:p>
          <a:p>
            <a:pPr marL="0" indent="0">
              <a:buNone/>
            </a:pPr>
            <a:r>
              <a:rPr lang="en-GB" sz="1800" dirty="0">
                <a:latin typeface="+mn-lt"/>
              </a:rPr>
              <a:t>Please support the NHS by sharing and promoting the materials when you are sen</a:t>
            </a:r>
            <a:r>
              <a:rPr lang="en-GB" sz="1800" dirty="0"/>
              <a:t>t them.</a:t>
            </a:r>
            <a:r>
              <a:rPr lang="en-GB" sz="1800" dirty="0">
                <a:latin typeface="+mn-lt"/>
              </a:rPr>
              <a:t> </a:t>
            </a:r>
            <a:endParaRPr lang="en-US" dirty="0"/>
          </a:p>
        </p:txBody>
      </p:sp>
      <p:pic>
        <p:nvPicPr>
          <p:cNvPr id="1026" name="Picture 1">
            <a:extLst>
              <a:ext uri="{FF2B5EF4-FFF2-40B4-BE49-F238E27FC236}">
                <a16:creationId xmlns:a16="http://schemas.microsoft.com/office/drawing/2014/main" id="{F2C7ED60-F9CA-4F68-A62A-00D010BC0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785" y="1445715"/>
            <a:ext cx="2497015" cy="34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64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DAE7-4E52-4C23-B4AF-B934D919E553}"/>
              </a:ext>
            </a:extLst>
          </p:cNvPr>
          <p:cNvSpPr>
            <a:spLocks noGrp="1"/>
          </p:cNvSpPr>
          <p:nvPr>
            <p:ph type="title"/>
          </p:nvPr>
        </p:nvSpPr>
        <p:spPr/>
        <p:txBody>
          <a:bodyPr/>
          <a:lstStyle/>
          <a:p>
            <a:r>
              <a:rPr lang="en-GB" dirty="0"/>
              <a:t>The NHS is here for you</a:t>
            </a:r>
          </a:p>
        </p:txBody>
      </p:sp>
      <p:sp>
        <p:nvSpPr>
          <p:cNvPr id="3" name="Content Placeholder 2">
            <a:extLst>
              <a:ext uri="{FF2B5EF4-FFF2-40B4-BE49-F238E27FC236}">
                <a16:creationId xmlns:a16="http://schemas.microsoft.com/office/drawing/2014/main" id="{6264BECF-8EC3-4C58-AE96-4AD3B10C91BF}"/>
              </a:ext>
            </a:extLst>
          </p:cNvPr>
          <p:cNvSpPr>
            <a:spLocks noGrp="1"/>
          </p:cNvSpPr>
          <p:nvPr>
            <p:ph sz="half" idx="1"/>
          </p:nvPr>
        </p:nvSpPr>
        <p:spPr>
          <a:xfrm>
            <a:off x="1387229" y="1378806"/>
            <a:ext cx="7299571" cy="3222502"/>
          </a:xfrm>
        </p:spPr>
        <p:txBody>
          <a:bodyPr>
            <a:normAutofit fontScale="92500" lnSpcReduction="20000"/>
          </a:bodyPr>
          <a:lstStyle/>
          <a:p>
            <a:r>
              <a:rPr lang="en-GB" dirty="0"/>
              <a:t>Please contact your GP as you usually would</a:t>
            </a:r>
          </a:p>
          <a:p>
            <a:r>
              <a:rPr lang="en-GB" dirty="0"/>
              <a:t>If you’re worried about a health issue the NHS is here for you please come forward.</a:t>
            </a:r>
          </a:p>
          <a:p>
            <a:r>
              <a:rPr lang="en-GB" dirty="0"/>
              <a:t>Most GP and outpatient appointments are now over the phone or video.</a:t>
            </a:r>
          </a:p>
          <a:p>
            <a:r>
              <a:rPr lang="en-GB" dirty="0"/>
              <a:t>The NHS has plans in place to keep you safe if you do need to come in.</a:t>
            </a:r>
          </a:p>
        </p:txBody>
      </p:sp>
    </p:spTree>
    <p:extLst>
      <p:ext uri="{BB962C8B-B14F-4D97-AF65-F5344CB8AC3E}">
        <p14:creationId xmlns:p14="http://schemas.microsoft.com/office/powerpoint/2010/main" val="72442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277E-671B-4395-85B5-B1B8CFA69FE9}"/>
              </a:ext>
            </a:extLst>
          </p:cNvPr>
          <p:cNvSpPr>
            <a:spLocks noGrp="1"/>
          </p:cNvSpPr>
          <p:nvPr>
            <p:ph type="title"/>
          </p:nvPr>
        </p:nvSpPr>
        <p:spPr/>
        <p:txBody>
          <a:bodyPr>
            <a:normAutofit/>
          </a:bodyPr>
          <a:lstStyle/>
          <a:p>
            <a:r>
              <a:rPr lang="en-GB" sz="2800" dirty="0"/>
              <a:t>Please spread the message</a:t>
            </a:r>
          </a:p>
        </p:txBody>
      </p:sp>
      <p:pic>
        <p:nvPicPr>
          <p:cNvPr id="5" name="Content Placeholder 4">
            <a:extLst>
              <a:ext uri="{FF2B5EF4-FFF2-40B4-BE49-F238E27FC236}">
                <a16:creationId xmlns:a16="http://schemas.microsoft.com/office/drawing/2014/main" id="{7B215338-B218-44D8-B231-151CF6FB8FDD}"/>
              </a:ext>
            </a:extLst>
          </p:cNvPr>
          <p:cNvPicPr>
            <a:picLocks noGrp="1" noChangeAspect="1"/>
          </p:cNvPicPr>
          <p:nvPr>
            <p:ph sz="half" idx="1"/>
          </p:nvPr>
        </p:nvPicPr>
        <p:blipFill>
          <a:blip r:embed="rId3"/>
          <a:stretch>
            <a:fillRect/>
          </a:stretch>
        </p:blipFill>
        <p:spPr>
          <a:xfrm>
            <a:off x="1387475" y="2038499"/>
            <a:ext cx="3536950" cy="1903115"/>
          </a:xfrm>
          <a:prstGeom prst="rect">
            <a:avLst/>
          </a:prstGeom>
        </p:spPr>
      </p:pic>
      <p:pic>
        <p:nvPicPr>
          <p:cNvPr id="6" name="Content Placeholder 5">
            <a:extLst>
              <a:ext uri="{FF2B5EF4-FFF2-40B4-BE49-F238E27FC236}">
                <a16:creationId xmlns:a16="http://schemas.microsoft.com/office/drawing/2014/main" id="{6BAED067-CDA0-4694-9EA1-6214C0D6B4DB}"/>
              </a:ext>
            </a:extLst>
          </p:cNvPr>
          <p:cNvPicPr>
            <a:picLocks noGrp="1" noChangeAspect="1"/>
          </p:cNvPicPr>
          <p:nvPr>
            <p:ph sz="half" idx="2"/>
          </p:nvPr>
        </p:nvPicPr>
        <p:blipFill>
          <a:blip r:embed="rId4"/>
          <a:stretch>
            <a:fillRect/>
          </a:stretch>
        </p:blipFill>
        <p:spPr>
          <a:xfrm>
            <a:off x="5187950" y="2052329"/>
            <a:ext cx="3498850" cy="1875455"/>
          </a:xfrm>
          <a:prstGeom prst="rect">
            <a:avLst/>
          </a:prstGeom>
        </p:spPr>
      </p:pic>
      <p:sp>
        <p:nvSpPr>
          <p:cNvPr id="7" name="TextBox 6">
            <a:extLst>
              <a:ext uri="{FF2B5EF4-FFF2-40B4-BE49-F238E27FC236}">
                <a16:creationId xmlns:a16="http://schemas.microsoft.com/office/drawing/2014/main" id="{150DACEE-FECA-4845-9B97-D05C76B31F92}"/>
              </a:ext>
            </a:extLst>
          </p:cNvPr>
          <p:cNvSpPr txBox="1"/>
          <p:nvPr/>
        </p:nvSpPr>
        <p:spPr>
          <a:xfrm>
            <a:off x="5284421" y="1554480"/>
            <a:ext cx="3305907" cy="369332"/>
          </a:xfrm>
          <a:prstGeom prst="rect">
            <a:avLst/>
          </a:prstGeom>
          <a:noFill/>
        </p:spPr>
        <p:txBody>
          <a:bodyPr wrap="square" rtlCol="0">
            <a:spAutoFit/>
          </a:bodyPr>
          <a:lstStyle/>
          <a:p>
            <a:r>
              <a:rPr lang="en-GB" dirty="0">
                <a:hlinkClick r:id="rId5"/>
              </a:rPr>
              <a:t>bit.ly/</a:t>
            </a:r>
            <a:r>
              <a:rPr lang="en-GB" dirty="0" err="1">
                <a:hlinkClick r:id="rId5"/>
              </a:rPr>
              <a:t>HereforyouRichmond</a:t>
            </a:r>
            <a:r>
              <a:rPr lang="en-GB" dirty="0"/>
              <a:t> </a:t>
            </a:r>
          </a:p>
        </p:txBody>
      </p:sp>
      <p:sp>
        <p:nvSpPr>
          <p:cNvPr id="8" name="TextBox 7">
            <a:extLst>
              <a:ext uri="{FF2B5EF4-FFF2-40B4-BE49-F238E27FC236}">
                <a16:creationId xmlns:a16="http://schemas.microsoft.com/office/drawing/2014/main" id="{9B7D424E-EFA7-4B90-9A48-4CBC4CBA2577}"/>
              </a:ext>
            </a:extLst>
          </p:cNvPr>
          <p:cNvSpPr txBox="1"/>
          <p:nvPr/>
        </p:nvSpPr>
        <p:spPr>
          <a:xfrm>
            <a:off x="1502996" y="1554480"/>
            <a:ext cx="3305907" cy="369332"/>
          </a:xfrm>
          <a:prstGeom prst="rect">
            <a:avLst/>
          </a:prstGeom>
          <a:noFill/>
        </p:spPr>
        <p:txBody>
          <a:bodyPr wrap="square" rtlCol="0">
            <a:spAutoFit/>
          </a:bodyPr>
          <a:lstStyle/>
          <a:p>
            <a:pPr algn="ctr"/>
            <a:r>
              <a:rPr lang="en-GB" dirty="0">
                <a:hlinkClick r:id="rId6"/>
              </a:rPr>
              <a:t>bit.ly/</a:t>
            </a:r>
            <a:r>
              <a:rPr lang="en-GB" dirty="0" err="1">
                <a:hlinkClick r:id="rId6"/>
              </a:rPr>
              <a:t>HereForYouKingston</a:t>
            </a:r>
            <a:r>
              <a:rPr lang="en-GB" dirty="0"/>
              <a:t> </a:t>
            </a:r>
          </a:p>
        </p:txBody>
      </p:sp>
    </p:spTree>
    <p:extLst>
      <p:ext uri="{BB962C8B-B14F-4D97-AF65-F5344CB8AC3E}">
        <p14:creationId xmlns:p14="http://schemas.microsoft.com/office/powerpoint/2010/main" val="3349665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C67B-6840-4F10-B499-99657976909F}"/>
              </a:ext>
            </a:extLst>
          </p:cNvPr>
          <p:cNvSpPr>
            <a:spLocks noGrp="1"/>
          </p:cNvSpPr>
          <p:nvPr>
            <p:ph type="title"/>
          </p:nvPr>
        </p:nvSpPr>
        <p:spPr/>
        <p:txBody>
          <a:bodyPr>
            <a:noAutofit/>
          </a:bodyPr>
          <a:lstStyle/>
          <a:p>
            <a:r>
              <a:rPr lang="en-GB" sz="2800" dirty="0"/>
              <a:t>Draft high level timeline – Flu and NHS 111</a:t>
            </a:r>
          </a:p>
        </p:txBody>
      </p:sp>
      <p:graphicFrame>
        <p:nvGraphicFramePr>
          <p:cNvPr id="4" name="Table 3">
            <a:extLst>
              <a:ext uri="{FF2B5EF4-FFF2-40B4-BE49-F238E27FC236}">
                <a16:creationId xmlns:a16="http://schemas.microsoft.com/office/drawing/2014/main" id="{0F515207-7F1A-4C59-BA0E-7CE6E88C8174}"/>
              </a:ext>
            </a:extLst>
          </p:cNvPr>
          <p:cNvGraphicFramePr>
            <a:graphicFrameLocks noGrp="1"/>
          </p:cNvGraphicFramePr>
          <p:nvPr>
            <p:extLst>
              <p:ext uri="{D42A27DB-BD31-4B8C-83A1-F6EECF244321}">
                <p14:modId xmlns:p14="http://schemas.microsoft.com/office/powerpoint/2010/main" val="3818937890"/>
              </p:ext>
            </p:extLst>
          </p:nvPr>
        </p:nvGraphicFramePr>
        <p:xfrm>
          <a:off x="1387230" y="1369094"/>
          <a:ext cx="7378306" cy="2561937"/>
        </p:xfrm>
        <a:graphic>
          <a:graphicData uri="http://schemas.openxmlformats.org/drawingml/2006/table">
            <a:tbl>
              <a:tblPr firstRow="1" bandRow="1">
                <a:tableStyleId>{5C22544A-7EE6-4342-B048-85BDC9FD1C3A}</a:tableStyleId>
              </a:tblPr>
              <a:tblGrid>
                <a:gridCol w="958715">
                  <a:extLst>
                    <a:ext uri="{9D8B030D-6E8A-4147-A177-3AD203B41FA5}">
                      <a16:colId xmlns:a16="http://schemas.microsoft.com/office/drawing/2014/main" val="20000"/>
                    </a:ext>
                  </a:extLst>
                </a:gridCol>
                <a:gridCol w="495458">
                  <a:extLst>
                    <a:ext uri="{9D8B030D-6E8A-4147-A177-3AD203B41FA5}">
                      <a16:colId xmlns:a16="http://schemas.microsoft.com/office/drawing/2014/main" val="20001"/>
                    </a:ext>
                  </a:extLst>
                </a:gridCol>
                <a:gridCol w="727086">
                  <a:extLst>
                    <a:ext uri="{9D8B030D-6E8A-4147-A177-3AD203B41FA5}">
                      <a16:colId xmlns:a16="http://schemas.microsoft.com/office/drawing/2014/main" val="20002"/>
                    </a:ext>
                  </a:extLst>
                </a:gridCol>
                <a:gridCol w="679589">
                  <a:extLst>
                    <a:ext uri="{9D8B030D-6E8A-4147-A177-3AD203B41FA5}">
                      <a16:colId xmlns:a16="http://schemas.microsoft.com/office/drawing/2014/main" val="20003"/>
                    </a:ext>
                  </a:extLst>
                </a:gridCol>
                <a:gridCol w="882028">
                  <a:extLst>
                    <a:ext uri="{9D8B030D-6E8A-4147-A177-3AD203B41FA5}">
                      <a16:colId xmlns:a16="http://schemas.microsoft.com/office/drawing/2014/main" val="20004"/>
                    </a:ext>
                  </a:extLst>
                </a:gridCol>
                <a:gridCol w="727086">
                  <a:extLst>
                    <a:ext uri="{9D8B030D-6E8A-4147-A177-3AD203B41FA5}">
                      <a16:colId xmlns:a16="http://schemas.microsoft.com/office/drawing/2014/main" val="20005"/>
                    </a:ext>
                  </a:extLst>
                </a:gridCol>
                <a:gridCol w="727086">
                  <a:extLst>
                    <a:ext uri="{9D8B030D-6E8A-4147-A177-3AD203B41FA5}">
                      <a16:colId xmlns:a16="http://schemas.microsoft.com/office/drawing/2014/main" val="20006"/>
                    </a:ext>
                  </a:extLst>
                </a:gridCol>
                <a:gridCol w="727086">
                  <a:extLst>
                    <a:ext uri="{9D8B030D-6E8A-4147-A177-3AD203B41FA5}">
                      <a16:colId xmlns:a16="http://schemas.microsoft.com/office/drawing/2014/main" val="20007"/>
                    </a:ext>
                  </a:extLst>
                </a:gridCol>
                <a:gridCol w="727086">
                  <a:extLst>
                    <a:ext uri="{9D8B030D-6E8A-4147-A177-3AD203B41FA5}">
                      <a16:colId xmlns:a16="http://schemas.microsoft.com/office/drawing/2014/main" val="20008"/>
                    </a:ext>
                  </a:extLst>
                </a:gridCol>
                <a:gridCol w="727086">
                  <a:extLst>
                    <a:ext uri="{9D8B030D-6E8A-4147-A177-3AD203B41FA5}">
                      <a16:colId xmlns:a16="http://schemas.microsoft.com/office/drawing/2014/main" val="20009"/>
                    </a:ext>
                  </a:extLst>
                </a:gridCol>
              </a:tblGrid>
              <a:tr h="580737">
                <a:tc>
                  <a:txBody>
                    <a:bodyPr/>
                    <a:lstStyle/>
                    <a:p>
                      <a:pPr algn="ctr"/>
                      <a:r>
                        <a:rPr lang="en-GB" sz="1000" dirty="0" err="1"/>
                        <a:t>Workstream</a:t>
                      </a:r>
                      <a:endParaRPr lang="en-GB" sz="1000" dirty="0"/>
                    </a:p>
                  </a:txBody>
                  <a:tcPr anchor="ctr"/>
                </a:tc>
                <a:tc gridSpan="2">
                  <a:txBody>
                    <a:bodyPr/>
                    <a:lstStyle/>
                    <a:p>
                      <a:pPr algn="ctr"/>
                      <a:r>
                        <a:rPr lang="en-GB" sz="1000" dirty="0"/>
                        <a:t>Key</a:t>
                      </a:r>
                      <a:r>
                        <a:rPr lang="en-GB" sz="1000" baseline="0" dirty="0"/>
                        <a:t> deliverable</a:t>
                      </a:r>
                      <a:endParaRPr lang="en-GB" sz="1000" dirty="0"/>
                    </a:p>
                  </a:txBody>
                  <a:tcPr anchor="ctr"/>
                </a:tc>
                <a:tc hMerge="1">
                  <a:txBody>
                    <a:bodyPr/>
                    <a:lstStyle/>
                    <a:p>
                      <a:endParaRPr lang="en-GB" dirty="0"/>
                    </a:p>
                  </a:txBody>
                  <a:tcPr/>
                </a:tc>
                <a:tc>
                  <a:txBody>
                    <a:bodyPr/>
                    <a:lstStyle/>
                    <a:p>
                      <a:pPr algn="ctr"/>
                      <a:r>
                        <a:rPr lang="en-GB" sz="1000" dirty="0"/>
                        <a:t>Aug</a:t>
                      </a:r>
                    </a:p>
                  </a:txBody>
                  <a:tcPr anchor="ctr"/>
                </a:tc>
                <a:tc>
                  <a:txBody>
                    <a:bodyPr/>
                    <a:lstStyle/>
                    <a:p>
                      <a:pPr algn="ctr"/>
                      <a:r>
                        <a:rPr lang="en-GB" sz="1000" dirty="0"/>
                        <a:t>Sept</a:t>
                      </a:r>
                    </a:p>
                  </a:txBody>
                  <a:tcPr anchor="ctr"/>
                </a:tc>
                <a:tc>
                  <a:txBody>
                    <a:bodyPr/>
                    <a:lstStyle/>
                    <a:p>
                      <a:pPr algn="ctr"/>
                      <a:r>
                        <a:rPr lang="en-GB" sz="1000" dirty="0"/>
                        <a:t>Oct</a:t>
                      </a:r>
                    </a:p>
                  </a:txBody>
                  <a:tcPr anchor="ctr"/>
                </a:tc>
                <a:tc>
                  <a:txBody>
                    <a:bodyPr/>
                    <a:lstStyle/>
                    <a:p>
                      <a:pPr algn="ctr"/>
                      <a:r>
                        <a:rPr lang="en-GB" sz="1000" dirty="0"/>
                        <a:t>Nov</a:t>
                      </a:r>
                    </a:p>
                  </a:txBody>
                  <a:tcPr anchor="ctr"/>
                </a:tc>
                <a:tc>
                  <a:txBody>
                    <a:bodyPr/>
                    <a:lstStyle/>
                    <a:p>
                      <a:pPr algn="ctr"/>
                      <a:r>
                        <a:rPr lang="en-GB" sz="1000" dirty="0"/>
                        <a:t>Dec</a:t>
                      </a:r>
                    </a:p>
                  </a:txBody>
                  <a:tcPr anchor="ctr"/>
                </a:tc>
                <a:tc>
                  <a:txBody>
                    <a:bodyPr/>
                    <a:lstStyle/>
                    <a:p>
                      <a:pPr algn="ctr"/>
                      <a:r>
                        <a:rPr lang="en-GB" sz="1000" dirty="0"/>
                        <a:t>Jan</a:t>
                      </a:r>
                    </a:p>
                  </a:txBody>
                  <a:tcPr anchor="ctr"/>
                </a:tc>
                <a:tc>
                  <a:txBody>
                    <a:bodyPr/>
                    <a:lstStyle/>
                    <a:p>
                      <a:pPr algn="ctr"/>
                      <a:r>
                        <a:rPr lang="en-GB" sz="1000" dirty="0"/>
                        <a:t>Feb</a:t>
                      </a:r>
                    </a:p>
                  </a:txBody>
                  <a:tcPr anchor="ctr"/>
                </a:tc>
                <a:extLst>
                  <a:ext uri="{0D108BD9-81ED-4DB2-BD59-A6C34878D82A}">
                    <a16:rowId xmlns:a16="http://schemas.microsoft.com/office/drawing/2014/main" val="10000"/>
                  </a:ext>
                </a:extLst>
              </a:tr>
              <a:tr h="160323">
                <a:tc>
                  <a:txBody>
                    <a:bodyPr/>
                    <a:lstStyle/>
                    <a:p>
                      <a:pPr algn="ctr"/>
                      <a:r>
                        <a:rPr lang="en-GB" sz="1000" dirty="0"/>
                        <a:t>Reassurance</a:t>
                      </a:r>
                    </a:p>
                  </a:txBody>
                  <a:tcPr anchor="ctr">
                    <a:solidFill>
                      <a:schemeClr val="accent4">
                        <a:lumMod val="40000"/>
                        <a:lumOff val="60000"/>
                      </a:schemeClr>
                    </a:solidFill>
                  </a:tcPr>
                </a:tc>
                <a:tc>
                  <a:txBody>
                    <a:bodyPr/>
                    <a:lstStyle/>
                    <a:p>
                      <a:endParaRPr lang="en-GB" sz="1000" dirty="0"/>
                    </a:p>
                  </a:txBody>
                  <a:tcPr/>
                </a:tc>
                <a:tc>
                  <a:txBody>
                    <a:bodyPr/>
                    <a:lstStyle/>
                    <a:p>
                      <a:endParaRPr lang="en-GB" sz="1000" dirty="0"/>
                    </a:p>
                  </a:txBody>
                  <a:tcPr/>
                </a:tc>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‘Keeping</a:t>
                      </a:r>
                      <a:r>
                        <a:rPr lang="en-GB" sz="1000" baseline="0" dirty="0"/>
                        <a:t> you safe’ reassurance films across all boroughs using paid media</a:t>
                      </a:r>
                      <a:endParaRPr lang="en-GB" sz="1000" dirty="0"/>
                    </a:p>
                  </a:txBody>
                  <a:tcPr anchor="ctr">
                    <a:solidFill>
                      <a:schemeClr val="accent4">
                        <a:lumMod val="40000"/>
                        <a:lumOff val="60000"/>
                      </a:schemeClr>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1"/>
                  </a:ext>
                </a:extLst>
              </a:tr>
              <a:tr h="221283">
                <a:tc rowSpan="3">
                  <a:txBody>
                    <a:bodyPr/>
                    <a:lstStyle/>
                    <a:p>
                      <a:pPr algn="ctr"/>
                      <a:r>
                        <a:rPr lang="en-GB" sz="1000" b="1" dirty="0"/>
                        <a:t>Flu</a:t>
                      </a:r>
                    </a:p>
                  </a:txBody>
                  <a:tcPr anchor="ctr">
                    <a:solidFill>
                      <a:schemeClr val="accent1">
                        <a:lumMod val="60000"/>
                        <a:lumOff val="40000"/>
                      </a:schemeClr>
                    </a:solidFill>
                  </a:tcPr>
                </a:tc>
                <a:tc gridSpan="2">
                  <a:txBody>
                    <a:bodyPr/>
                    <a:lstStyle/>
                    <a:p>
                      <a:pPr algn="ctr"/>
                      <a:r>
                        <a:rPr lang="en-GB" sz="1000" b="1" dirty="0"/>
                        <a:t>Public</a:t>
                      </a:r>
                      <a:r>
                        <a:rPr lang="en-GB" sz="1000" b="1" baseline="0" dirty="0"/>
                        <a:t> p</a:t>
                      </a:r>
                      <a:r>
                        <a:rPr lang="en-GB" sz="1000" b="1" dirty="0"/>
                        <a:t>riming campaign</a:t>
                      </a:r>
                    </a:p>
                  </a:txBody>
                  <a:tcPr anchor="ctr"/>
                </a:tc>
                <a:tc hMerge="1">
                  <a:txBody>
                    <a:bodyPr/>
                    <a:lstStyle/>
                    <a:p>
                      <a:endParaRPr lang="en-GB" sz="1600" dirty="0"/>
                    </a:p>
                  </a:txBody>
                  <a:tcPr/>
                </a:tc>
                <a:tc>
                  <a:txBody>
                    <a:bodyPr/>
                    <a:lstStyle/>
                    <a:p>
                      <a:endParaRPr lang="en-GB" sz="1000" dirty="0"/>
                    </a:p>
                  </a:txBody>
                  <a:tcPr/>
                </a:tc>
                <a:tc>
                  <a:txBody>
                    <a:bodyPr/>
                    <a:lstStyle/>
                    <a:p>
                      <a:pPr algn="ctr"/>
                      <a:r>
                        <a:rPr lang="en-GB" sz="1000" dirty="0"/>
                        <a:t>Priming</a:t>
                      </a:r>
                      <a:r>
                        <a:rPr lang="en-GB" sz="1000" baseline="0" dirty="0"/>
                        <a:t> flu campaign</a:t>
                      </a:r>
                      <a:endParaRPr lang="en-GB" sz="1000" dirty="0"/>
                    </a:p>
                  </a:txBody>
                  <a:tcPr>
                    <a:solidFill>
                      <a:srgbClr val="CCCCFF"/>
                    </a:solidFill>
                  </a:tcPr>
                </a:tc>
                <a:tc>
                  <a:txBody>
                    <a:bodyPr/>
                    <a:lstStyle/>
                    <a:p>
                      <a:endParaRPr lang="en-GB" sz="1000" dirty="0"/>
                    </a:p>
                  </a:txBody>
                  <a:tcPr/>
                </a:tc>
                <a:tc>
                  <a:txBody>
                    <a:bodyPr/>
                    <a:lstStyle/>
                    <a:p>
                      <a:endParaRPr lang="en-GB" sz="100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0002"/>
                  </a:ext>
                </a:extLst>
              </a:tr>
              <a:tr h="0">
                <a:tc vMerge="1">
                  <a:txBody>
                    <a:bodyPr/>
                    <a:lstStyle/>
                    <a:p>
                      <a:pPr algn="ctr"/>
                      <a:endParaRPr lang="en-GB" sz="1600" b="1" dirty="0"/>
                    </a:p>
                  </a:txBody>
                  <a:tcPr anchor="ctr"/>
                </a:tc>
                <a:tc gridSpan="2">
                  <a:txBody>
                    <a:bodyPr/>
                    <a:lstStyle/>
                    <a:p>
                      <a:pPr algn="ctr"/>
                      <a:r>
                        <a:rPr lang="en-GB" sz="1000" b="1" dirty="0"/>
                        <a:t>Primary eligible</a:t>
                      </a:r>
                      <a:r>
                        <a:rPr lang="en-GB" sz="1000" b="1" baseline="0" dirty="0"/>
                        <a:t> </a:t>
                      </a:r>
                    </a:p>
                    <a:p>
                      <a:pPr algn="ctr"/>
                      <a:r>
                        <a:rPr lang="en-GB" sz="1000" b="1" baseline="0" dirty="0"/>
                        <a:t>cohorts </a:t>
                      </a:r>
                      <a:endParaRPr lang="en-GB" sz="1000" b="1" dirty="0"/>
                    </a:p>
                  </a:txBody>
                  <a:tcPr anchor="ctr"/>
                </a:tc>
                <a:tc hMerge="1">
                  <a:txBody>
                    <a:bodyPr/>
                    <a:lstStyle/>
                    <a:p>
                      <a:endParaRPr lang="en-GB" dirty="0"/>
                    </a:p>
                  </a:txBody>
                  <a:tcPr/>
                </a:tc>
                <a:tc>
                  <a:txBody>
                    <a:bodyPr/>
                    <a:lstStyle/>
                    <a:p>
                      <a:pPr algn="ctr"/>
                      <a:endParaRPr lang="en-GB" sz="1000" dirty="0"/>
                    </a:p>
                  </a:txBody>
                  <a:tcPr/>
                </a:tc>
                <a:tc>
                  <a:txBody>
                    <a:bodyPr/>
                    <a:lstStyle/>
                    <a:p>
                      <a:pPr algn="ctr"/>
                      <a:r>
                        <a:rPr lang="en-GB" sz="1000" dirty="0">
                          <a:solidFill>
                            <a:schemeClr val="bg1"/>
                          </a:solidFill>
                        </a:rPr>
                        <a:t>Staff flu campaign</a:t>
                      </a:r>
                    </a:p>
                  </a:txBody>
                  <a:tcPr>
                    <a:solidFill>
                      <a:schemeClr val="tx2">
                        <a:lumMod val="60000"/>
                        <a:lumOff val="4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rPr>
                        <a:t>Behaviour</a:t>
                      </a:r>
                      <a:r>
                        <a:rPr lang="en-GB" sz="1000" baseline="0" dirty="0">
                          <a:solidFill>
                            <a:schemeClr val="bg1"/>
                          </a:solidFill>
                        </a:rPr>
                        <a:t> change</a:t>
                      </a:r>
                      <a:r>
                        <a:rPr lang="en-GB" sz="1000" dirty="0">
                          <a:solidFill>
                            <a:schemeClr val="bg1"/>
                          </a:solidFill>
                        </a:rPr>
                        <a:t> flu campaign hard launch</a:t>
                      </a:r>
                    </a:p>
                  </a:txBody>
                  <a:tcPr>
                    <a:solidFill>
                      <a:schemeClr val="accent1"/>
                    </a:solidFill>
                  </a:tcPr>
                </a:tc>
                <a:tc hMerge="1">
                  <a:txBody>
                    <a:bodyPr/>
                    <a:lstStyle/>
                    <a:p>
                      <a:pPr algn="ctr"/>
                      <a:endParaRPr lang="en-GB" dirty="0"/>
                    </a:p>
                  </a:txBody>
                  <a:tcPr/>
                </a:tc>
                <a:tc gridSpan="3">
                  <a:txBody>
                    <a:bodyPr/>
                    <a:lstStyle/>
                    <a:p>
                      <a:pPr algn="ctr"/>
                      <a:r>
                        <a:rPr lang="en-GB" sz="1000" dirty="0">
                          <a:solidFill>
                            <a:schemeClr val="bg1"/>
                          </a:solidFill>
                        </a:rPr>
                        <a:t>Second</a:t>
                      </a:r>
                      <a:r>
                        <a:rPr lang="en-GB" sz="1000" baseline="0" dirty="0">
                          <a:solidFill>
                            <a:schemeClr val="bg1"/>
                          </a:solidFill>
                        </a:rPr>
                        <a:t> phase of behaviour change campaign</a:t>
                      </a:r>
                      <a:endParaRPr lang="en-GB" sz="1000" dirty="0">
                        <a:solidFill>
                          <a:schemeClr val="bg1"/>
                        </a:solidFill>
                      </a:endParaRPr>
                    </a:p>
                  </a:txBody>
                  <a:tcPr>
                    <a:solidFill>
                      <a:schemeClr val="accent1">
                        <a:lumMod val="60000"/>
                        <a:lumOff val="40000"/>
                      </a:schemeClr>
                    </a:solidFill>
                  </a:tcPr>
                </a:tc>
                <a:tc hMerge="1">
                  <a:txBody>
                    <a:bodyPr/>
                    <a:lstStyle/>
                    <a:p>
                      <a:pPr algn="ctr"/>
                      <a:endParaRPr lang="en-GB" dirty="0"/>
                    </a:p>
                  </a:txBody>
                  <a:tcPr>
                    <a:solidFill>
                      <a:schemeClr val="accent1">
                        <a:lumMod val="40000"/>
                        <a:lumOff val="60000"/>
                      </a:schemeClr>
                    </a:solidFill>
                  </a:tcPr>
                </a:tc>
                <a:tc hMerge="1">
                  <a:txBody>
                    <a:bodyPr/>
                    <a:lstStyle/>
                    <a:p>
                      <a:endParaRPr lang="en-GB" dirty="0"/>
                    </a:p>
                  </a:txBody>
                  <a:tcPr>
                    <a:solidFill>
                      <a:schemeClr val="accent1">
                        <a:lumMod val="40000"/>
                        <a:lumOff val="60000"/>
                      </a:schemeClr>
                    </a:solidFill>
                  </a:tcPr>
                </a:tc>
                <a:extLst>
                  <a:ext uri="{0D108BD9-81ED-4DB2-BD59-A6C34878D82A}">
                    <a16:rowId xmlns:a16="http://schemas.microsoft.com/office/drawing/2014/main" val="10003"/>
                  </a:ext>
                </a:extLst>
              </a:tr>
              <a:tr h="0">
                <a:tc vMerge="1">
                  <a:txBody>
                    <a:bodyPr/>
                    <a:lstStyle/>
                    <a:p>
                      <a:pPr algn="ctr"/>
                      <a:endParaRPr lang="en-GB" sz="1600" b="1" dirty="0"/>
                    </a:p>
                  </a:txBody>
                  <a:tcPr anchor="ctr"/>
                </a:tc>
                <a:tc gridSpan="2">
                  <a:txBody>
                    <a:bodyPr/>
                    <a:lstStyle/>
                    <a:p>
                      <a:pPr algn="ctr"/>
                      <a:r>
                        <a:rPr lang="en-GB" sz="1000" b="1" dirty="0"/>
                        <a:t>New eligible</a:t>
                      </a:r>
                      <a:r>
                        <a:rPr lang="en-GB" sz="1000" b="1" baseline="0" dirty="0"/>
                        <a:t> cohort</a:t>
                      </a:r>
                      <a:endParaRPr lang="en-GB" sz="1000" b="1" dirty="0"/>
                    </a:p>
                  </a:txBody>
                  <a:tcPr anchor="ctr"/>
                </a:tc>
                <a:tc hMerge="1">
                  <a:txBody>
                    <a:bodyPr/>
                    <a:lstStyle/>
                    <a:p>
                      <a:endParaRPr lang="en-GB" dirty="0"/>
                    </a:p>
                  </a:txBody>
                  <a:tcPr/>
                </a:tc>
                <a:tc>
                  <a:txBody>
                    <a:bodyPr/>
                    <a:lstStyle/>
                    <a:p>
                      <a:pPr algn="ctr"/>
                      <a:endParaRPr lang="en-GB" sz="1000" dirty="0"/>
                    </a:p>
                  </a:txBody>
                  <a:tcPr/>
                </a:tc>
                <a:tc>
                  <a:txBody>
                    <a:bodyPr/>
                    <a:lstStyle/>
                    <a:p>
                      <a:endParaRPr lang="en-GB" sz="1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New 50-64 cohort</a:t>
                      </a:r>
                    </a:p>
                  </a:txBody>
                  <a:tcPr anchor="ctr">
                    <a:solidFill>
                      <a:schemeClr val="accent5">
                        <a:lumMod val="40000"/>
                        <a:lumOff val="60000"/>
                      </a:schemeClr>
                    </a:solidFill>
                  </a:tcPr>
                </a:tc>
                <a:tc hMerge="1">
                  <a:txBody>
                    <a:bodyPr/>
                    <a:lstStyle/>
                    <a:p>
                      <a:pPr algn="ctr"/>
                      <a:endParaRPr lang="en-GB" dirty="0"/>
                    </a:p>
                  </a:txBody>
                  <a:tcPr>
                    <a:solidFill>
                      <a:schemeClr val="accent1">
                        <a:lumMod val="40000"/>
                        <a:lumOff val="60000"/>
                      </a:schemeClr>
                    </a:solidFill>
                  </a:tcPr>
                </a:tc>
                <a:tc hMerge="1">
                  <a:txBody>
                    <a:bodyPr/>
                    <a:lstStyle/>
                    <a:p>
                      <a:pPr algn="ctr"/>
                      <a:endParaRPr lang="en-GB" dirty="0"/>
                    </a:p>
                  </a:txBody>
                  <a:tcPr>
                    <a:solidFill>
                      <a:schemeClr val="accent1">
                        <a:lumMod val="40000"/>
                        <a:lumOff val="60000"/>
                      </a:schemeClr>
                    </a:solidFill>
                  </a:tcPr>
                </a:tc>
                <a:tc>
                  <a:txBody>
                    <a:bodyPr/>
                    <a:lstStyle/>
                    <a:p>
                      <a:pPr algn="ctr"/>
                      <a:endParaRPr lang="en-GB" sz="1000" dirty="0"/>
                    </a:p>
                  </a:txBody>
                  <a:tcPr/>
                </a:tc>
                <a:extLst>
                  <a:ext uri="{0D108BD9-81ED-4DB2-BD59-A6C34878D82A}">
                    <a16:rowId xmlns:a16="http://schemas.microsoft.com/office/drawing/2014/main" val="10004"/>
                  </a:ext>
                </a:extLst>
              </a:tr>
              <a:tr h="0">
                <a:tc>
                  <a:txBody>
                    <a:bodyPr/>
                    <a:lstStyle/>
                    <a:p>
                      <a:pPr algn="ctr"/>
                      <a:r>
                        <a:rPr lang="en-GB" sz="1000" dirty="0"/>
                        <a:t>Pharmacy </a:t>
                      </a:r>
                    </a:p>
                  </a:txBody>
                  <a:tcPr anchor="ctr">
                    <a:solidFill>
                      <a:schemeClr val="accent6">
                        <a:lumMod val="60000"/>
                        <a:lumOff val="40000"/>
                      </a:schemeClr>
                    </a:solidFill>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gridSpan="5">
                  <a:txBody>
                    <a:bodyPr/>
                    <a:lstStyle/>
                    <a:p>
                      <a:pPr algn="ctr"/>
                      <a:r>
                        <a:rPr lang="en-GB" sz="1000" dirty="0"/>
                        <a:t>Pharmacy campaign</a:t>
                      </a:r>
                    </a:p>
                  </a:txBody>
                  <a:tcPr anchor="ctr">
                    <a:solidFill>
                      <a:schemeClr val="accent6">
                        <a:lumMod val="60000"/>
                        <a:lumOff val="40000"/>
                      </a:schemeClr>
                    </a:solidFill>
                  </a:tcPr>
                </a:tc>
                <a:tc hMerge="1">
                  <a:txBody>
                    <a:bodyPr/>
                    <a:lstStyle/>
                    <a:p>
                      <a:pPr algn="ctr"/>
                      <a:endParaRPr lang="en-GB" dirty="0"/>
                    </a:p>
                  </a:txBody>
                  <a:tcPr/>
                </a:tc>
                <a:tc hMerge="1">
                  <a:txBody>
                    <a:bodyPr/>
                    <a:lstStyle/>
                    <a:p>
                      <a:pPr algn="ctr"/>
                      <a:endParaRPr lang="en-GB" dirty="0"/>
                    </a:p>
                  </a:txBody>
                  <a:tcPr/>
                </a:tc>
                <a:tc hMerge="1">
                  <a:txBody>
                    <a:bodyPr/>
                    <a:lstStyle/>
                    <a:p>
                      <a:pPr algn="ctr"/>
                      <a:endParaRPr lang="en-GB" dirty="0"/>
                    </a:p>
                  </a:txBody>
                  <a:tcPr/>
                </a:tc>
                <a:tc hMerge="1">
                  <a:txBody>
                    <a:bodyPr/>
                    <a:lstStyle/>
                    <a:p>
                      <a:endParaRPr lang="en-GB" dirty="0"/>
                    </a:p>
                  </a:txBody>
                  <a:tcPr/>
                </a:tc>
                <a:extLst>
                  <a:ext uri="{0D108BD9-81ED-4DB2-BD59-A6C34878D82A}">
                    <a16:rowId xmlns:a16="http://schemas.microsoft.com/office/drawing/2014/main" val="10005"/>
                  </a:ext>
                </a:extLst>
              </a:tr>
              <a:tr h="0">
                <a:tc>
                  <a:txBody>
                    <a:bodyPr/>
                    <a:lstStyle/>
                    <a:p>
                      <a:pPr algn="ctr"/>
                      <a:r>
                        <a:rPr lang="en-GB" sz="1000" dirty="0"/>
                        <a:t>UEC</a:t>
                      </a:r>
                    </a:p>
                  </a:txBody>
                  <a:tcPr anchor="ctr">
                    <a:solidFill>
                      <a:schemeClr val="accent2">
                        <a:lumMod val="60000"/>
                        <a:lumOff val="40000"/>
                      </a:schemeClr>
                    </a:solidFill>
                  </a:tcPr>
                </a:tc>
                <a:tc>
                  <a:txBody>
                    <a:bodyPr/>
                    <a:lstStyle/>
                    <a:p>
                      <a:endParaRPr lang="en-GB" sz="1000" dirty="0"/>
                    </a:p>
                  </a:txBody>
                  <a:tcPr/>
                </a:tc>
                <a:tc>
                  <a:txBody>
                    <a:bodyPr/>
                    <a:lstStyle/>
                    <a:p>
                      <a:endParaRPr lang="en-GB" sz="1000" dirty="0"/>
                    </a:p>
                  </a:txBody>
                  <a:tcPr/>
                </a:tc>
                <a:tc>
                  <a:txBody>
                    <a:bodyPr/>
                    <a:lstStyle/>
                    <a:p>
                      <a:endParaRPr lang="en-GB" sz="1000" dirty="0"/>
                    </a:p>
                  </a:txBody>
                  <a:tcPr/>
                </a:tc>
                <a:tc>
                  <a:txBody>
                    <a:bodyPr/>
                    <a:lstStyle/>
                    <a:p>
                      <a:pPr algn="ctr"/>
                      <a:endParaRPr lang="en-GB" sz="1000" dirty="0"/>
                    </a:p>
                  </a:txBody>
                  <a:tcPr anchor="ctr">
                    <a:solidFill>
                      <a:srgbClr val="E8F3FA"/>
                    </a:solidFill>
                  </a:tcPr>
                </a:tc>
                <a:tc>
                  <a:txBody>
                    <a:bodyPr/>
                    <a:lstStyle/>
                    <a:p>
                      <a:pPr algn="ctr"/>
                      <a:endParaRPr lang="en-GB" sz="1400" dirty="0"/>
                    </a:p>
                  </a:txBody>
                  <a:tcPr anchor="ctr">
                    <a:solidFill>
                      <a:srgbClr val="E8F3FA"/>
                    </a:solidFill>
                  </a:tcPr>
                </a:tc>
                <a:tc gridSpan="4">
                  <a:txBody>
                    <a:bodyPr/>
                    <a:lstStyle/>
                    <a:p>
                      <a:pPr algn="ctr"/>
                      <a:r>
                        <a:rPr lang="en-GB" sz="1000" dirty="0">
                          <a:solidFill>
                            <a:schemeClr val="bg1"/>
                          </a:solidFill>
                        </a:rPr>
                        <a:t>Think NHS 111 First campaign (two phases)</a:t>
                      </a:r>
                    </a:p>
                  </a:txBody>
                  <a:tcPr anchor="ctr">
                    <a:solidFill>
                      <a:schemeClr val="accent2"/>
                    </a:solidFill>
                  </a:tcPr>
                </a:tc>
                <a:tc hMerge="1">
                  <a:txBody>
                    <a:bodyPr/>
                    <a:lstStyle/>
                    <a:p>
                      <a:pPr algn="ctr"/>
                      <a:endParaRPr lang="en-GB" sz="1600" dirty="0"/>
                    </a:p>
                  </a:txBody>
                  <a:tcPr anchor="ctr">
                    <a:solidFill>
                      <a:schemeClr val="accent2"/>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8492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72BD-B6BC-44B4-98A5-E3885CAB041A}"/>
              </a:ext>
            </a:extLst>
          </p:cNvPr>
          <p:cNvSpPr>
            <a:spLocks noGrp="1"/>
          </p:cNvSpPr>
          <p:nvPr>
            <p:ph type="title"/>
          </p:nvPr>
        </p:nvSpPr>
        <p:spPr/>
        <p:txBody>
          <a:bodyPr/>
          <a:lstStyle/>
          <a:p>
            <a:r>
              <a:rPr lang="en-GB" dirty="0"/>
              <a:t>Flu campaign</a:t>
            </a:r>
          </a:p>
        </p:txBody>
      </p:sp>
      <p:pic>
        <p:nvPicPr>
          <p:cNvPr id="5" name="Picture 4" descr="A close up of a person&#10;&#10;Description automatically generated">
            <a:extLst>
              <a:ext uri="{FF2B5EF4-FFF2-40B4-BE49-F238E27FC236}">
                <a16:creationId xmlns:a16="http://schemas.microsoft.com/office/drawing/2014/main" id="{C4B1F27B-FBC2-4F5B-A95F-E0690BB6474C}"/>
              </a:ext>
            </a:extLst>
          </p:cNvPr>
          <p:cNvPicPr>
            <a:picLocks noChangeAspect="1"/>
          </p:cNvPicPr>
          <p:nvPr/>
        </p:nvPicPr>
        <p:blipFill>
          <a:blip r:embed="rId3"/>
          <a:stretch>
            <a:fillRect/>
          </a:stretch>
        </p:blipFill>
        <p:spPr>
          <a:xfrm>
            <a:off x="1706030" y="1329397"/>
            <a:ext cx="6650180" cy="3474719"/>
          </a:xfrm>
          <a:prstGeom prst="rect">
            <a:avLst/>
          </a:prstGeom>
        </p:spPr>
      </p:pic>
    </p:spTree>
    <p:extLst>
      <p:ext uri="{BB962C8B-B14F-4D97-AF65-F5344CB8AC3E}">
        <p14:creationId xmlns:p14="http://schemas.microsoft.com/office/powerpoint/2010/main" val="359429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Target audiences</a:t>
            </a:r>
          </a:p>
        </p:txBody>
      </p:sp>
      <p:graphicFrame>
        <p:nvGraphicFramePr>
          <p:cNvPr id="6" name="Table 5">
            <a:extLst>
              <a:ext uri="{FF2B5EF4-FFF2-40B4-BE49-F238E27FC236}">
                <a16:creationId xmlns:a16="http://schemas.microsoft.com/office/drawing/2014/main" id="{CB491492-0BF1-4E96-A086-933F15EFB6B9}"/>
              </a:ext>
            </a:extLst>
          </p:cNvPr>
          <p:cNvGraphicFramePr>
            <a:graphicFrameLocks noGrp="1"/>
          </p:cNvGraphicFramePr>
          <p:nvPr>
            <p:extLst>
              <p:ext uri="{D42A27DB-BD31-4B8C-83A1-F6EECF244321}">
                <p14:modId xmlns:p14="http://schemas.microsoft.com/office/powerpoint/2010/main" val="3910747075"/>
              </p:ext>
            </p:extLst>
          </p:nvPr>
        </p:nvGraphicFramePr>
        <p:xfrm>
          <a:off x="1387230" y="1746715"/>
          <a:ext cx="7299570" cy="2736659"/>
        </p:xfrm>
        <a:graphic>
          <a:graphicData uri="http://schemas.openxmlformats.org/drawingml/2006/table">
            <a:tbl>
              <a:tblPr firstRow="1" bandRow="1">
                <a:tableStyleId>{5C22544A-7EE6-4342-B048-85BDC9FD1C3A}</a:tableStyleId>
              </a:tblPr>
              <a:tblGrid>
                <a:gridCol w="3649785">
                  <a:extLst>
                    <a:ext uri="{9D8B030D-6E8A-4147-A177-3AD203B41FA5}">
                      <a16:colId xmlns:a16="http://schemas.microsoft.com/office/drawing/2014/main" val="2036824489"/>
                    </a:ext>
                  </a:extLst>
                </a:gridCol>
                <a:gridCol w="3649785">
                  <a:extLst>
                    <a:ext uri="{9D8B030D-6E8A-4147-A177-3AD203B41FA5}">
                      <a16:colId xmlns:a16="http://schemas.microsoft.com/office/drawing/2014/main" val="1518357726"/>
                    </a:ext>
                  </a:extLst>
                </a:gridCol>
              </a:tblGrid>
              <a:tr h="359219">
                <a:tc>
                  <a:txBody>
                    <a:bodyPr/>
                    <a:lstStyle/>
                    <a:p>
                      <a:pPr algn="ctr"/>
                      <a:endParaRPr lang="en-GB" sz="15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500" dirty="0"/>
                        <a:t>Cohort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96378516"/>
                  </a:ext>
                </a:extLst>
              </a:tr>
              <a:tr h="238528">
                <a:tc rowSpan="2">
                  <a:txBody>
                    <a:bodyPr/>
                    <a:lstStyle/>
                    <a:p>
                      <a:pPr algn="ctr"/>
                      <a:r>
                        <a:rPr lang="en-GB" sz="1500" b="1" dirty="0">
                          <a:solidFill>
                            <a:schemeClr val="bg1"/>
                          </a:solidFill>
                        </a:rPr>
                        <a:t>Top</a:t>
                      </a:r>
                      <a:r>
                        <a:rPr lang="en-GB" sz="1500" b="1" baseline="0" dirty="0">
                          <a:solidFill>
                            <a:schemeClr val="bg1"/>
                          </a:solidFill>
                        </a:rPr>
                        <a:t> priority</a:t>
                      </a:r>
                      <a:endParaRPr lang="en-GB" sz="15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1500" b="1" dirty="0">
                          <a:solidFill>
                            <a:schemeClr val="bg1"/>
                          </a:solidFill>
                        </a:rPr>
                        <a:t>Under 65s at risk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083735072"/>
                  </a:ext>
                </a:extLst>
              </a:tr>
              <a:tr h="238528">
                <a:tc vMerge="1">
                  <a:txBody>
                    <a:bodyPr/>
                    <a:lstStyle/>
                    <a:p>
                      <a:endParaRPr lang="en-GB"/>
                    </a:p>
                  </a:txBody>
                  <a:tcPr/>
                </a:tc>
                <a:tc>
                  <a:txBody>
                    <a:bodyPr/>
                    <a:lstStyle/>
                    <a:p>
                      <a:pPr algn="ctr"/>
                      <a:r>
                        <a:rPr lang="en-GB" sz="1500" b="1" dirty="0">
                          <a:solidFill>
                            <a:schemeClr val="bg1"/>
                          </a:solidFill>
                        </a:rPr>
                        <a:t>2 – 3 year olds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022386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t>Other eligible groups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Pregnant</a:t>
                      </a:r>
                      <a:r>
                        <a:rPr lang="en-GB" sz="1500" baseline="0" dirty="0">
                          <a:solidFill>
                            <a:schemeClr val="tx1"/>
                          </a:solidFill>
                        </a:rPr>
                        <a:t> women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aseline="0" dirty="0">
                          <a:solidFill>
                            <a:schemeClr val="tx1"/>
                          </a:solidFill>
                        </a:rPr>
                        <a:t>Over 65s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011971955"/>
                  </a:ext>
                </a:extLst>
              </a:tr>
              <a:tr h="213360">
                <a:tc rowSpan="3">
                  <a:txBody>
                    <a:bodyPr/>
                    <a:lstStyle/>
                    <a:p>
                      <a:pPr algn="ctr"/>
                      <a:r>
                        <a:rPr lang="en-GB" sz="1500" b="1" dirty="0"/>
                        <a:t>Activity </a:t>
                      </a:r>
                      <a:r>
                        <a:rPr lang="en-GB" sz="1500" b="1" baseline="0" dirty="0"/>
                        <a:t>a</a:t>
                      </a:r>
                      <a:r>
                        <a:rPr lang="en-GB" sz="1500" b="1" dirty="0"/>
                        <a:t>cross all boroughs for harder to reach</a:t>
                      </a:r>
                      <a:r>
                        <a:rPr lang="en-GB" sz="1500" b="1" baseline="0" dirty="0"/>
                        <a:t> groups</a:t>
                      </a:r>
                      <a:endParaRPr lang="en-GB" sz="15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500" b="1" dirty="0">
                          <a:solidFill>
                            <a:schemeClr val="tx1"/>
                          </a:solidFill>
                        </a:rPr>
                        <a:t>Local people with learning disabilities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6328762"/>
                  </a:ext>
                </a:extLst>
              </a:tr>
              <a:tr h="213360">
                <a:tc vMerge="1">
                  <a:txBody>
                    <a:bodyPr/>
                    <a:lstStyle/>
                    <a:p>
                      <a:endParaRPr lang="en-GB"/>
                    </a:p>
                  </a:txBody>
                  <a:tcPr/>
                </a:tc>
                <a:tc>
                  <a:txBody>
                    <a:bodyPr/>
                    <a:lstStyle/>
                    <a:p>
                      <a:pPr algn="ctr"/>
                      <a:r>
                        <a:rPr lang="en-GB" sz="1500" b="1" dirty="0">
                          <a:solidFill>
                            <a:schemeClr val="tx1"/>
                          </a:solidFill>
                        </a:rPr>
                        <a:t>Local</a:t>
                      </a:r>
                      <a:r>
                        <a:rPr lang="en-GB" sz="1500" b="1" baseline="0" dirty="0">
                          <a:solidFill>
                            <a:schemeClr val="tx1"/>
                          </a:solidFill>
                        </a:rPr>
                        <a:t> p</a:t>
                      </a:r>
                      <a:r>
                        <a:rPr lang="en-GB" sz="1500" b="1" dirty="0">
                          <a:solidFill>
                            <a:schemeClr val="tx1"/>
                          </a:solidFill>
                        </a:rPr>
                        <a:t>eople from</a:t>
                      </a:r>
                      <a:r>
                        <a:rPr lang="en-GB" sz="1500" b="1" baseline="0" dirty="0">
                          <a:solidFill>
                            <a:schemeClr val="tx1"/>
                          </a:solidFill>
                        </a:rPr>
                        <a:t> </a:t>
                      </a:r>
                      <a:r>
                        <a:rPr lang="en-GB" sz="1500" b="1" dirty="0">
                          <a:solidFill>
                            <a:schemeClr val="tx1"/>
                          </a:solidFill>
                        </a:rPr>
                        <a:t>BAME communities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74121244"/>
                  </a:ext>
                </a:extLst>
              </a:tr>
              <a:tr h="0">
                <a:tc vMerge="1">
                  <a:txBody>
                    <a:bodyPr/>
                    <a:lstStyle/>
                    <a:p>
                      <a:endParaRPr lang="en-GB"/>
                    </a:p>
                  </a:txBody>
                  <a:tcPr/>
                </a:tc>
                <a:tc>
                  <a:txBody>
                    <a:bodyPr/>
                    <a:lstStyle/>
                    <a:p>
                      <a:pPr algn="ctr"/>
                      <a:endParaRPr lang="en-GB" sz="1500" dirty="0">
                        <a:solidFill>
                          <a:schemeClr val="tx1"/>
                        </a:solidFill>
                        <a:highlight>
                          <a:srgbClr val="FFFF00"/>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89388552"/>
                  </a:ext>
                </a:extLst>
              </a:tr>
            </a:tbl>
          </a:graphicData>
        </a:graphic>
      </p:graphicFrame>
    </p:spTree>
    <p:extLst>
      <p:ext uri="{BB962C8B-B14F-4D97-AF65-F5344CB8AC3E}">
        <p14:creationId xmlns:p14="http://schemas.microsoft.com/office/powerpoint/2010/main" val="3331363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10462-7161-4C50-9B99-4142E1F0B52D}"/>
              </a:ext>
            </a:extLst>
          </p:cNvPr>
          <p:cNvSpPr>
            <a:spLocks noGrp="1"/>
          </p:cNvSpPr>
          <p:nvPr>
            <p:ph type="title"/>
          </p:nvPr>
        </p:nvSpPr>
        <p:spPr>
          <a:xfrm>
            <a:off x="1387229" y="205979"/>
            <a:ext cx="7443787" cy="857250"/>
          </a:xfrm>
        </p:spPr>
        <p:txBody>
          <a:bodyPr>
            <a:noAutofit/>
          </a:bodyPr>
          <a:lstStyle/>
          <a:p>
            <a:r>
              <a:rPr lang="en-GB" sz="2800" dirty="0"/>
              <a:t>Insight work with thousands of local people</a:t>
            </a:r>
          </a:p>
        </p:txBody>
      </p:sp>
      <p:sp>
        <p:nvSpPr>
          <p:cNvPr id="3" name="Content Placeholder 2">
            <a:extLst>
              <a:ext uri="{FF2B5EF4-FFF2-40B4-BE49-F238E27FC236}">
                <a16:creationId xmlns:a16="http://schemas.microsoft.com/office/drawing/2014/main" id="{2D3BD8C8-7424-47B0-AD06-3AFE28AF6A7A}"/>
              </a:ext>
            </a:extLst>
          </p:cNvPr>
          <p:cNvSpPr>
            <a:spLocks noGrp="1"/>
          </p:cNvSpPr>
          <p:nvPr>
            <p:ph idx="1"/>
          </p:nvPr>
        </p:nvSpPr>
        <p:spPr>
          <a:xfrm>
            <a:off x="1387230" y="1268534"/>
            <a:ext cx="7299569" cy="2800307"/>
          </a:xfrm>
        </p:spPr>
        <p:txBody>
          <a:bodyPr>
            <a:normAutofit fontScale="32500" lnSpcReduction="20000"/>
          </a:bodyPr>
          <a:lstStyle/>
          <a:p>
            <a:pPr marL="0" indent="0">
              <a:buNone/>
            </a:pPr>
            <a:r>
              <a:rPr lang="en-GB" sz="4400" b="1" dirty="0"/>
              <a:t>Flu attitudes and intentions survey : 3,814 responses  </a:t>
            </a:r>
          </a:p>
          <a:p>
            <a:pPr lvl="1"/>
            <a:r>
              <a:rPr lang="en-GB" sz="4400" dirty="0"/>
              <a:t>Borough health and care partners/PPE leads1,563</a:t>
            </a:r>
          </a:p>
          <a:p>
            <a:pPr lvl="1"/>
            <a:r>
              <a:rPr lang="en-GB" sz="4400" dirty="0"/>
              <a:t>Social media1,471</a:t>
            </a:r>
          </a:p>
          <a:p>
            <a:pPr lvl="1"/>
            <a:r>
              <a:rPr lang="en-GB" sz="4400" dirty="0"/>
              <a:t>Our ‘SWL Citizens Panel’ across 6 boroughs  439</a:t>
            </a:r>
          </a:p>
          <a:p>
            <a:pPr lvl="1"/>
            <a:r>
              <a:rPr lang="en-GB" sz="4400" dirty="0"/>
              <a:t>Additional targeted response from BAME groups 341 </a:t>
            </a:r>
          </a:p>
          <a:p>
            <a:pPr marL="0" indent="0">
              <a:buNone/>
            </a:pPr>
            <a:r>
              <a:rPr lang="en-GB" sz="4400" b="1" dirty="0"/>
              <a:t>Flu attitudes and intentions outreach engagement work</a:t>
            </a:r>
          </a:p>
          <a:p>
            <a:pPr marL="0" indent="0">
              <a:buNone/>
            </a:pPr>
            <a:r>
              <a:rPr lang="en-GB" sz="4400" dirty="0"/>
              <a:t>In-depth discussions with people from BAME communities and those with learning disabilities. 41 sessions involving 331 people across 6 boroughs. Groups included:</a:t>
            </a:r>
            <a:endParaRPr lang="en-GB" dirty="0"/>
          </a:p>
        </p:txBody>
      </p:sp>
      <p:graphicFrame>
        <p:nvGraphicFramePr>
          <p:cNvPr id="4" name="Table 4">
            <a:extLst>
              <a:ext uri="{FF2B5EF4-FFF2-40B4-BE49-F238E27FC236}">
                <a16:creationId xmlns:a16="http://schemas.microsoft.com/office/drawing/2014/main" id="{EBC911FA-A636-4156-8AA9-E6462D76C453}"/>
              </a:ext>
            </a:extLst>
          </p:cNvPr>
          <p:cNvGraphicFramePr>
            <a:graphicFrameLocks noGrp="1"/>
          </p:cNvGraphicFramePr>
          <p:nvPr>
            <p:extLst>
              <p:ext uri="{D42A27DB-BD31-4B8C-83A1-F6EECF244321}">
                <p14:modId xmlns:p14="http://schemas.microsoft.com/office/powerpoint/2010/main" val="2697816556"/>
              </p:ext>
            </p:extLst>
          </p:nvPr>
        </p:nvGraphicFramePr>
        <p:xfrm>
          <a:off x="1340007" y="3725404"/>
          <a:ext cx="7299570" cy="1371600"/>
        </p:xfrm>
        <a:graphic>
          <a:graphicData uri="http://schemas.openxmlformats.org/drawingml/2006/table">
            <a:tbl>
              <a:tblPr firstRow="1" bandRow="1">
                <a:tableStyleId>{5C22544A-7EE6-4342-B048-85BDC9FD1C3A}</a:tableStyleId>
              </a:tblPr>
              <a:tblGrid>
                <a:gridCol w="3649785">
                  <a:extLst>
                    <a:ext uri="{9D8B030D-6E8A-4147-A177-3AD203B41FA5}">
                      <a16:colId xmlns:a16="http://schemas.microsoft.com/office/drawing/2014/main" val="1301223259"/>
                    </a:ext>
                  </a:extLst>
                </a:gridCol>
                <a:gridCol w="3649785">
                  <a:extLst>
                    <a:ext uri="{9D8B030D-6E8A-4147-A177-3AD203B41FA5}">
                      <a16:colId xmlns:a16="http://schemas.microsoft.com/office/drawing/2014/main" val="2215853948"/>
                    </a:ext>
                  </a:extLst>
                </a:gridCol>
              </a:tblGrid>
              <a:tr h="370840">
                <a:tc>
                  <a:txBody>
                    <a:bodyPr/>
                    <a:lstStyle/>
                    <a:p>
                      <a:pPr marL="0" indent="0">
                        <a:buNone/>
                      </a:pPr>
                      <a:r>
                        <a:rPr lang="en-GB" sz="1400" dirty="0">
                          <a:solidFill>
                            <a:schemeClr val="tx1"/>
                          </a:solidFill>
                        </a:rPr>
                        <a:t>BAME forums and groups</a:t>
                      </a:r>
                    </a:p>
                    <a:p>
                      <a:pPr marL="0" indent="0">
                        <a:buNone/>
                      </a:pPr>
                      <a:r>
                        <a:rPr lang="en-GB" sz="1400" dirty="0">
                          <a:solidFill>
                            <a:schemeClr val="tx1"/>
                          </a:solidFill>
                        </a:rPr>
                        <a:t>Local Mencap groups</a:t>
                      </a:r>
                    </a:p>
                    <a:p>
                      <a:pPr marL="0" indent="0">
                        <a:buNone/>
                      </a:pPr>
                      <a:r>
                        <a:rPr lang="en-GB" sz="1400" dirty="0">
                          <a:solidFill>
                            <a:schemeClr val="tx1"/>
                          </a:solidFill>
                        </a:rPr>
                        <a:t>BAME focus groups</a:t>
                      </a:r>
                    </a:p>
                    <a:p>
                      <a:pPr marL="0" indent="0">
                        <a:buNone/>
                      </a:pPr>
                      <a:r>
                        <a:rPr lang="en-GB" sz="1400" dirty="0">
                          <a:solidFill>
                            <a:schemeClr val="tx1"/>
                          </a:solidFill>
                        </a:rPr>
                        <a:t>1-2-1 interviews (LD and BAME)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Faith organisations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Local patient engagement groups,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SEND and parent groups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Voluntary sector representatives and Healthwatch.</a:t>
                      </a:r>
                    </a:p>
                    <a:p>
                      <a:endParaRPr lang="en-GB"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1358417"/>
                  </a:ext>
                </a:extLst>
              </a:tr>
            </a:tbl>
          </a:graphicData>
        </a:graphic>
      </p:graphicFrame>
    </p:spTree>
    <p:extLst>
      <p:ext uri="{BB962C8B-B14F-4D97-AF65-F5344CB8AC3E}">
        <p14:creationId xmlns:p14="http://schemas.microsoft.com/office/powerpoint/2010/main" val="28803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DC87-3B0A-414D-9A77-E895ABE5FC20}"/>
              </a:ext>
            </a:extLst>
          </p:cNvPr>
          <p:cNvSpPr>
            <a:spLocks noGrp="1"/>
          </p:cNvSpPr>
          <p:nvPr>
            <p:ph type="title"/>
          </p:nvPr>
        </p:nvSpPr>
        <p:spPr/>
        <p:txBody>
          <a:bodyPr>
            <a:noAutofit/>
          </a:bodyPr>
          <a:lstStyle/>
          <a:p>
            <a:r>
              <a:rPr lang="en-GB" sz="2800" dirty="0"/>
              <a:t>Persuading local people get a flu jab</a:t>
            </a:r>
          </a:p>
        </p:txBody>
      </p:sp>
      <p:sp>
        <p:nvSpPr>
          <p:cNvPr id="4" name="Rectangle 3">
            <a:extLst>
              <a:ext uri="{FF2B5EF4-FFF2-40B4-BE49-F238E27FC236}">
                <a16:creationId xmlns:a16="http://schemas.microsoft.com/office/drawing/2014/main" id="{B967BA92-34C7-4455-BF26-F088851CA53F}"/>
              </a:ext>
            </a:extLst>
          </p:cNvPr>
          <p:cNvSpPr/>
          <p:nvPr/>
        </p:nvSpPr>
        <p:spPr>
          <a:xfrm>
            <a:off x="1387230" y="1801268"/>
            <a:ext cx="3536462" cy="3323987"/>
          </a:xfrm>
          <a:prstGeom prst="rect">
            <a:avLst/>
          </a:prstGeom>
        </p:spPr>
        <p:txBody>
          <a:bodyPr wrap="square">
            <a:spAutoFit/>
          </a:bodyPr>
          <a:lstStyle/>
          <a:p>
            <a:pPr lvl="1"/>
            <a:r>
              <a:rPr lang="en-GB" sz="1400" b="1" dirty="0"/>
              <a:t>Motivators</a:t>
            </a:r>
          </a:p>
          <a:p>
            <a:endParaRPr lang="en-GB" sz="1400" dirty="0"/>
          </a:p>
          <a:p>
            <a:pPr marL="285750" indent="-285750">
              <a:buFont typeface="Arial" panose="020B0604020202020204" pitchFamily="34" charset="0"/>
              <a:buChar char="•"/>
            </a:pPr>
            <a:r>
              <a:rPr lang="en-GB" sz="1400" b="1" dirty="0"/>
              <a:t>Protect self and others</a:t>
            </a:r>
          </a:p>
          <a:p>
            <a:pPr marL="285750" indent="-285750">
              <a:buFont typeface="Arial" panose="020B0604020202020204" pitchFamily="34" charset="0"/>
              <a:buChar char="•"/>
            </a:pPr>
            <a:r>
              <a:rPr lang="en-GB" sz="1400" dirty="0"/>
              <a:t>Covid-19 has made me more aware of the seriousness of flu/potential benefits of vaccination</a:t>
            </a:r>
          </a:p>
          <a:p>
            <a:pPr marL="285750" indent="-285750">
              <a:buFont typeface="Arial" panose="020B0604020202020204" pitchFamily="34" charset="0"/>
              <a:buChar char="•"/>
            </a:pPr>
            <a:r>
              <a:rPr lang="en-GB" sz="1400" dirty="0"/>
              <a:t>Reduce impact of coronavirus</a:t>
            </a:r>
          </a:p>
          <a:p>
            <a:pPr marL="285750" indent="-285750">
              <a:buFont typeface="Arial" panose="020B0604020202020204" pitchFamily="34" charset="0"/>
              <a:buChar char="•"/>
            </a:pPr>
            <a:r>
              <a:rPr lang="en-GB" sz="1400" b="1" dirty="0"/>
              <a:t>Don’t want flu and COVID-19 together</a:t>
            </a:r>
          </a:p>
          <a:p>
            <a:pPr marL="285750" indent="-285750">
              <a:buFont typeface="Arial" panose="020B0604020202020204" pitchFamily="34" charset="0"/>
              <a:buChar char="•"/>
            </a:pPr>
            <a:r>
              <a:rPr lang="en-GB" sz="1400" dirty="0"/>
              <a:t>Want to protect self and others</a:t>
            </a:r>
          </a:p>
          <a:p>
            <a:pPr marL="285750" indent="-285750">
              <a:buFont typeface="Arial" panose="020B0604020202020204" pitchFamily="34" charset="0"/>
              <a:buChar char="•"/>
            </a:pPr>
            <a:r>
              <a:rPr lang="en-GB" sz="1400" dirty="0"/>
              <a:t>Relieve pressure on NHS</a:t>
            </a:r>
          </a:p>
          <a:p>
            <a:pPr marL="285750" indent="-285750">
              <a:buFont typeface="Arial" panose="020B0604020202020204" pitchFamily="34" charset="0"/>
              <a:buChar char="•"/>
            </a:pPr>
            <a:r>
              <a:rPr lang="en-GB" sz="1400" b="1" dirty="0"/>
              <a:t>I’m pregnant/at risk</a:t>
            </a:r>
          </a:p>
          <a:p>
            <a:pPr marL="285750" indent="-285750">
              <a:buFont typeface="Arial" panose="020B0604020202020204" pitchFamily="34" charset="0"/>
              <a:buChar char="•"/>
            </a:pPr>
            <a:r>
              <a:rPr lang="en-GB" sz="1400" dirty="0"/>
              <a:t>Children as super-spreaders/very sociable</a:t>
            </a:r>
          </a:p>
          <a:p>
            <a:pPr marL="285750" indent="-285750">
              <a:buFont typeface="Arial" panose="020B0604020202020204" pitchFamily="34" charset="0"/>
              <a:buChar char="•"/>
            </a:pPr>
            <a:r>
              <a:rPr lang="en-GB" sz="1400" b="1" dirty="0"/>
              <a:t>Now eligible</a:t>
            </a:r>
          </a:p>
        </p:txBody>
      </p:sp>
      <p:sp>
        <p:nvSpPr>
          <p:cNvPr id="5" name="Rectangle 4">
            <a:extLst>
              <a:ext uri="{FF2B5EF4-FFF2-40B4-BE49-F238E27FC236}">
                <a16:creationId xmlns:a16="http://schemas.microsoft.com/office/drawing/2014/main" id="{8A0A67E5-45EA-44C3-A474-B70FB14E167A}"/>
              </a:ext>
            </a:extLst>
          </p:cNvPr>
          <p:cNvSpPr/>
          <p:nvPr/>
        </p:nvSpPr>
        <p:spPr>
          <a:xfrm>
            <a:off x="5150338" y="1801268"/>
            <a:ext cx="3536462" cy="2462213"/>
          </a:xfrm>
          <a:prstGeom prst="rect">
            <a:avLst/>
          </a:prstGeom>
        </p:spPr>
        <p:txBody>
          <a:bodyPr wrap="square">
            <a:spAutoFit/>
          </a:bodyPr>
          <a:lstStyle/>
          <a:p>
            <a:pPr lvl="1"/>
            <a:r>
              <a:rPr lang="en-GB" sz="1400" b="1" dirty="0"/>
              <a:t>Blockers</a:t>
            </a:r>
          </a:p>
          <a:p>
            <a:endParaRPr lang="en-GB" sz="1400" dirty="0"/>
          </a:p>
          <a:p>
            <a:pPr marL="285750" indent="-285750">
              <a:buFont typeface="Arial" panose="020B0604020202020204" pitchFamily="34" charset="0"/>
              <a:buChar char="•"/>
            </a:pPr>
            <a:r>
              <a:rPr lang="en-GB" sz="1400" b="1" dirty="0"/>
              <a:t>Concerns about side effects/became unwell</a:t>
            </a:r>
          </a:p>
          <a:p>
            <a:pPr marL="285750" indent="-285750">
              <a:buFont typeface="Arial" panose="020B0604020202020204" pitchFamily="34" charset="0"/>
              <a:buChar char="•"/>
            </a:pPr>
            <a:r>
              <a:rPr lang="en-GB" sz="1400" b="1" dirty="0"/>
              <a:t>I’m healthy, take vitamins, don’t need it</a:t>
            </a:r>
          </a:p>
          <a:p>
            <a:pPr marL="285750" indent="-285750">
              <a:buFont typeface="Arial" panose="020B0604020202020204" pitchFamily="34" charset="0"/>
              <a:buChar char="•"/>
            </a:pPr>
            <a:r>
              <a:rPr lang="en-GB" sz="1400" b="1" dirty="0"/>
              <a:t>Not eligible</a:t>
            </a:r>
          </a:p>
          <a:p>
            <a:pPr marL="285750" indent="-285750">
              <a:buFont typeface="Arial" panose="020B0604020202020204" pitchFamily="34" charset="0"/>
              <a:buChar char="•"/>
            </a:pPr>
            <a:r>
              <a:rPr lang="en-GB" sz="1400" dirty="0"/>
              <a:t>Not at risk</a:t>
            </a:r>
          </a:p>
          <a:p>
            <a:pPr marL="285750" indent="-285750">
              <a:buFont typeface="Arial" panose="020B0604020202020204" pitchFamily="34" charset="0"/>
              <a:buChar char="•"/>
            </a:pPr>
            <a:r>
              <a:rPr lang="en-GB" sz="1400" dirty="0"/>
              <a:t>Fear of needles</a:t>
            </a:r>
          </a:p>
          <a:p>
            <a:pPr marL="285750" indent="-285750">
              <a:buFont typeface="Arial" panose="020B0604020202020204" pitchFamily="34" charset="0"/>
              <a:buChar char="•"/>
            </a:pPr>
            <a:r>
              <a:rPr lang="en-GB" sz="1400" dirty="0"/>
              <a:t>Don’t want a vaccine</a:t>
            </a:r>
          </a:p>
          <a:p>
            <a:pPr marL="285750" indent="-285750">
              <a:buFont typeface="Arial" panose="020B0604020202020204" pitchFamily="34" charset="0"/>
              <a:buChar char="•"/>
            </a:pPr>
            <a:r>
              <a:rPr lang="en-GB" sz="1400" dirty="0"/>
              <a:t>Concerns about vaccination/toxins</a:t>
            </a:r>
          </a:p>
        </p:txBody>
      </p:sp>
      <p:pic>
        <p:nvPicPr>
          <p:cNvPr id="7" name="Picture 6" descr="A picture containing logo&#10;&#10;Description automatically generated">
            <a:extLst>
              <a:ext uri="{FF2B5EF4-FFF2-40B4-BE49-F238E27FC236}">
                <a16:creationId xmlns:a16="http://schemas.microsoft.com/office/drawing/2014/main" id="{31CD2928-91C0-4466-A1DB-8340E3A42097}"/>
              </a:ext>
            </a:extLst>
          </p:cNvPr>
          <p:cNvPicPr>
            <a:picLocks noChangeAspect="1"/>
          </p:cNvPicPr>
          <p:nvPr/>
        </p:nvPicPr>
        <p:blipFill rotWithShape="1">
          <a:blip r:embed="rId3"/>
          <a:srcRect t="19557" b="20273"/>
          <a:stretch/>
        </p:blipFill>
        <p:spPr>
          <a:xfrm>
            <a:off x="1387230" y="1838595"/>
            <a:ext cx="320018" cy="272359"/>
          </a:xfrm>
          <a:prstGeom prst="rect">
            <a:avLst/>
          </a:prstGeom>
        </p:spPr>
      </p:pic>
      <p:pic>
        <p:nvPicPr>
          <p:cNvPr id="9" name="Picture 8" descr="Icon&#10;&#10;Description automatically generated">
            <a:extLst>
              <a:ext uri="{FF2B5EF4-FFF2-40B4-BE49-F238E27FC236}">
                <a16:creationId xmlns:a16="http://schemas.microsoft.com/office/drawing/2014/main" id="{ABBD5274-564E-4494-ACA5-C437116F41F9}"/>
              </a:ext>
            </a:extLst>
          </p:cNvPr>
          <p:cNvPicPr>
            <a:picLocks noChangeAspect="1"/>
          </p:cNvPicPr>
          <p:nvPr/>
        </p:nvPicPr>
        <p:blipFill rotWithShape="1">
          <a:blip r:embed="rId4"/>
          <a:srcRect t="15453" b="15760"/>
          <a:stretch/>
        </p:blipFill>
        <p:spPr>
          <a:xfrm>
            <a:off x="5150338" y="1820766"/>
            <a:ext cx="320018" cy="311356"/>
          </a:xfrm>
          <a:prstGeom prst="rect">
            <a:avLst/>
          </a:prstGeom>
        </p:spPr>
      </p:pic>
      <p:sp>
        <p:nvSpPr>
          <p:cNvPr id="10" name="TextBox 9">
            <a:extLst>
              <a:ext uri="{FF2B5EF4-FFF2-40B4-BE49-F238E27FC236}">
                <a16:creationId xmlns:a16="http://schemas.microsoft.com/office/drawing/2014/main" id="{927A84C7-C6A7-40D4-BAEA-B503BC881EFD}"/>
              </a:ext>
            </a:extLst>
          </p:cNvPr>
          <p:cNvSpPr txBox="1"/>
          <p:nvPr/>
        </p:nvSpPr>
        <p:spPr>
          <a:xfrm>
            <a:off x="1387230" y="1110983"/>
            <a:ext cx="7299570" cy="584775"/>
          </a:xfrm>
          <a:prstGeom prst="rect">
            <a:avLst/>
          </a:prstGeom>
          <a:noFill/>
        </p:spPr>
        <p:txBody>
          <a:bodyPr wrap="square" rtlCol="0">
            <a:spAutoFit/>
          </a:bodyPr>
          <a:lstStyle/>
          <a:p>
            <a:r>
              <a:rPr lang="en-GB" sz="1600" b="1" dirty="0"/>
              <a:t>Based on extensive engagement with local people we know the key motivators and blockers behind the decision to get the flu jab </a:t>
            </a:r>
          </a:p>
        </p:txBody>
      </p:sp>
    </p:spTree>
    <p:extLst>
      <p:ext uri="{BB962C8B-B14F-4D97-AF65-F5344CB8AC3E}">
        <p14:creationId xmlns:p14="http://schemas.microsoft.com/office/powerpoint/2010/main" val="162986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circle&#10;&#10;Description automatically generated">
            <a:extLst>
              <a:ext uri="{FF2B5EF4-FFF2-40B4-BE49-F238E27FC236}">
                <a16:creationId xmlns:a16="http://schemas.microsoft.com/office/drawing/2014/main" id="{64185899-986B-42A8-8931-273D4D9A305F}"/>
              </a:ext>
            </a:extLst>
          </p:cNvPr>
          <p:cNvPicPr>
            <a:picLocks noChangeAspect="1"/>
          </p:cNvPicPr>
          <p:nvPr/>
        </p:nvPicPr>
        <p:blipFill>
          <a:blip r:embed="rId3"/>
          <a:stretch>
            <a:fillRect/>
          </a:stretch>
        </p:blipFill>
        <p:spPr>
          <a:xfrm>
            <a:off x="5127674" y="851096"/>
            <a:ext cx="4016326" cy="4016326"/>
          </a:xfrm>
          <a:prstGeom prst="rect">
            <a:avLst/>
          </a:prstGeom>
        </p:spPr>
      </p:pic>
      <p:sp>
        <p:nvSpPr>
          <p:cNvPr id="2" name="Title 1">
            <a:extLst>
              <a:ext uri="{FF2B5EF4-FFF2-40B4-BE49-F238E27FC236}">
                <a16:creationId xmlns:a16="http://schemas.microsoft.com/office/drawing/2014/main" id="{3EDADC87-3B0A-414D-9A77-E895ABE5FC20}"/>
              </a:ext>
            </a:extLst>
          </p:cNvPr>
          <p:cNvSpPr>
            <a:spLocks noGrp="1"/>
          </p:cNvSpPr>
          <p:nvPr>
            <p:ph type="title"/>
          </p:nvPr>
        </p:nvSpPr>
        <p:spPr/>
        <p:txBody>
          <a:bodyPr>
            <a:noAutofit/>
          </a:bodyPr>
          <a:lstStyle/>
          <a:p>
            <a:r>
              <a:rPr lang="en-GB" sz="2800" dirty="0"/>
              <a:t>BAME – motivators and blockers in detail</a:t>
            </a:r>
          </a:p>
        </p:txBody>
      </p:sp>
      <p:sp>
        <p:nvSpPr>
          <p:cNvPr id="4" name="Rectangle 3">
            <a:extLst>
              <a:ext uri="{FF2B5EF4-FFF2-40B4-BE49-F238E27FC236}">
                <a16:creationId xmlns:a16="http://schemas.microsoft.com/office/drawing/2014/main" id="{B967BA92-34C7-4455-BF26-F088851CA53F}"/>
              </a:ext>
            </a:extLst>
          </p:cNvPr>
          <p:cNvSpPr/>
          <p:nvPr/>
        </p:nvSpPr>
        <p:spPr>
          <a:xfrm>
            <a:off x="1387230" y="1106036"/>
            <a:ext cx="3536462" cy="3970318"/>
          </a:xfrm>
          <a:prstGeom prst="rect">
            <a:avLst/>
          </a:prstGeom>
        </p:spPr>
        <p:txBody>
          <a:bodyPr wrap="square">
            <a:spAutoFit/>
          </a:bodyPr>
          <a:lstStyle/>
          <a:p>
            <a:pPr lvl="1"/>
            <a:r>
              <a:rPr lang="en-GB" sz="1400" b="1" dirty="0"/>
              <a:t>Motivators</a:t>
            </a:r>
          </a:p>
          <a:p>
            <a:endParaRPr lang="en-GB" sz="1400" dirty="0"/>
          </a:p>
          <a:p>
            <a:pPr marL="285750" indent="-285750">
              <a:buFont typeface="Arial" panose="020B0604020202020204" pitchFamily="34" charset="0"/>
              <a:buChar char="•"/>
            </a:pPr>
            <a:r>
              <a:rPr lang="en-GB" sz="1400" b="1" dirty="0"/>
              <a:t>Reducing the need to take time off work</a:t>
            </a:r>
          </a:p>
          <a:p>
            <a:pPr marL="285750" indent="-285750">
              <a:buFont typeface="Arial" panose="020B0604020202020204" pitchFamily="34" charset="0"/>
              <a:buChar char="•"/>
            </a:pPr>
            <a:r>
              <a:rPr lang="en-GB" sz="1400" b="1" dirty="0"/>
              <a:t>Belief in science</a:t>
            </a:r>
          </a:p>
          <a:p>
            <a:pPr marL="285750" indent="-285750">
              <a:buFont typeface="Arial" panose="020B0604020202020204" pitchFamily="34" charset="0"/>
              <a:buChar char="•"/>
            </a:pPr>
            <a:r>
              <a:rPr lang="en-GB" sz="1400" dirty="0"/>
              <a:t>Had flu before and don’t want to risk getting it again</a:t>
            </a:r>
          </a:p>
          <a:p>
            <a:pPr marL="285750" indent="-285750">
              <a:buFont typeface="Arial" panose="020B0604020202020204" pitchFamily="34" charset="0"/>
              <a:buChar char="•"/>
            </a:pPr>
            <a:r>
              <a:rPr lang="en-GB" sz="1400" dirty="0"/>
              <a:t>Don’t want to risk </a:t>
            </a:r>
            <a:r>
              <a:rPr lang="en-GB" sz="1400" dirty="0" err="1"/>
              <a:t>Covid</a:t>
            </a:r>
            <a:r>
              <a:rPr lang="en-GB" sz="1400" dirty="0"/>
              <a:t> + flu</a:t>
            </a:r>
          </a:p>
          <a:p>
            <a:pPr marL="285750" indent="-285750">
              <a:buFont typeface="Arial" panose="020B0604020202020204" pitchFamily="34" charset="0"/>
              <a:buChar char="•"/>
            </a:pPr>
            <a:r>
              <a:rPr lang="en-GB" sz="1400" dirty="0"/>
              <a:t>At an age where it is recommended</a:t>
            </a:r>
          </a:p>
          <a:p>
            <a:pPr marL="285750" indent="-285750">
              <a:buFont typeface="Arial" panose="020B0604020202020204" pitchFamily="34" charset="0"/>
              <a:buChar char="•"/>
            </a:pPr>
            <a:r>
              <a:rPr lang="en-GB" sz="1400" dirty="0"/>
              <a:t>Protecting: health, the vulnerable and people at work</a:t>
            </a:r>
          </a:p>
          <a:p>
            <a:pPr marL="285750" indent="-285750">
              <a:buFont typeface="Arial" panose="020B0604020202020204" pitchFamily="34" charset="0"/>
              <a:buChar char="•"/>
            </a:pPr>
            <a:r>
              <a:rPr lang="en-GB" sz="1400" dirty="0"/>
              <a:t>Important and responsible behaviour</a:t>
            </a:r>
          </a:p>
          <a:p>
            <a:pPr marL="285750" indent="-285750">
              <a:buFont typeface="Arial" panose="020B0604020202020204" pitchFamily="34" charset="0"/>
              <a:buChar char="•"/>
            </a:pPr>
            <a:r>
              <a:rPr lang="en-GB" sz="1400" dirty="0"/>
              <a:t>Need to be well to care for children or vulnerable adults</a:t>
            </a:r>
          </a:p>
          <a:p>
            <a:pPr marL="285750" indent="-285750">
              <a:buFont typeface="Arial" panose="020B0604020202020204" pitchFamily="34" charset="0"/>
              <a:buChar char="•"/>
            </a:pPr>
            <a:r>
              <a:rPr lang="en-GB" sz="1400" dirty="0"/>
              <a:t>Suffer from asthma, COPD, other respiratory illness/Pregnant</a:t>
            </a:r>
          </a:p>
          <a:p>
            <a:pPr marL="285750" indent="-285750">
              <a:buFont typeface="Arial" panose="020B0604020202020204" pitchFamily="34" charset="0"/>
              <a:buChar char="•"/>
            </a:pPr>
            <a:r>
              <a:rPr lang="en-GB" sz="1400" dirty="0"/>
              <a:t>Recommended by GP</a:t>
            </a:r>
          </a:p>
          <a:p>
            <a:pPr marL="285750" indent="-285750">
              <a:buFont typeface="Arial" panose="020B0604020202020204" pitchFamily="34" charset="0"/>
              <a:buChar char="•"/>
            </a:pPr>
            <a:r>
              <a:rPr lang="en-GB" sz="1400" dirty="0"/>
              <a:t>Reduce burden on the NHS</a:t>
            </a:r>
          </a:p>
        </p:txBody>
      </p:sp>
      <p:sp>
        <p:nvSpPr>
          <p:cNvPr id="5" name="Rectangle 4">
            <a:extLst>
              <a:ext uri="{FF2B5EF4-FFF2-40B4-BE49-F238E27FC236}">
                <a16:creationId xmlns:a16="http://schemas.microsoft.com/office/drawing/2014/main" id="{8A0A67E5-45EA-44C3-A474-B70FB14E167A}"/>
              </a:ext>
            </a:extLst>
          </p:cNvPr>
          <p:cNvSpPr/>
          <p:nvPr/>
        </p:nvSpPr>
        <p:spPr>
          <a:xfrm>
            <a:off x="5625101" y="1947280"/>
            <a:ext cx="3181274" cy="2031325"/>
          </a:xfrm>
          <a:prstGeom prst="rect">
            <a:avLst/>
          </a:prstGeom>
        </p:spPr>
        <p:txBody>
          <a:bodyPr wrap="square">
            <a:spAutoFit/>
          </a:bodyPr>
          <a:lstStyle/>
          <a:p>
            <a:r>
              <a:rPr lang="en-GB" sz="1400" b="1" dirty="0"/>
              <a:t>I might have it if…</a:t>
            </a:r>
          </a:p>
          <a:p>
            <a:endParaRPr lang="en-GB" sz="1400" dirty="0"/>
          </a:p>
          <a:p>
            <a:pPr marL="285750" indent="-285750">
              <a:buFont typeface="Arial" panose="020B0604020202020204" pitchFamily="34" charset="0"/>
              <a:buChar char="•"/>
            </a:pPr>
            <a:r>
              <a:rPr lang="en-GB" sz="1400" dirty="0"/>
              <a:t>My GP advises me to/I’m offered it</a:t>
            </a:r>
          </a:p>
          <a:p>
            <a:pPr marL="285750" indent="-285750">
              <a:buFont typeface="Arial" panose="020B0604020202020204" pitchFamily="34" charset="0"/>
              <a:buChar char="•"/>
            </a:pPr>
            <a:r>
              <a:rPr lang="en-GB" sz="1400" dirty="0"/>
              <a:t>It’s free</a:t>
            </a:r>
          </a:p>
          <a:p>
            <a:pPr marL="285750" indent="-285750">
              <a:buFont typeface="Arial" panose="020B0604020202020204" pitchFamily="34" charset="0"/>
              <a:buChar char="•"/>
            </a:pPr>
            <a:r>
              <a:rPr lang="en-GB" sz="1400" dirty="0"/>
              <a:t>I have the time to get it done</a:t>
            </a:r>
          </a:p>
          <a:p>
            <a:pPr marL="285750" indent="-285750">
              <a:buFont typeface="Arial" panose="020B0604020202020204" pitchFamily="34" charset="0"/>
              <a:buChar char="•"/>
            </a:pPr>
            <a:r>
              <a:rPr lang="en-GB" sz="1400" dirty="0"/>
              <a:t>I’m reassured it’s safe/I know more about it</a:t>
            </a:r>
          </a:p>
          <a:p>
            <a:pPr marL="285750" indent="-285750">
              <a:buFont typeface="Arial" panose="020B0604020202020204" pitchFamily="34" charset="0"/>
              <a:buChar char="•"/>
            </a:pPr>
            <a:r>
              <a:rPr lang="en-GB" sz="1400" dirty="0"/>
              <a:t>I know there’s enough to go around</a:t>
            </a:r>
          </a:p>
        </p:txBody>
      </p:sp>
      <p:pic>
        <p:nvPicPr>
          <p:cNvPr id="7" name="Picture 6" descr="A picture containing logo&#10;&#10;Description automatically generated">
            <a:extLst>
              <a:ext uri="{FF2B5EF4-FFF2-40B4-BE49-F238E27FC236}">
                <a16:creationId xmlns:a16="http://schemas.microsoft.com/office/drawing/2014/main" id="{31CD2928-91C0-4466-A1DB-8340E3A42097}"/>
              </a:ext>
            </a:extLst>
          </p:cNvPr>
          <p:cNvPicPr>
            <a:picLocks noChangeAspect="1"/>
          </p:cNvPicPr>
          <p:nvPr/>
        </p:nvPicPr>
        <p:blipFill rotWithShape="1">
          <a:blip r:embed="rId4"/>
          <a:srcRect t="19557" b="20273"/>
          <a:stretch/>
        </p:blipFill>
        <p:spPr>
          <a:xfrm>
            <a:off x="1387230" y="1106036"/>
            <a:ext cx="320018" cy="272359"/>
          </a:xfrm>
          <a:prstGeom prst="rect">
            <a:avLst/>
          </a:prstGeom>
        </p:spPr>
      </p:pic>
    </p:spTree>
    <p:extLst>
      <p:ext uri="{BB962C8B-B14F-4D97-AF65-F5344CB8AC3E}">
        <p14:creationId xmlns:p14="http://schemas.microsoft.com/office/powerpoint/2010/main" val="148827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DC87-3B0A-414D-9A77-E895ABE5FC20}"/>
              </a:ext>
            </a:extLst>
          </p:cNvPr>
          <p:cNvSpPr>
            <a:spLocks noGrp="1"/>
          </p:cNvSpPr>
          <p:nvPr>
            <p:ph type="title"/>
          </p:nvPr>
        </p:nvSpPr>
        <p:spPr/>
        <p:txBody>
          <a:bodyPr>
            <a:noAutofit/>
          </a:bodyPr>
          <a:lstStyle/>
          <a:p>
            <a:r>
              <a:rPr lang="en-GB" sz="2800" dirty="0"/>
              <a:t>BAME – motivators and blockers in detail</a:t>
            </a:r>
          </a:p>
        </p:txBody>
      </p:sp>
      <p:sp>
        <p:nvSpPr>
          <p:cNvPr id="4" name="Rectangle 3">
            <a:extLst>
              <a:ext uri="{FF2B5EF4-FFF2-40B4-BE49-F238E27FC236}">
                <a16:creationId xmlns:a16="http://schemas.microsoft.com/office/drawing/2014/main" id="{B967BA92-34C7-4455-BF26-F088851CA53F}"/>
              </a:ext>
            </a:extLst>
          </p:cNvPr>
          <p:cNvSpPr/>
          <p:nvPr/>
        </p:nvSpPr>
        <p:spPr>
          <a:xfrm>
            <a:off x="1387230" y="1106036"/>
            <a:ext cx="3536462" cy="3877985"/>
          </a:xfrm>
          <a:prstGeom prst="rect">
            <a:avLst/>
          </a:prstGeom>
        </p:spPr>
        <p:txBody>
          <a:bodyPr wrap="square">
            <a:spAutoFit/>
          </a:bodyPr>
          <a:lstStyle/>
          <a:p>
            <a:pPr lvl="1"/>
            <a:r>
              <a:rPr lang="en-GB" sz="1400" b="1" dirty="0"/>
              <a:t>Blockers</a:t>
            </a:r>
          </a:p>
          <a:p>
            <a:endParaRPr lang="en-GB" sz="1100" dirty="0"/>
          </a:p>
          <a:p>
            <a:pPr marL="285750" indent="-285750">
              <a:buFont typeface="Arial" panose="020B0604020202020204" pitchFamily="34" charset="0"/>
              <a:buChar char="•"/>
            </a:pPr>
            <a:r>
              <a:rPr lang="en-GB" sz="1400" b="1" dirty="0"/>
              <a:t>Don’t know about eligibility</a:t>
            </a:r>
            <a:endParaRPr lang="en-GB" sz="1400" dirty="0"/>
          </a:p>
          <a:p>
            <a:pPr marL="285750" indent="-285750">
              <a:buFont typeface="Arial" panose="020B0604020202020204" pitchFamily="34" charset="0"/>
              <a:buChar char="•"/>
            </a:pPr>
            <a:r>
              <a:rPr lang="en-GB" sz="1400" b="1" dirty="0"/>
              <a:t>Feeling healthy/eat well/have a good immune system</a:t>
            </a:r>
            <a:endParaRPr lang="en-GB" sz="1400" dirty="0"/>
          </a:p>
          <a:p>
            <a:pPr marL="285750" indent="-285750">
              <a:buFont typeface="Arial" panose="020B0604020202020204" pitchFamily="34" charset="0"/>
              <a:buChar char="•"/>
            </a:pPr>
            <a:r>
              <a:rPr lang="en-GB" sz="1400" b="1" dirty="0"/>
              <a:t>Forgot/didn’t get round to it/don’t have the time</a:t>
            </a:r>
            <a:endParaRPr lang="en-GB" sz="1400" dirty="0"/>
          </a:p>
          <a:p>
            <a:pPr marL="285750" indent="-285750">
              <a:buFont typeface="Arial" panose="020B0604020202020204" pitchFamily="34" charset="0"/>
              <a:buChar char="•"/>
            </a:pPr>
            <a:r>
              <a:rPr lang="en-GB" sz="1400" b="1" dirty="0"/>
              <a:t>Allergic to ingredients/vegan/can’t have pork </a:t>
            </a:r>
            <a:endParaRPr lang="en-GB" sz="1400" dirty="0"/>
          </a:p>
          <a:p>
            <a:pPr marL="285750" indent="-285750">
              <a:buFont typeface="Arial" panose="020B0604020202020204" pitchFamily="34" charset="0"/>
              <a:buChar char="•"/>
            </a:pPr>
            <a:r>
              <a:rPr lang="en-GB" sz="1400" b="1" dirty="0"/>
              <a:t>It’s not safe/it contains toxins</a:t>
            </a:r>
            <a:endParaRPr lang="en-GB" sz="1400" dirty="0"/>
          </a:p>
          <a:p>
            <a:pPr marL="285750" indent="-285750">
              <a:buFont typeface="Arial" panose="020B0604020202020204" pitchFamily="34" charset="0"/>
              <a:buChar char="•"/>
            </a:pPr>
            <a:r>
              <a:rPr lang="en-GB" sz="1400" b="1" dirty="0"/>
              <a:t>It contains swine flu or </a:t>
            </a:r>
            <a:r>
              <a:rPr lang="en-GB" sz="1400" b="1" dirty="0" err="1"/>
              <a:t>Covid</a:t>
            </a:r>
            <a:r>
              <a:rPr lang="en-GB" sz="1400" b="1" dirty="0"/>
              <a:t> vaccine/it’s being used to experiment on people</a:t>
            </a:r>
            <a:endParaRPr lang="en-GB" sz="1400" dirty="0"/>
          </a:p>
          <a:p>
            <a:pPr marL="285750" indent="-285750">
              <a:buFont typeface="Arial" panose="020B0604020202020204" pitchFamily="34" charset="0"/>
              <a:buChar char="•"/>
            </a:pPr>
            <a:r>
              <a:rPr lang="en-GB" sz="1400" b="1" dirty="0" err="1"/>
              <a:t>Covid</a:t>
            </a:r>
            <a:r>
              <a:rPr lang="en-GB" sz="1400" b="1" dirty="0"/>
              <a:t> adversely impacts BAME people, does the flu vaccine likewise have BAME specific side effects</a:t>
            </a:r>
          </a:p>
          <a:p>
            <a:pPr marL="285750" indent="-285750">
              <a:buFont typeface="Arial" panose="020B0604020202020204" pitchFamily="34" charset="0"/>
              <a:buChar char="•"/>
            </a:pPr>
            <a:endParaRPr lang="en-GB" sz="1100" dirty="0"/>
          </a:p>
        </p:txBody>
      </p:sp>
      <p:sp>
        <p:nvSpPr>
          <p:cNvPr id="5" name="Rectangle 4">
            <a:extLst>
              <a:ext uri="{FF2B5EF4-FFF2-40B4-BE49-F238E27FC236}">
                <a16:creationId xmlns:a16="http://schemas.microsoft.com/office/drawing/2014/main" id="{8A0A67E5-45EA-44C3-A474-B70FB14E167A}"/>
              </a:ext>
            </a:extLst>
          </p:cNvPr>
          <p:cNvSpPr/>
          <p:nvPr/>
        </p:nvSpPr>
        <p:spPr>
          <a:xfrm>
            <a:off x="5150338" y="1378395"/>
            <a:ext cx="3536462" cy="2893100"/>
          </a:xfrm>
          <a:prstGeom prst="rect">
            <a:avLst/>
          </a:prstGeom>
        </p:spPr>
        <p:txBody>
          <a:bodyPr wrap="square">
            <a:spAutoFit/>
          </a:bodyPr>
          <a:lstStyle/>
          <a:p>
            <a:pPr marL="285750" indent="-285750">
              <a:buFont typeface="Arial" panose="020B0604020202020204" pitchFamily="34" charset="0"/>
              <a:buChar char="•"/>
            </a:pPr>
            <a:r>
              <a:rPr lang="en-GB" sz="1400" dirty="0"/>
              <a:t>Have never had the flu</a:t>
            </a:r>
          </a:p>
          <a:p>
            <a:pPr marL="285750" indent="-285750">
              <a:buFont typeface="Arial" panose="020B0604020202020204" pitchFamily="34" charset="0"/>
              <a:buChar char="•"/>
            </a:pPr>
            <a:r>
              <a:rPr lang="en-GB" sz="1400" dirty="0"/>
              <a:t>Previously had side effects/it causes flu</a:t>
            </a:r>
          </a:p>
          <a:p>
            <a:pPr marL="285750" indent="-285750">
              <a:buFont typeface="Arial" panose="020B0604020202020204" pitchFamily="34" charset="0"/>
              <a:buChar char="•"/>
            </a:pPr>
            <a:r>
              <a:rPr lang="en-GB" sz="1400" dirty="0"/>
              <a:t>Can’t afford it </a:t>
            </a:r>
          </a:p>
          <a:p>
            <a:pPr marL="285750" indent="-285750">
              <a:buFont typeface="Arial" panose="020B0604020202020204" pitchFamily="34" charset="0"/>
              <a:buChar char="•"/>
            </a:pPr>
            <a:r>
              <a:rPr lang="en-GB" sz="1400" dirty="0"/>
              <a:t>Not eligible  or in ‘at risk’ group</a:t>
            </a:r>
          </a:p>
          <a:p>
            <a:pPr marL="285750" indent="-285750">
              <a:buFont typeface="Arial" panose="020B0604020202020204" pitchFamily="34" charset="0"/>
              <a:buChar char="•"/>
            </a:pPr>
            <a:r>
              <a:rPr lang="en-GB" sz="1400" dirty="0"/>
              <a:t>Prefer home remedies/building natural immunity</a:t>
            </a:r>
          </a:p>
          <a:p>
            <a:pPr marL="285750" indent="-285750">
              <a:buFont typeface="Arial" panose="020B0604020202020204" pitchFamily="34" charset="0"/>
              <a:buChar char="•"/>
            </a:pPr>
            <a:r>
              <a:rPr lang="en-GB" sz="1400" dirty="0"/>
              <a:t>Didn’t want to take up vaccine needed for others</a:t>
            </a:r>
          </a:p>
          <a:p>
            <a:pPr marL="285750" indent="-285750">
              <a:buFont typeface="Arial" panose="020B0604020202020204" pitchFamily="34" charset="0"/>
              <a:buChar char="•"/>
            </a:pPr>
            <a:r>
              <a:rPr lang="en-GB" sz="1400" dirty="0"/>
              <a:t>Asylum applicants and others with no recourse to public funds–can they have the vaccine? Might not be registered with a GP</a:t>
            </a:r>
          </a:p>
        </p:txBody>
      </p:sp>
      <p:pic>
        <p:nvPicPr>
          <p:cNvPr id="6" name="Picture 5" descr="Icon&#10;&#10;Description automatically generated">
            <a:extLst>
              <a:ext uri="{FF2B5EF4-FFF2-40B4-BE49-F238E27FC236}">
                <a16:creationId xmlns:a16="http://schemas.microsoft.com/office/drawing/2014/main" id="{3AAF7BA8-4559-49EA-85B9-328F6B09644A}"/>
              </a:ext>
            </a:extLst>
          </p:cNvPr>
          <p:cNvPicPr>
            <a:picLocks noChangeAspect="1"/>
          </p:cNvPicPr>
          <p:nvPr/>
        </p:nvPicPr>
        <p:blipFill rotWithShape="1">
          <a:blip r:embed="rId3"/>
          <a:srcRect t="15453" b="15760"/>
          <a:stretch/>
        </p:blipFill>
        <p:spPr>
          <a:xfrm>
            <a:off x="1387230" y="1106036"/>
            <a:ext cx="320018" cy="311356"/>
          </a:xfrm>
          <a:prstGeom prst="rect">
            <a:avLst/>
          </a:prstGeom>
        </p:spPr>
      </p:pic>
    </p:spTree>
    <p:extLst>
      <p:ext uri="{BB962C8B-B14F-4D97-AF65-F5344CB8AC3E}">
        <p14:creationId xmlns:p14="http://schemas.microsoft.com/office/powerpoint/2010/main" val="40712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DC87-3B0A-414D-9A77-E895ABE5FC20}"/>
              </a:ext>
            </a:extLst>
          </p:cNvPr>
          <p:cNvSpPr>
            <a:spLocks noGrp="1"/>
          </p:cNvSpPr>
          <p:nvPr>
            <p:ph type="title"/>
          </p:nvPr>
        </p:nvSpPr>
        <p:spPr/>
        <p:txBody>
          <a:bodyPr>
            <a:noAutofit/>
          </a:bodyPr>
          <a:lstStyle/>
          <a:p>
            <a:r>
              <a:rPr lang="en-GB" sz="2800" dirty="0"/>
              <a:t>People with a learning disability – motivators and blockers in detail</a:t>
            </a:r>
          </a:p>
        </p:txBody>
      </p:sp>
      <p:sp>
        <p:nvSpPr>
          <p:cNvPr id="7" name="Rectangle 6">
            <a:extLst>
              <a:ext uri="{FF2B5EF4-FFF2-40B4-BE49-F238E27FC236}">
                <a16:creationId xmlns:a16="http://schemas.microsoft.com/office/drawing/2014/main" id="{E0036730-1AEE-4965-8D03-EDD0791D4097}"/>
              </a:ext>
            </a:extLst>
          </p:cNvPr>
          <p:cNvSpPr/>
          <p:nvPr/>
        </p:nvSpPr>
        <p:spPr>
          <a:xfrm>
            <a:off x="1387230" y="1259661"/>
            <a:ext cx="3536462" cy="2462213"/>
          </a:xfrm>
          <a:prstGeom prst="rect">
            <a:avLst/>
          </a:prstGeom>
        </p:spPr>
        <p:txBody>
          <a:bodyPr wrap="square">
            <a:spAutoFit/>
          </a:bodyPr>
          <a:lstStyle/>
          <a:p>
            <a:pPr lvl="1"/>
            <a:r>
              <a:rPr lang="en-GB" sz="1400" b="1" dirty="0"/>
              <a:t>Motivators</a:t>
            </a:r>
          </a:p>
          <a:p>
            <a:endParaRPr lang="en-GB" sz="1400" dirty="0"/>
          </a:p>
          <a:p>
            <a:pPr marL="285750" indent="-285750">
              <a:buFont typeface="Arial" panose="020B0604020202020204" pitchFamily="34" charset="0"/>
              <a:buChar char="•"/>
            </a:pPr>
            <a:r>
              <a:rPr lang="en-GB" sz="1400" b="1" dirty="0"/>
              <a:t>Encouraged by support network</a:t>
            </a:r>
          </a:p>
          <a:p>
            <a:pPr marL="285750" indent="-285750">
              <a:buFont typeface="Arial" panose="020B0604020202020204" pitchFamily="34" charset="0"/>
              <a:buChar char="•"/>
            </a:pPr>
            <a:r>
              <a:rPr lang="en-GB" sz="1400" dirty="0"/>
              <a:t>Underlying health conditions</a:t>
            </a:r>
          </a:p>
          <a:p>
            <a:pPr marL="285750" indent="-285750">
              <a:buFont typeface="Arial" panose="020B0604020202020204" pitchFamily="34" charset="0"/>
              <a:buChar char="•"/>
            </a:pPr>
            <a:r>
              <a:rPr lang="en-GB" sz="1400" dirty="0"/>
              <a:t>Have it at the same time as a Health Check</a:t>
            </a:r>
          </a:p>
          <a:p>
            <a:pPr marL="285750" indent="-285750">
              <a:buFont typeface="Arial" panose="020B0604020202020204" pitchFamily="34" charset="0"/>
              <a:buChar char="•"/>
            </a:pPr>
            <a:r>
              <a:rPr lang="en-GB" sz="1400" dirty="0"/>
              <a:t>Understand that vaccines are good to have</a:t>
            </a:r>
          </a:p>
          <a:p>
            <a:pPr marL="285750" indent="-285750">
              <a:buFont typeface="Arial" panose="020B0604020202020204" pitchFamily="34" charset="0"/>
              <a:buChar char="•"/>
            </a:pPr>
            <a:r>
              <a:rPr lang="en-GB" sz="1400" dirty="0"/>
              <a:t>Don’t want to get flu</a:t>
            </a:r>
          </a:p>
          <a:p>
            <a:pPr marL="285750" indent="-285750">
              <a:buFont typeface="Arial" panose="020B0604020202020204" pitchFamily="34" charset="0"/>
              <a:buChar char="•"/>
            </a:pPr>
            <a:r>
              <a:rPr lang="en-GB" sz="1400" dirty="0"/>
              <a:t>Carer has positive attitude to vaccination</a:t>
            </a:r>
          </a:p>
        </p:txBody>
      </p:sp>
      <p:sp>
        <p:nvSpPr>
          <p:cNvPr id="8" name="Rectangle 7">
            <a:extLst>
              <a:ext uri="{FF2B5EF4-FFF2-40B4-BE49-F238E27FC236}">
                <a16:creationId xmlns:a16="http://schemas.microsoft.com/office/drawing/2014/main" id="{3C6112BD-62A1-4999-95A8-422613E4853D}"/>
              </a:ext>
            </a:extLst>
          </p:cNvPr>
          <p:cNvSpPr/>
          <p:nvPr/>
        </p:nvSpPr>
        <p:spPr>
          <a:xfrm>
            <a:off x="5150338" y="1259661"/>
            <a:ext cx="3536462" cy="2246769"/>
          </a:xfrm>
          <a:prstGeom prst="rect">
            <a:avLst/>
          </a:prstGeom>
        </p:spPr>
        <p:txBody>
          <a:bodyPr wrap="square">
            <a:spAutoFit/>
          </a:bodyPr>
          <a:lstStyle/>
          <a:p>
            <a:pPr lvl="1"/>
            <a:r>
              <a:rPr lang="en-GB" sz="1400" b="1" dirty="0"/>
              <a:t>Blockers</a:t>
            </a:r>
          </a:p>
          <a:p>
            <a:endParaRPr lang="en-GB" sz="1400" dirty="0"/>
          </a:p>
          <a:p>
            <a:pPr marL="285750" indent="-285750">
              <a:buFont typeface="Arial" panose="020B0604020202020204" pitchFamily="34" charset="0"/>
              <a:buChar char="•"/>
            </a:pPr>
            <a:r>
              <a:rPr lang="en-GB" sz="1400" b="1" dirty="0"/>
              <a:t>Don’t like needles</a:t>
            </a:r>
          </a:p>
          <a:p>
            <a:pPr marL="285750" indent="-285750">
              <a:buFont typeface="Arial" panose="020B0604020202020204" pitchFamily="34" charset="0"/>
              <a:buChar char="•"/>
            </a:pPr>
            <a:r>
              <a:rPr lang="en-GB" sz="1400" b="1" dirty="0"/>
              <a:t>Worried about catching </a:t>
            </a:r>
            <a:r>
              <a:rPr lang="en-GB" sz="1400" b="1" dirty="0" err="1"/>
              <a:t>Covid</a:t>
            </a:r>
            <a:r>
              <a:rPr lang="en-GB" sz="1400" b="1" dirty="0"/>
              <a:t> by going outside/to GP</a:t>
            </a:r>
          </a:p>
          <a:p>
            <a:pPr marL="285750" indent="-285750">
              <a:buFont typeface="Arial" panose="020B0604020202020204" pitchFamily="34" charset="0"/>
              <a:buChar char="•"/>
            </a:pPr>
            <a:r>
              <a:rPr lang="en-GB" sz="1400" dirty="0"/>
              <a:t>Worried about side effects/becoming ill</a:t>
            </a:r>
          </a:p>
          <a:p>
            <a:pPr marL="285750" indent="-285750">
              <a:buFont typeface="Arial" panose="020B0604020202020204" pitchFamily="34" charset="0"/>
              <a:buChar char="•"/>
            </a:pPr>
            <a:r>
              <a:rPr lang="en-GB" sz="1400" dirty="0"/>
              <a:t>Some carers of vulnerable adults were against the idea of vaccines. However, these were in a minority compared to carers favourable to vaccination.</a:t>
            </a:r>
          </a:p>
        </p:txBody>
      </p:sp>
      <p:pic>
        <p:nvPicPr>
          <p:cNvPr id="9" name="Picture 8" descr="A picture containing logo&#10;&#10;Description automatically generated">
            <a:extLst>
              <a:ext uri="{FF2B5EF4-FFF2-40B4-BE49-F238E27FC236}">
                <a16:creationId xmlns:a16="http://schemas.microsoft.com/office/drawing/2014/main" id="{CD5195DD-8FAE-4355-A8B2-3FA9ABB0CDFF}"/>
              </a:ext>
            </a:extLst>
          </p:cNvPr>
          <p:cNvPicPr>
            <a:picLocks noChangeAspect="1"/>
          </p:cNvPicPr>
          <p:nvPr/>
        </p:nvPicPr>
        <p:blipFill rotWithShape="1">
          <a:blip r:embed="rId3"/>
          <a:srcRect t="19557" b="20273"/>
          <a:stretch/>
        </p:blipFill>
        <p:spPr>
          <a:xfrm>
            <a:off x="1387230" y="1296988"/>
            <a:ext cx="320018" cy="272359"/>
          </a:xfrm>
          <a:prstGeom prst="rect">
            <a:avLst/>
          </a:prstGeom>
        </p:spPr>
      </p:pic>
      <p:pic>
        <p:nvPicPr>
          <p:cNvPr id="10" name="Picture 9" descr="Icon&#10;&#10;Description automatically generated">
            <a:extLst>
              <a:ext uri="{FF2B5EF4-FFF2-40B4-BE49-F238E27FC236}">
                <a16:creationId xmlns:a16="http://schemas.microsoft.com/office/drawing/2014/main" id="{C1A0614C-83C3-4C5E-B095-848CF8BF9093}"/>
              </a:ext>
            </a:extLst>
          </p:cNvPr>
          <p:cNvPicPr>
            <a:picLocks noChangeAspect="1"/>
          </p:cNvPicPr>
          <p:nvPr/>
        </p:nvPicPr>
        <p:blipFill rotWithShape="1">
          <a:blip r:embed="rId4"/>
          <a:srcRect t="15453" b="15760"/>
          <a:stretch/>
        </p:blipFill>
        <p:spPr>
          <a:xfrm>
            <a:off x="5150338" y="1279159"/>
            <a:ext cx="320018" cy="311356"/>
          </a:xfrm>
          <a:prstGeom prst="rect">
            <a:avLst/>
          </a:prstGeom>
        </p:spPr>
      </p:pic>
    </p:spTree>
    <p:extLst>
      <p:ext uri="{BB962C8B-B14F-4D97-AF65-F5344CB8AC3E}">
        <p14:creationId xmlns:p14="http://schemas.microsoft.com/office/powerpoint/2010/main" val="31343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5D9E32-AB1C-40BE-B112-BF3E65CAEC9D}"/>
              </a:ext>
            </a:extLst>
          </p:cNvPr>
          <p:cNvPicPr>
            <a:picLocks noChangeAspect="1"/>
          </p:cNvPicPr>
          <p:nvPr/>
        </p:nvPicPr>
        <p:blipFill>
          <a:blip r:embed="rId3"/>
          <a:stretch>
            <a:fillRect/>
          </a:stretch>
        </p:blipFill>
        <p:spPr>
          <a:xfrm rot="21138450">
            <a:off x="888578" y="2588384"/>
            <a:ext cx="2189958" cy="3091478"/>
          </a:xfrm>
          <a:prstGeom prst="rect">
            <a:avLst/>
          </a:prstGeom>
        </p:spPr>
      </p:pic>
      <p:pic>
        <p:nvPicPr>
          <p:cNvPr id="7" name="Picture 6">
            <a:extLst>
              <a:ext uri="{FF2B5EF4-FFF2-40B4-BE49-F238E27FC236}">
                <a16:creationId xmlns:a16="http://schemas.microsoft.com/office/drawing/2014/main" id="{96DAC758-7A1B-42DE-8DA8-CA6B4B27C858}"/>
              </a:ext>
            </a:extLst>
          </p:cNvPr>
          <p:cNvPicPr>
            <a:picLocks noChangeAspect="1"/>
          </p:cNvPicPr>
          <p:nvPr/>
        </p:nvPicPr>
        <p:blipFill>
          <a:blip r:embed="rId4"/>
          <a:stretch>
            <a:fillRect/>
          </a:stretch>
        </p:blipFill>
        <p:spPr>
          <a:xfrm rot="655813">
            <a:off x="2882050" y="2639306"/>
            <a:ext cx="2238863" cy="3161453"/>
          </a:xfrm>
          <a:prstGeom prst="rect">
            <a:avLst/>
          </a:prstGeom>
        </p:spPr>
      </p:pic>
      <p:sp>
        <p:nvSpPr>
          <p:cNvPr id="2" name="Title 1">
            <a:extLst>
              <a:ext uri="{FF2B5EF4-FFF2-40B4-BE49-F238E27FC236}">
                <a16:creationId xmlns:a16="http://schemas.microsoft.com/office/drawing/2014/main" id="{23230F64-8884-4C4D-A1CE-4CA1C728FB62}"/>
              </a:ext>
            </a:extLst>
          </p:cNvPr>
          <p:cNvSpPr>
            <a:spLocks noGrp="1"/>
          </p:cNvSpPr>
          <p:nvPr>
            <p:ph type="title"/>
          </p:nvPr>
        </p:nvSpPr>
        <p:spPr/>
        <p:txBody>
          <a:bodyPr>
            <a:noAutofit/>
          </a:bodyPr>
          <a:lstStyle/>
          <a:p>
            <a:r>
              <a:rPr lang="en-GB" sz="2800" dirty="0"/>
              <a:t>Please share our messaging on social media and in person</a:t>
            </a:r>
          </a:p>
        </p:txBody>
      </p:sp>
      <p:sp>
        <p:nvSpPr>
          <p:cNvPr id="3" name="Content Placeholder 2">
            <a:extLst>
              <a:ext uri="{FF2B5EF4-FFF2-40B4-BE49-F238E27FC236}">
                <a16:creationId xmlns:a16="http://schemas.microsoft.com/office/drawing/2014/main" id="{670E3311-1AF4-44FB-BF91-6992519F2C93}"/>
              </a:ext>
            </a:extLst>
          </p:cNvPr>
          <p:cNvSpPr>
            <a:spLocks noGrp="1"/>
          </p:cNvSpPr>
          <p:nvPr>
            <p:ph idx="1"/>
          </p:nvPr>
        </p:nvSpPr>
        <p:spPr/>
        <p:txBody>
          <a:bodyPr/>
          <a:lstStyle/>
          <a:p>
            <a:r>
              <a:rPr lang="en-GB" dirty="0">
                <a:hlinkClick r:id="rId5"/>
              </a:rPr>
              <a:t>bit.ly/</a:t>
            </a:r>
            <a:r>
              <a:rPr lang="en-GB" dirty="0" err="1">
                <a:hlinkClick r:id="rId5"/>
              </a:rPr>
              <a:t>RichmondFluKit</a:t>
            </a:r>
            <a:r>
              <a:rPr lang="en-GB" dirty="0"/>
              <a:t> </a:t>
            </a:r>
          </a:p>
          <a:p>
            <a:r>
              <a:rPr lang="en-GB" dirty="0">
                <a:hlinkClick r:id="rId6"/>
              </a:rPr>
              <a:t>bit.ly/</a:t>
            </a:r>
            <a:r>
              <a:rPr lang="en-GB" dirty="0" err="1">
                <a:hlinkClick r:id="rId6"/>
              </a:rPr>
              <a:t>KingstonFluKit</a:t>
            </a:r>
            <a:r>
              <a:rPr lang="en-GB" dirty="0"/>
              <a:t> </a:t>
            </a:r>
          </a:p>
        </p:txBody>
      </p:sp>
      <p:pic>
        <p:nvPicPr>
          <p:cNvPr id="4" name="Picture 3">
            <a:extLst>
              <a:ext uri="{FF2B5EF4-FFF2-40B4-BE49-F238E27FC236}">
                <a16:creationId xmlns:a16="http://schemas.microsoft.com/office/drawing/2014/main" id="{F7BB3A5F-86E2-4532-A33D-CDA9202DCDFB}"/>
              </a:ext>
            </a:extLst>
          </p:cNvPr>
          <p:cNvPicPr>
            <a:picLocks noChangeAspect="1"/>
          </p:cNvPicPr>
          <p:nvPr/>
        </p:nvPicPr>
        <p:blipFill>
          <a:blip r:embed="rId7"/>
          <a:stretch>
            <a:fillRect/>
          </a:stretch>
        </p:blipFill>
        <p:spPr>
          <a:xfrm rot="20587230">
            <a:off x="5466918" y="2577806"/>
            <a:ext cx="2425389" cy="2594321"/>
          </a:xfrm>
          <a:prstGeom prst="rect">
            <a:avLst/>
          </a:prstGeom>
        </p:spPr>
      </p:pic>
      <p:sp>
        <p:nvSpPr>
          <p:cNvPr id="8" name="TextBox 7">
            <a:extLst>
              <a:ext uri="{FF2B5EF4-FFF2-40B4-BE49-F238E27FC236}">
                <a16:creationId xmlns:a16="http://schemas.microsoft.com/office/drawing/2014/main" id="{28332F5C-36F1-4C33-8480-47A0273CD3B2}"/>
              </a:ext>
            </a:extLst>
          </p:cNvPr>
          <p:cNvSpPr txBox="1"/>
          <p:nvPr/>
        </p:nvSpPr>
        <p:spPr>
          <a:xfrm>
            <a:off x="6435968" y="1595035"/>
            <a:ext cx="2250831" cy="646331"/>
          </a:xfrm>
          <a:prstGeom prst="rect">
            <a:avLst/>
          </a:prstGeom>
          <a:noFill/>
        </p:spPr>
        <p:txBody>
          <a:bodyPr wrap="square" rtlCol="0">
            <a:spAutoFit/>
          </a:bodyPr>
          <a:lstStyle/>
          <a:p>
            <a:r>
              <a:rPr lang="en-GB" dirty="0"/>
              <a:t>Thank you for sharing already</a:t>
            </a:r>
          </a:p>
        </p:txBody>
      </p:sp>
      <p:pic>
        <p:nvPicPr>
          <p:cNvPr id="5" name="Picture 4">
            <a:extLst>
              <a:ext uri="{FF2B5EF4-FFF2-40B4-BE49-F238E27FC236}">
                <a16:creationId xmlns:a16="http://schemas.microsoft.com/office/drawing/2014/main" id="{0BC5AD48-E445-45F6-9460-CC4DBD8E685F}"/>
              </a:ext>
            </a:extLst>
          </p:cNvPr>
          <p:cNvPicPr>
            <a:picLocks noChangeAspect="1"/>
          </p:cNvPicPr>
          <p:nvPr/>
        </p:nvPicPr>
        <p:blipFill>
          <a:blip r:embed="rId8"/>
          <a:stretch>
            <a:fillRect/>
          </a:stretch>
        </p:blipFill>
        <p:spPr>
          <a:xfrm rot="756305">
            <a:off x="7096324" y="2754852"/>
            <a:ext cx="2000453" cy="2596783"/>
          </a:xfrm>
          <a:prstGeom prst="rect">
            <a:avLst/>
          </a:prstGeom>
        </p:spPr>
      </p:pic>
    </p:spTree>
    <p:extLst>
      <p:ext uri="{BB962C8B-B14F-4D97-AF65-F5344CB8AC3E}">
        <p14:creationId xmlns:p14="http://schemas.microsoft.com/office/powerpoint/2010/main" val="1797574996"/>
      </p:ext>
    </p:extLst>
  </p:cSld>
  <p:clrMapOvr>
    <a:masterClrMapping/>
  </p:clrMapOvr>
</p:sld>
</file>

<file path=ppt/theme/theme1.xml><?xml version="1.0" encoding="utf-8"?>
<a:theme xmlns:a="http://schemas.openxmlformats.org/drawingml/2006/main" name="Office Theme">
  <a:themeElements>
    <a:clrScheme name="SWL">
      <a:dk1>
        <a:sysClr val="windowText" lastClr="000000"/>
      </a:dk1>
      <a:lt1>
        <a:sysClr val="window" lastClr="FFFFFF"/>
      </a:lt1>
      <a:dk2>
        <a:srgbClr val="005EB8"/>
      </a:dk2>
      <a:lt2>
        <a:srgbClr val="E8EDEE"/>
      </a:lt2>
      <a:accent1>
        <a:srgbClr val="41B6E6"/>
      </a:accent1>
      <a:accent2>
        <a:srgbClr val="AE2573"/>
      </a:accent2>
      <a:accent3>
        <a:srgbClr val="78BE20"/>
      </a:accent3>
      <a:accent4>
        <a:srgbClr val="330072"/>
      </a:accent4>
      <a:accent5>
        <a:srgbClr val="00A499"/>
      </a:accent5>
      <a:accent6>
        <a:srgbClr val="FFB81C"/>
      </a:accent6>
      <a:hlink>
        <a:srgbClr val="005EB8"/>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93F4FE79B5B143AE377BD3CAE207EF" ma:contentTypeVersion="12" ma:contentTypeDescription="Create a new document." ma:contentTypeScope="" ma:versionID="fe5f4bfbabbf4f8fde6662db47c2d463">
  <xsd:schema xmlns:xsd="http://www.w3.org/2001/XMLSchema" xmlns:xs="http://www.w3.org/2001/XMLSchema" xmlns:p="http://schemas.microsoft.com/office/2006/metadata/properties" xmlns:ns2="2f7a7b57-405d-4e7a-85c4-27864944fb43" xmlns:ns3="855be8b2-44ff-42f3-9e94-4867fd0cdc02" targetNamespace="http://schemas.microsoft.com/office/2006/metadata/properties" ma:root="true" ma:fieldsID="b3979e95418e0e36239275166fc47c73" ns2:_="" ns3:_="">
    <xsd:import namespace="2f7a7b57-405d-4e7a-85c4-27864944fb43"/>
    <xsd:import namespace="855be8b2-44ff-42f3-9e94-4867fd0cdc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a7b57-405d-4e7a-85c4-27864944fb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5be8b2-44ff-42f3-9e94-4867fd0cdc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6024E1-4021-4304-A04F-CC5C95C0E8E8}">
  <ds:schemaRefs>
    <ds:schemaRef ds:uri="2f7a7b57-405d-4e7a-85c4-27864944fb43"/>
    <ds:schemaRef ds:uri="http://purl.org/dc/terms/"/>
    <ds:schemaRef ds:uri="http://schemas.openxmlformats.org/package/2006/metadata/core-properties"/>
    <ds:schemaRef ds:uri="855be8b2-44ff-42f3-9e94-4867fd0cdc0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FCDDC28-F946-49D1-AD19-DFD794819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a7b57-405d-4e7a-85c4-27864944fb43"/>
    <ds:schemaRef ds:uri="855be8b2-44ff-42f3-9e94-4867fd0cdc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132E3A-59E9-425B-8CA2-2E9341BD7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2085</TotalTime>
  <Words>2681</Words>
  <Application>Microsoft Office PowerPoint</Application>
  <PresentationFormat>On-screen Show (16:9)</PresentationFormat>
  <Paragraphs>339</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1</vt:lpstr>
      <vt:lpstr>Arial 2</vt:lpstr>
      <vt:lpstr>bariolregular</vt:lpstr>
      <vt:lpstr>Calibri</vt:lpstr>
      <vt:lpstr>Symbol</vt:lpstr>
      <vt:lpstr>Office Theme</vt:lpstr>
      <vt:lpstr>Winter flu and NHS 111 First</vt:lpstr>
      <vt:lpstr>Flu campaign</vt:lpstr>
      <vt:lpstr>Target audiences</vt:lpstr>
      <vt:lpstr>Insight work with thousands of local people</vt:lpstr>
      <vt:lpstr>Persuading local people get a flu jab</vt:lpstr>
      <vt:lpstr>BAME – motivators and blockers in detail</vt:lpstr>
      <vt:lpstr>BAME – motivators and blockers in detail</vt:lpstr>
      <vt:lpstr>People with a learning disability – motivators and blockers in detail</vt:lpstr>
      <vt:lpstr>Please share our messaging on social media and in person</vt:lpstr>
      <vt:lpstr>Content and collateral</vt:lpstr>
      <vt:lpstr>Paid advertising</vt:lpstr>
      <vt:lpstr>Think NHS 111 First</vt:lpstr>
      <vt:lpstr>Think NHS 111 First</vt:lpstr>
      <vt:lpstr>How it works</vt:lpstr>
      <vt:lpstr>PowerPoint Presentation</vt:lpstr>
      <vt:lpstr>Products and toolkit</vt:lpstr>
      <vt:lpstr>The NHS is here for you</vt:lpstr>
      <vt:lpstr>Please spread the message</vt:lpstr>
      <vt:lpstr>Draft high level timeline – Flu and NHS 111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Jackson</dc:creator>
  <cp:lastModifiedBy>Hannah Keates (NHS South West London CCG)</cp:lastModifiedBy>
  <cp:revision>81</cp:revision>
  <dcterms:created xsi:type="dcterms:W3CDTF">2020-03-17T11:59:40Z</dcterms:created>
  <dcterms:modified xsi:type="dcterms:W3CDTF">2020-10-19T15:30:12Z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0x010100B393F4FE79B5B143AE377BD3CAE207EF</vt:lpwstr>
  </property>
</Properties>
</file>