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1161" r:id="rId5"/>
    <p:sldId id="1196" r:id="rId6"/>
    <p:sldId id="472" r:id="rId7"/>
    <p:sldId id="1150" r:id="rId8"/>
    <p:sldId id="1216" r:id="rId9"/>
    <p:sldId id="1213" r:id="rId10"/>
    <p:sldId id="1151" r:id="rId11"/>
    <p:sldId id="1214" r:id="rId12"/>
    <p:sldId id="1217" r:id="rId13"/>
    <p:sldId id="1218" r:id="rId14"/>
    <p:sldId id="1226" r:id="rId15"/>
    <p:sldId id="1219" r:id="rId16"/>
    <p:sldId id="1212" r:id="rId17"/>
    <p:sldId id="1160" r:id="rId18"/>
    <p:sldId id="1149" r:id="rId19"/>
    <p:sldId id="1225" r:id="rId20"/>
    <p:sldId id="1224" r:id="rId21"/>
    <p:sldId id="1222" r:id="rId22"/>
    <p:sldId id="1223" r:id="rId23"/>
    <p:sldId id="261" r:id="rId24"/>
    <p:sldId id="1201"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79D"/>
    <a:srgbClr val="F53DB3"/>
    <a:srgbClr val="F53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FF143-B2B1-487C-B341-F42C355AC9C0}" v="429" dt="2025-10-07T10:47:47.993"/>
    <p1510:client id="{47D76FF6-5702-7228-3D5E-AC3E20D5B766}" v="9" dt="2025-10-07T09:54:08.321"/>
    <p1510:client id="{D3A3F353-8549-4854-8FE1-90519EE58FDE}" v="231" dt="2025-10-07T10:40:23.488"/>
    <p1510:client id="{D702FADE-0994-F70F-38D1-4C43CD7CB263}" v="1268" dt="2025-10-07T10:03:20.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ecbee679-ec1e-4d79-a521-2d6899a0465a::" providerId="AD" clId="Web-{47D76FF6-5702-7228-3D5E-AC3E20D5B766}"/>
    <pc:docChg chg="modSld">
      <pc:chgData name="Guest User" userId="S::urn:spo:tenantanon#ecbee679-ec1e-4d79-a521-2d6899a0465a::" providerId="AD" clId="Web-{47D76FF6-5702-7228-3D5E-AC3E20D5B766}" dt="2025-10-07T09:54:08.321" v="8" actId="20577"/>
      <pc:docMkLst>
        <pc:docMk/>
      </pc:docMkLst>
      <pc:sldChg chg="modSp">
        <pc:chgData name="Guest User" userId="S::urn:spo:tenantanon#ecbee679-ec1e-4d79-a521-2d6899a0465a::" providerId="AD" clId="Web-{47D76FF6-5702-7228-3D5E-AC3E20D5B766}" dt="2025-10-07T09:53:00.929" v="7" actId="20577"/>
        <pc:sldMkLst>
          <pc:docMk/>
          <pc:sldMk cId="3377313983" sldId="1222"/>
        </pc:sldMkLst>
        <pc:spChg chg="mod">
          <ac:chgData name="Guest User" userId="S::urn:spo:tenantanon#ecbee679-ec1e-4d79-a521-2d6899a0465a::" providerId="AD" clId="Web-{47D76FF6-5702-7228-3D5E-AC3E20D5B766}" dt="2025-10-07T09:53:00.929" v="7" actId="20577"/>
          <ac:spMkLst>
            <pc:docMk/>
            <pc:sldMk cId="3377313983" sldId="1222"/>
            <ac:spMk id="3" creationId="{A0A8474F-0DB3-DE02-87AC-73ABCA32EB64}"/>
          </ac:spMkLst>
        </pc:spChg>
      </pc:sldChg>
      <pc:sldChg chg="modSp">
        <pc:chgData name="Guest User" userId="S::urn:spo:tenantanon#ecbee679-ec1e-4d79-a521-2d6899a0465a::" providerId="AD" clId="Web-{47D76FF6-5702-7228-3D5E-AC3E20D5B766}" dt="2025-10-07T09:54:08.321" v="8" actId="20577"/>
        <pc:sldMkLst>
          <pc:docMk/>
          <pc:sldMk cId="3152614753" sldId="1224"/>
        </pc:sldMkLst>
        <pc:spChg chg="mod">
          <ac:chgData name="Guest User" userId="S::urn:spo:tenantanon#ecbee679-ec1e-4d79-a521-2d6899a0465a::" providerId="AD" clId="Web-{47D76FF6-5702-7228-3D5E-AC3E20D5B766}" dt="2025-10-07T09:54:08.321" v="8" actId="20577"/>
          <ac:spMkLst>
            <pc:docMk/>
            <pc:sldMk cId="3152614753" sldId="1224"/>
            <ac:spMk id="3" creationId="{98E3615E-2434-F05C-3139-0F54CEF48DE6}"/>
          </ac:spMkLst>
        </pc:spChg>
      </pc:sldChg>
    </pc:docChg>
  </pc:docChgLst>
  <pc:docChgLst>
    <pc:chgData name="Helena Wright" userId="13195f41-695d-4c31-83bb-4525c97991d3" providerId="ADAL" clId="{32A7645A-3610-4942-8F76-E5C75E402D66}"/>
    <pc:docChg chg="custSel addSld delSld modSld sldOrd">
      <pc:chgData name="Helena Wright" userId="13195f41-695d-4c31-83bb-4525c97991d3" providerId="ADAL" clId="{32A7645A-3610-4942-8F76-E5C75E402D66}" dt="2025-10-07T10:40:23.488" v="233" actId="2696"/>
      <pc:docMkLst>
        <pc:docMk/>
      </pc:docMkLst>
      <pc:sldChg chg="addSp new mod ord">
        <pc:chgData name="Helena Wright" userId="13195f41-695d-4c31-83bb-4525c97991d3" providerId="ADAL" clId="{32A7645A-3610-4942-8F76-E5C75E402D66}" dt="2025-10-07T08:38:02.779" v="3" actId="22"/>
        <pc:sldMkLst>
          <pc:docMk/>
          <pc:sldMk cId="2061875286" sldId="1215"/>
        </pc:sldMkLst>
        <pc:spChg chg="add">
          <ac:chgData name="Helena Wright" userId="13195f41-695d-4c31-83bb-4525c97991d3" providerId="ADAL" clId="{32A7645A-3610-4942-8F76-E5C75E402D66}" dt="2025-10-07T08:38:02.779" v="3" actId="22"/>
          <ac:spMkLst>
            <pc:docMk/>
            <pc:sldMk cId="2061875286" sldId="1215"/>
            <ac:spMk id="3" creationId="{39027512-C111-E9A5-EE6D-00AC85156FDF}"/>
          </ac:spMkLst>
        </pc:spChg>
      </pc:sldChg>
      <pc:sldChg chg="modSp add mod">
        <pc:chgData name="Helena Wright" userId="13195f41-695d-4c31-83bb-4525c97991d3" providerId="ADAL" clId="{32A7645A-3610-4942-8F76-E5C75E402D66}" dt="2025-10-07T09:10:05.399" v="120" actId="20577"/>
        <pc:sldMkLst>
          <pc:docMk/>
          <pc:sldMk cId="2689454635" sldId="1216"/>
        </pc:sldMkLst>
        <pc:spChg chg="mod">
          <ac:chgData name="Helena Wright" userId="13195f41-695d-4c31-83bb-4525c97991d3" providerId="ADAL" clId="{32A7645A-3610-4942-8F76-E5C75E402D66}" dt="2025-10-07T08:39:23.551" v="51" actId="6549"/>
          <ac:spMkLst>
            <pc:docMk/>
            <pc:sldMk cId="2689454635" sldId="1216"/>
            <ac:spMk id="2" creationId="{67A4D46F-82B8-2B60-561A-6536F86D20C7}"/>
          </ac:spMkLst>
        </pc:spChg>
        <pc:spChg chg="mod">
          <ac:chgData name="Helena Wright" userId="13195f41-695d-4c31-83bb-4525c97991d3" providerId="ADAL" clId="{32A7645A-3610-4942-8F76-E5C75E402D66}" dt="2025-10-07T09:10:05.399" v="120" actId="20577"/>
          <ac:spMkLst>
            <pc:docMk/>
            <pc:sldMk cId="2689454635" sldId="1216"/>
            <ac:spMk id="3" creationId="{084E23A7-C2C1-A63B-4A2E-DFC6A824565F}"/>
          </ac:spMkLst>
        </pc:spChg>
      </pc:sldChg>
      <pc:sldChg chg="modSp mod">
        <pc:chgData name="Helena Wright" userId="13195f41-695d-4c31-83bb-4525c97991d3" providerId="ADAL" clId="{32A7645A-3610-4942-8F76-E5C75E402D66}" dt="2025-10-07T10:15:13.331" v="184" actId="1076"/>
        <pc:sldMkLst>
          <pc:docMk/>
          <pc:sldMk cId="2719702730" sldId="1219"/>
        </pc:sldMkLst>
        <pc:spChg chg="mod">
          <ac:chgData name="Helena Wright" userId="13195f41-695d-4c31-83bb-4525c97991d3" providerId="ADAL" clId="{32A7645A-3610-4942-8F76-E5C75E402D66}" dt="2025-10-07T10:15:13.331" v="184" actId="1076"/>
          <ac:spMkLst>
            <pc:docMk/>
            <pc:sldMk cId="2719702730" sldId="1219"/>
            <ac:spMk id="3" creationId="{3C4AC715-BF73-FDE8-E2B2-5C58AAEF9EB6}"/>
          </ac:spMkLst>
        </pc:spChg>
      </pc:sldChg>
      <pc:sldChg chg="modSp add del mod">
        <pc:chgData name="Helena Wright" userId="13195f41-695d-4c31-83bb-4525c97991d3" providerId="ADAL" clId="{32A7645A-3610-4942-8F76-E5C75E402D66}" dt="2025-10-07T10:40:13.628" v="231" actId="2696"/>
        <pc:sldMkLst>
          <pc:docMk/>
          <pc:sldMk cId="1545407252" sldId="1220"/>
        </pc:sldMkLst>
        <pc:spChg chg="mod">
          <ac:chgData name="Helena Wright" userId="13195f41-695d-4c31-83bb-4525c97991d3" providerId="ADAL" clId="{32A7645A-3610-4942-8F76-E5C75E402D66}" dt="2025-10-07T10:17:18.039" v="186" actId="5793"/>
          <ac:spMkLst>
            <pc:docMk/>
            <pc:sldMk cId="1545407252" sldId="1220"/>
            <ac:spMk id="3" creationId="{A883D19C-1BFC-CEE7-083B-7BA8BF25837B}"/>
          </ac:spMkLst>
        </pc:spChg>
      </pc:sldChg>
      <pc:sldChg chg="modSp add del mod">
        <pc:chgData name="Helena Wright" userId="13195f41-695d-4c31-83bb-4525c97991d3" providerId="ADAL" clId="{32A7645A-3610-4942-8F76-E5C75E402D66}" dt="2025-10-07T10:40:23.488" v="233" actId="2696"/>
        <pc:sldMkLst>
          <pc:docMk/>
          <pc:sldMk cId="3636185564" sldId="1221"/>
        </pc:sldMkLst>
        <pc:spChg chg="mod">
          <ac:chgData name="Helena Wright" userId="13195f41-695d-4c31-83bb-4525c97991d3" providerId="ADAL" clId="{32A7645A-3610-4942-8F76-E5C75E402D66}" dt="2025-10-07T10:39:35.217" v="229" actId="1076"/>
          <ac:spMkLst>
            <pc:docMk/>
            <pc:sldMk cId="3636185564" sldId="1221"/>
            <ac:spMk id="3" creationId="{B59D3B3A-816F-EFC2-8A89-DB36539F3A3B}"/>
          </ac:spMkLst>
        </pc:spChg>
        <pc:picChg chg="mod">
          <ac:chgData name="Helena Wright" userId="13195f41-695d-4c31-83bb-4525c97991d3" providerId="ADAL" clId="{32A7645A-3610-4942-8F76-E5C75E402D66}" dt="2025-10-07T09:14:27.779" v="130" actId="1076"/>
          <ac:picMkLst>
            <pc:docMk/>
            <pc:sldMk cId="3636185564" sldId="1221"/>
            <ac:picMk id="5" creationId="{2E1928DB-FA5B-CD27-98F6-F50C69828DAA}"/>
          </ac:picMkLst>
        </pc:picChg>
      </pc:sldChg>
      <pc:sldChg chg="modSp add mod ord">
        <pc:chgData name="Helena Wright" userId="13195f41-695d-4c31-83bb-4525c97991d3" providerId="ADAL" clId="{32A7645A-3610-4942-8F76-E5C75E402D66}" dt="2025-10-07T10:18:35.202" v="228" actId="20577"/>
        <pc:sldMkLst>
          <pc:docMk/>
          <pc:sldMk cId="353925270" sldId="1226"/>
        </pc:sldMkLst>
        <pc:spChg chg="mod">
          <ac:chgData name="Helena Wright" userId="13195f41-695d-4c31-83bb-4525c97991d3" providerId="ADAL" clId="{32A7645A-3610-4942-8F76-E5C75E402D66}" dt="2025-10-07T10:18:35.202" v="228" actId="20577"/>
          <ac:spMkLst>
            <pc:docMk/>
            <pc:sldMk cId="353925270" sldId="1226"/>
            <ac:spMk id="3" creationId="{7BC6F7A5-4F2C-C40D-E6E5-C6FA578BF7C6}"/>
          </ac:spMkLst>
        </pc:spChg>
      </pc:sldChg>
      <pc:sldChg chg="add del">
        <pc:chgData name="Helena Wright" userId="13195f41-695d-4c31-83bb-4525c97991d3" providerId="ADAL" clId="{32A7645A-3610-4942-8F76-E5C75E402D66}" dt="2025-10-07T10:40:18.797" v="232" actId="2696"/>
        <pc:sldMkLst>
          <pc:docMk/>
          <pc:sldMk cId="3267771879" sldId="1227"/>
        </pc:sldMkLst>
      </pc:sldChg>
    </pc:docChg>
  </pc:docChgLst>
  <pc:docChgLst>
    <pc:chgData name="Candy Dunne" userId="555ec28e-c478-4550-a062-a6d9e51657c8" providerId="ADAL" clId="{4374E63F-A8AA-4C0E-A567-D40262335A1D}"/>
    <pc:docChg chg="undo custSel addSld delSld modSld sldOrd">
      <pc:chgData name="Candy Dunne" userId="555ec28e-c478-4550-a062-a6d9e51657c8" providerId="ADAL" clId="{4374E63F-A8AA-4C0E-A567-D40262335A1D}" dt="2025-10-07T10:47:47.994" v="430" actId="20577"/>
      <pc:docMkLst>
        <pc:docMk/>
      </pc:docMkLst>
      <pc:sldChg chg="add">
        <pc:chgData name="Candy Dunne" userId="555ec28e-c478-4550-a062-a6d9e51657c8" providerId="ADAL" clId="{4374E63F-A8AA-4C0E-A567-D40262335A1D}" dt="2025-10-07T09:36:15.899" v="308"/>
        <pc:sldMkLst>
          <pc:docMk/>
          <pc:sldMk cId="3384827913" sldId="261"/>
        </pc:sldMkLst>
      </pc:sldChg>
      <pc:sldChg chg="modSp mod">
        <pc:chgData name="Candy Dunne" userId="555ec28e-c478-4550-a062-a6d9e51657c8" providerId="ADAL" clId="{4374E63F-A8AA-4C0E-A567-D40262335A1D}" dt="2025-10-07T09:50:16.227" v="317" actId="20577"/>
        <pc:sldMkLst>
          <pc:docMk/>
          <pc:sldMk cId="1252629487" sldId="472"/>
        </pc:sldMkLst>
        <pc:spChg chg="mod">
          <ac:chgData name="Candy Dunne" userId="555ec28e-c478-4550-a062-a6d9e51657c8" providerId="ADAL" clId="{4374E63F-A8AA-4C0E-A567-D40262335A1D}" dt="2025-10-07T09:50:16.227" v="317" actId="20577"/>
          <ac:spMkLst>
            <pc:docMk/>
            <pc:sldMk cId="1252629487" sldId="472"/>
            <ac:spMk id="9" creationId="{1A423E01-37AA-F637-CEA7-4763D108DF42}"/>
          </ac:spMkLst>
        </pc:spChg>
      </pc:sldChg>
      <pc:sldChg chg="modSp add mod">
        <pc:chgData name="Candy Dunne" userId="555ec28e-c478-4550-a062-a6d9e51657c8" providerId="ADAL" clId="{4374E63F-A8AA-4C0E-A567-D40262335A1D}" dt="2025-10-07T09:37:29.810" v="315" actId="1076"/>
        <pc:sldMkLst>
          <pc:docMk/>
          <pc:sldMk cId="2368545997" sldId="1149"/>
        </pc:sldMkLst>
        <pc:spChg chg="mod">
          <ac:chgData name="Candy Dunne" userId="555ec28e-c478-4550-a062-a6d9e51657c8" providerId="ADAL" clId="{4374E63F-A8AA-4C0E-A567-D40262335A1D}" dt="2025-10-07T09:37:25.496" v="314" actId="14100"/>
          <ac:spMkLst>
            <pc:docMk/>
            <pc:sldMk cId="2368545997" sldId="1149"/>
            <ac:spMk id="2" creationId="{B8D6C3E6-9E24-434D-8D3A-D8E1E4BE0F1B}"/>
          </ac:spMkLst>
        </pc:spChg>
        <pc:spChg chg="mod">
          <ac:chgData name="Candy Dunne" userId="555ec28e-c478-4550-a062-a6d9e51657c8" providerId="ADAL" clId="{4374E63F-A8AA-4C0E-A567-D40262335A1D}" dt="2025-10-07T09:37:29.810" v="315" actId="1076"/>
          <ac:spMkLst>
            <pc:docMk/>
            <pc:sldMk cId="2368545997" sldId="1149"/>
            <ac:spMk id="3" creationId="{78F32BE2-521F-4A65-BE59-5DFD2E92763C}"/>
          </ac:spMkLst>
        </pc:spChg>
      </pc:sldChg>
      <pc:sldChg chg="add">
        <pc:chgData name="Candy Dunne" userId="555ec28e-c478-4550-a062-a6d9e51657c8" providerId="ADAL" clId="{4374E63F-A8AA-4C0E-A567-D40262335A1D}" dt="2025-10-07T08:20:50.012" v="0"/>
        <pc:sldMkLst>
          <pc:docMk/>
          <pc:sldMk cId="180211043" sldId="1150"/>
        </pc:sldMkLst>
      </pc:sldChg>
      <pc:sldChg chg="modSp add mod">
        <pc:chgData name="Candy Dunne" userId="555ec28e-c478-4550-a062-a6d9e51657c8" providerId="ADAL" clId="{4374E63F-A8AA-4C0E-A567-D40262335A1D}" dt="2025-10-07T10:10:29.770" v="359" actId="113"/>
        <pc:sldMkLst>
          <pc:docMk/>
          <pc:sldMk cId="1050437207" sldId="1151"/>
        </pc:sldMkLst>
        <pc:spChg chg="mod">
          <ac:chgData name="Candy Dunne" userId="555ec28e-c478-4550-a062-a6d9e51657c8" providerId="ADAL" clId="{4374E63F-A8AA-4C0E-A567-D40262335A1D}" dt="2025-10-07T10:10:29.770" v="359" actId="113"/>
          <ac:spMkLst>
            <pc:docMk/>
            <pc:sldMk cId="1050437207" sldId="1151"/>
            <ac:spMk id="3" creationId="{A0A8474F-0DB3-DE02-87AC-73ABCA32EB64}"/>
          </ac:spMkLst>
        </pc:spChg>
      </pc:sldChg>
      <pc:sldChg chg="new del">
        <pc:chgData name="Candy Dunne" userId="555ec28e-c478-4550-a062-a6d9e51657c8" providerId="ADAL" clId="{4374E63F-A8AA-4C0E-A567-D40262335A1D}" dt="2025-10-07T08:31:06.165" v="2" actId="680"/>
        <pc:sldMkLst>
          <pc:docMk/>
          <pc:sldMk cId="2832062505" sldId="1213"/>
        </pc:sldMkLst>
      </pc:sldChg>
      <pc:sldChg chg="addSp delSp modSp add mod">
        <pc:chgData name="Candy Dunne" userId="555ec28e-c478-4550-a062-a6d9e51657c8" providerId="ADAL" clId="{4374E63F-A8AA-4C0E-A567-D40262335A1D}" dt="2025-10-07T09:09:10.518" v="300" actId="1076"/>
        <pc:sldMkLst>
          <pc:docMk/>
          <pc:sldMk cId="2923931313" sldId="1213"/>
        </pc:sldMkLst>
        <pc:spChg chg="mod">
          <ac:chgData name="Candy Dunne" userId="555ec28e-c478-4550-a062-a6d9e51657c8" providerId="ADAL" clId="{4374E63F-A8AA-4C0E-A567-D40262335A1D}" dt="2025-10-07T08:35:11.256" v="38" actId="20577"/>
          <ac:spMkLst>
            <pc:docMk/>
            <pc:sldMk cId="2923931313" sldId="1213"/>
            <ac:spMk id="2" creationId="{A57DA3AD-8869-9707-2F21-9A67BD41A1CE}"/>
          </ac:spMkLst>
        </pc:spChg>
        <pc:spChg chg="mod">
          <ac:chgData name="Candy Dunne" userId="555ec28e-c478-4550-a062-a6d9e51657c8" providerId="ADAL" clId="{4374E63F-A8AA-4C0E-A567-D40262335A1D}" dt="2025-10-07T09:07:26.807" v="260"/>
          <ac:spMkLst>
            <pc:docMk/>
            <pc:sldMk cId="2923931313" sldId="1213"/>
            <ac:spMk id="3" creationId="{8C4DAAAF-077A-B942-091C-2BE037354498}"/>
          </ac:spMkLst>
        </pc:spChg>
        <pc:spChg chg="add mod">
          <ac:chgData name="Candy Dunne" userId="555ec28e-c478-4550-a062-a6d9e51657c8" providerId="ADAL" clId="{4374E63F-A8AA-4C0E-A567-D40262335A1D}" dt="2025-10-07T09:09:10.518" v="300" actId="1076"/>
          <ac:spMkLst>
            <pc:docMk/>
            <pc:sldMk cId="2923931313" sldId="1213"/>
            <ac:spMk id="11" creationId="{D99CBDD7-737F-ABEB-07E7-3207D7C7D5A8}"/>
          </ac:spMkLst>
        </pc:spChg>
        <pc:picChg chg="del mod">
          <ac:chgData name="Candy Dunne" userId="555ec28e-c478-4550-a062-a6d9e51657c8" providerId="ADAL" clId="{4374E63F-A8AA-4C0E-A567-D40262335A1D}" dt="2025-10-07T08:34:06.726" v="19" actId="478"/>
          <ac:picMkLst>
            <pc:docMk/>
            <pc:sldMk cId="2923931313" sldId="1213"/>
            <ac:picMk id="4" creationId="{0890BB91-220C-D67F-CA2C-1859A003C93D}"/>
          </ac:picMkLst>
        </pc:picChg>
        <pc:picChg chg="add mod">
          <ac:chgData name="Candy Dunne" userId="555ec28e-c478-4550-a062-a6d9e51657c8" providerId="ADAL" clId="{4374E63F-A8AA-4C0E-A567-D40262335A1D}" dt="2025-10-07T08:36:15.675" v="46" actId="1076"/>
          <ac:picMkLst>
            <pc:docMk/>
            <pc:sldMk cId="2923931313" sldId="1213"/>
            <ac:picMk id="7" creationId="{8D62C821-7753-C930-1606-D2976C2BA0A9}"/>
          </ac:picMkLst>
        </pc:picChg>
        <pc:picChg chg="add mod">
          <ac:chgData name="Candy Dunne" userId="555ec28e-c478-4550-a062-a6d9e51657c8" providerId="ADAL" clId="{4374E63F-A8AA-4C0E-A567-D40262335A1D}" dt="2025-10-07T08:36:25.764" v="48" actId="14100"/>
          <ac:picMkLst>
            <pc:docMk/>
            <pc:sldMk cId="2923931313" sldId="1213"/>
            <ac:picMk id="9" creationId="{FEDA70C1-C73C-3E82-986B-FDF812D6BBE9}"/>
          </ac:picMkLst>
        </pc:picChg>
      </pc:sldChg>
      <pc:sldChg chg="addSp delSp modSp add mod">
        <pc:chgData name="Candy Dunne" userId="555ec28e-c478-4550-a062-a6d9e51657c8" providerId="ADAL" clId="{4374E63F-A8AA-4C0E-A567-D40262335A1D}" dt="2025-10-07T10:41:23.706" v="414" actId="20577"/>
        <pc:sldMkLst>
          <pc:docMk/>
          <pc:sldMk cId="2241122484" sldId="1214"/>
        </pc:sldMkLst>
        <pc:spChg chg="mod">
          <ac:chgData name="Candy Dunne" userId="555ec28e-c478-4550-a062-a6d9e51657c8" providerId="ADAL" clId="{4374E63F-A8AA-4C0E-A567-D40262335A1D}" dt="2025-10-07T08:44:53.173" v="100" actId="20577"/>
          <ac:spMkLst>
            <pc:docMk/>
            <pc:sldMk cId="2241122484" sldId="1214"/>
            <ac:spMk id="2" creationId="{2CE11777-C411-4AD7-4086-4A3124A6D139}"/>
          </ac:spMkLst>
        </pc:spChg>
        <pc:spChg chg="mod">
          <ac:chgData name="Candy Dunne" userId="555ec28e-c478-4550-a062-a6d9e51657c8" providerId="ADAL" clId="{4374E63F-A8AA-4C0E-A567-D40262335A1D}" dt="2025-10-07T10:41:23.706" v="414" actId="20577"/>
          <ac:spMkLst>
            <pc:docMk/>
            <pc:sldMk cId="2241122484" sldId="1214"/>
            <ac:spMk id="3" creationId="{8C1FD635-BB5C-B050-6F2A-8FE12E9AE6E1}"/>
          </ac:spMkLst>
        </pc:spChg>
        <pc:spChg chg="add del mod">
          <ac:chgData name="Candy Dunne" userId="555ec28e-c478-4550-a062-a6d9e51657c8" providerId="ADAL" clId="{4374E63F-A8AA-4C0E-A567-D40262335A1D}" dt="2025-10-07T08:46:29.926" v="157"/>
          <ac:spMkLst>
            <pc:docMk/>
            <pc:sldMk cId="2241122484" sldId="1214"/>
            <ac:spMk id="12" creationId="{0543FDE3-14DD-4ED1-3034-9D87AF7A2B29}"/>
          </ac:spMkLst>
        </pc:spChg>
        <pc:picChg chg="add del mod">
          <ac:chgData name="Candy Dunne" userId="555ec28e-c478-4550-a062-a6d9e51657c8" providerId="ADAL" clId="{4374E63F-A8AA-4C0E-A567-D40262335A1D}" dt="2025-10-07T08:44:42.045" v="93" actId="478"/>
          <ac:picMkLst>
            <pc:docMk/>
            <pc:sldMk cId="2241122484" sldId="1214"/>
            <ac:picMk id="6" creationId="{C2EF2FF0-FED6-E945-247F-864271BECB89}"/>
          </ac:picMkLst>
        </pc:picChg>
        <pc:picChg chg="del">
          <ac:chgData name="Candy Dunne" userId="555ec28e-c478-4550-a062-a6d9e51657c8" providerId="ADAL" clId="{4374E63F-A8AA-4C0E-A567-D40262335A1D}" dt="2025-10-07T08:38:34.994" v="64" actId="478"/>
          <ac:picMkLst>
            <pc:docMk/>
            <pc:sldMk cId="2241122484" sldId="1214"/>
            <ac:picMk id="7" creationId="{30B34BD6-2BC6-AE28-4738-54BA35FE02A3}"/>
          </ac:picMkLst>
        </pc:picChg>
        <pc:picChg chg="del">
          <ac:chgData name="Candy Dunne" userId="555ec28e-c478-4550-a062-a6d9e51657c8" providerId="ADAL" clId="{4374E63F-A8AA-4C0E-A567-D40262335A1D}" dt="2025-10-07T08:38:37.488" v="65" actId="478"/>
          <ac:picMkLst>
            <pc:docMk/>
            <pc:sldMk cId="2241122484" sldId="1214"/>
            <ac:picMk id="9" creationId="{A255857B-EDD6-5EE2-C4BF-09D1A9D98C13}"/>
          </ac:picMkLst>
        </pc:picChg>
        <pc:picChg chg="add del mod">
          <ac:chgData name="Candy Dunne" userId="555ec28e-c478-4550-a062-a6d9e51657c8" providerId="ADAL" clId="{4374E63F-A8AA-4C0E-A567-D40262335A1D}" dt="2025-10-07T08:44:44.271" v="94" actId="478"/>
          <ac:picMkLst>
            <pc:docMk/>
            <pc:sldMk cId="2241122484" sldId="1214"/>
            <ac:picMk id="10" creationId="{036B1D72-FC44-673A-DBAD-65C38F9EBE7C}"/>
          </ac:picMkLst>
        </pc:picChg>
      </pc:sldChg>
      <pc:sldChg chg="del ord">
        <pc:chgData name="Candy Dunne" userId="555ec28e-c478-4550-a062-a6d9e51657c8" providerId="ADAL" clId="{4374E63F-A8AA-4C0E-A567-D40262335A1D}" dt="2025-10-07T09:10:05.125" v="303" actId="2696"/>
        <pc:sldMkLst>
          <pc:docMk/>
          <pc:sldMk cId="2061875286" sldId="1215"/>
        </pc:sldMkLst>
      </pc:sldChg>
      <pc:sldChg chg="modSp mod ord">
        <pc:chgData name="Candy Dunne" userId="555ec28e-c478-4550-a062-a6d9e51657c8" providerId="ADAL" clId="{4374E63F-A8AA-4C0E-A567-D40262335A1D}" dt="2025-10-07T10:47:47.994" v="430" actId="20577"/>
        <pc:sldMkLst>
          <pc:docMk/>
          <pc:sldMk cId="2689454635" sldId="1216"/>
        </pc:sldMkLst>
        <pc:spChg chg="mod">
          <ac:chgData name="Candy Dunne" userId="555ec28e-c478-4550-a062-a6d9e51657c8" providerId="ADAL" clId="{4374E63F-A8AA-4C0E-A567-D40262335A1D}" dt="2025-10-07T10:47:47.994" v="430" actId="20577"/>
          <ac:spMkLst>
            <pc:docMk/>
            <pc:sldMk cId="2689454635" sldId="1216"/>
            <ac:spMk id="3" creationId="{084E23A7-C2C1-A63B-4A2E-DFC6A824565F}"/>
          </ac:spMkLst>
        </pc:spChg>
      </pc:sldChg>
      <pc:sldChg chg="add">
        <pc:chgData name="Candy Dunne" userId="555ec28e-c478-4550-a062-a6d9e51657c8" providerId="ADAL" clId="{4374E63F-A8AA-4C0E-A567-D40262335A1D}" dt="2025-10-07T08:43:16.856" v="90" actId="2890"/>
        <pc:sldMkLst>
          <pc:docMk/>
          <pc:sldMk cId="3704470384" sldId="1217"/>
        </pc:sldMkLst>
      </pc:sldChg>
      <pc:sldChg chg="modSp add mod">
        <pc:chgData name="Candy Dunne" userId="555ec28e-c478-4550-a062-a6d9e51657c8" providerId="ADAL" clId="{4374E63F-A8AA-4C0E-A567-D40262335A1D}" dt="2025-10-07T08:55:58.136" v="239" actId="1076"/>
        <pc:sldMkLst>
          <pc:docMk/>
          <pc:sldMk cId="2008083929" sldId="1218"/>
        </pc:sldMkLst>
        <pc:spChg chg="mod">
          <ac:chgData name="Candy Dunne" userId="555ec28e-c478-4550-a062-a6d9e51657c8" providerId="ADAL" clId="{4374E63F-A8AA-4C0E-A567-D40262335A1D}" dt="2025-10-07T08:51:40.495" v="185" actId="20577"/>
          <ac:spMkLst>
            <pc:docMk/>
            <pc:sldMk cId="2008083929" sldId="1218"/>
            <ac:spMk id="2" creationId="{795EE68E-DD90-2A86-7716-2E37CA4578A1}"/>
          </ac:spMkLst>
        </pc:spChg>
        <pc:spChg chg="mod">
          <ac:chgData name="Candy Dunne" userId="555ec28e-c478-4550-a062-a6d9e51657c8" providerId="ADAL" clId="{4374E63F-A8AA-4C0E-A567-D40262335A1D}" dt="2025-10-07T08:55:58.136" v="239" actId="1076"/>
          <ac:spMkLst>
            <pc:docMk/>
            <pc:sldMk cId="2008083929" sldId="1218"/>
            <ac:spMk id="3" creationId="{FA186178-E638-87ED-A3E0-488C6DFE05C7}"/>
          </ac:spMkLst>
        </pc:spChg>
      </pc:sldChg>
      <pc:sldChg chg="delSp modSp add mod">
        <pc:chgData name="Candy Dunne" userId="555ec28e-c478-4550-a062-a6d9e51657c8" providerId="ADAL" clId="{4374E63F-A8AA-4C0E-A567-D40262335A1D}" dt="2025-10-07T10:09:55.354" v="357" actId="13926"/>
        <pc:sldMkLst>
          <pc:docMk/>
          <pc:sldMk cId="2719702730" sldId="1219"/>
        </pc:sldMkLst>
        <pc:spChg chg="mod">
          <ac:chgData name="Candy Dunne" userId="555ec28e-c478-4550-a062-a6d9e51657c8" providerId="ADAL" clId="{4374E63F-A8AA-4C0E-A567-D40262335A1D}" dt="2025-10-07T10:09:55.354" v="357" actId="13926"/>
          <ac:spMkLst>
            <pc:docMk/>
            <pc:sldMk cId="2719702730" sldId="1219"/>
            <ac:spMk id="3" creationId="{3C4AC715-BF73-FDE8-E2B2-5C58AAEF9EB6}"/>
          </ac:spMkLst>
        </pc:spChg>
        <pc:picChg chg="del">
          <ac:chgData name="Candy Dunne" userId="555ec28e-c478-4550-a062-a6d9e51657c8" providerId="ADAL" clId="{4374E63F-A8AA-4C0E-A567-D40262335A1D}" dt="2025-10-07T10:02:05.479" v="356" actId="478"/>
          <ac:picMkLst>
            <pc:docMk/>
            <pc:sldMk cId="2719702730" sldId="1219"/>
            <ac:picMk id="5" creationId="{3B8326AB-C9DD-915D-CA1E-CAE5200E1C7B}"/>
          </ac:picMkLst>
        </pc:picChg>
      </pc:sldChg>
      <pc:sldChg chg="modSp mod">
        <pc:chgData name="Candy Dunne" userId="555ec28e-c478-4550-a062-a6d9e51657c8" providerId="ADAL" clId="{4374E63F-A8AA-4C0E-A567-D40262335A1D}" dt="2025-10-07T09:57:48.815" v="329" actId="20577"/>
        <pc:sldMkLst>
          <pc:docMk/>
          <pc:sldMk cId="1545407252" sldId="1220"/>
        </pc:sldMkLst>
        <pc:spChg chg="mod">
          <ac:chgData name="Candy Dunne" userId="555ec28e-c478-4550-a062-a6d9e51657c8" providerId="ADAL" clId="{4374E63F-A8AA-4C0E-A567-D40262335A1D}" dt="2025-10-07T09:57:48.815" v="329" actId="20577"/>
          <ac:spMkLst>
            <pc:docMk/>
            <pc:sldMk cId="1545407252" sldId="1220"/>
            <ac:spMk id="3" creationId="{A883D19C-1BFC-CEE7-083B-7BA8BF25837B}"/>
          </ac:spMkLst>
        </pc:spChg>
      </pc:sldChg>
      <pc:sldChg chg="modSp mod">
        <pc:chgData name="Candy Dunne" userId="555ec28e-c478-4550-a062-a6d9e51657c8" providerId="ADAL" clId="{4374E63F-A8AA-4C0E-A567-D40262335A1D}" dt="2025-10-07T09:53:21.388" v="318" actId="207"/>
        <pc:sldMkLst>
          <pc:docMk/>
          <pc:sldMk cId="3636185564" sldId="1221"/>
        </pc:sldMkLst>
        <pc:spChg chg="mod">
          <ac:chgData name="Candy Dunne" userId="555ec28e-c478-4550-a062-a6d9e51657c8" providerId="ADAL" clId="{4374E63F-A8AA-4C0E-A567-D40262335A1D}" dt="2025-10-07T09:53:21.388" v="318" actId="207"/>
          <ac:spMkLst>
            <pc:docMk/>
            <pc:sldMk cId="3636185564" sldId="1221"/>
            <ac:spMk id="3" creationId="{B59D3B3A-816F-EFC2-8A89-DB36539F3A3B}"/>
          </ac:spMkLst>
        </pc:spChg>
      </pc:sldChg>
      <pc:sldChg chg="add">
        <pc:chgData name="Candy Dunne" userId="555ec28e-c478-4550-a062-a6d9e51657c8" providerId="ADAL" clId="{4374E63F-A8AA-4C0E-A567-D40262335A1D}" dt="2025-10-07T09:35:35.986" v="306"/>
        <pc:sldMkLst>
          <pc:docMk/>
          <pc:sldMk cId="3377313983" sldId="1222"/>
        </pc:sldMkLst>
      </pc:sldChg>
      <pc:sldChg chg="add">
        <pc:chgData name="Candy Dunne" userId="555ec28e-c478-4550-a062-a6d9e51657c8" providerId="ADAL" clId="{4374E63F-A8AA-4C0E-A567-D40262335A1D}" dt="2025-10-07T09:36:01.103" v="307"/>
        <pc:sldMkLst>
          <pc:docMk/>
          <pc:sldMk cId="511803793" sldId="1223"/>
        </pc:sldMkLst>
      </pc:sldChg>
      <pc:sldChg chg="addSp modSp mod">
        <pc:chgData name="Candy Dunne" userId="555ec28e-c478-4550-a062-a6d9e51657c8" providerId="ADAL" clId="{4374E63F-A8AA-4C0E-A567-D40262335A1D}" dt="2025-10-07T09:57:20.663" v="328" actId="1076"/>
        <pc:sldMkLst>
          <pc:docMk/>
          <pc:sldMk cId="1595787817" sldId="1225"/>
        </pc:sldMkLst>
        <pc:spChg chg="add mod">
          <ac:chgData name="Candy Dunne" userId="555ec28e-c478-4550-a062-a6d9e51657c8" providerId="ADAL" clId="{4374E63F-A8AA-4C0E-A567-D40262335A1D}" dt="2025-10-07T09:56:56.038" v="326" actId="20577"/>
          <ac:spMkLst>
            <pc:docMk/>
            <pc:sldMk cId="1595787817" sldId="1225"/>
            <ac:spMk id="7" creationId="{44A80624-A52D-EC79-F849-044419CAC9A9}"/>
          </ac:spMkLst>
        </pc:spChg>
        <pc:spChg chg="add mod">
          <ac:chgData name="Candy Dunne" userId="555ec28e-c478-4550-a062-a6d9e51657c8" providerId="ADAL" clId="{4374E63F-A8AA-4C0E-A567-D40262335A1D}" dt="2025-10-07T09:57:20.663" v="328" actId="1076"/>
          <ac:spMkLst>
            <pc:docMk/>
            <pc:sldMk cId="1595787817" sldId="1225"/>
            <ac:spMk id="9" creationId="{9927ABC9-792D-E668-8F46-81C6C39FEDF4}"/>
          </ac:spMkLst>
        </pc:spChg>
      </pc:sldChg>
    </pc:docChg>
  </pc:docChgLst>
  <pc:docChgLst>
    <pc:chgData name="Scott Bacon" userId="S::scott@healthwatchkingston.org.uk::1533871c-60c7-44f6-a69f-b20a06e1891c" providerId="AD" clId="Web-{D702FADE-0994-F70F-38D1-4C43CD7CB263}"/>
    <pc:docChg chg="addSld modSld">
      <pc:chgData name="Scott Bacon" userId="S::scott@healthwatchkingston.org.uk::1533871c-60c7-44f6-a69f-b20a06e1891c" providerId="AD" clId="Web-{D702FADE-0994-F70F-38D1-4C43CD7CB263}" dt="2025-10-07T10:03:20.230" v="679" actId="1076"/>
      <pc:docMkLst>
        <pc:docMk/>
      </pc:docMkLst>
      <pc:sldChg chg="addSp delSp modSp">
        <pc:chgData name="Scott Bacon" userId="S::scott@healthwatchkingston.org.uk::1533871c-60c7-44f6-a69f-b20a06e1891c" providerId="AD" clId="Web-{D702FADE-0994-F70F-38D1-4C43CD7CB263}" dt="2025-10-07T10:03:20.230" v="679" actId="1076"/>
        <pc:sldMkLst>
          <pc:docMk/>
          <pc:sldMk cId="2368545997" sldId="1149"/>
        </pc:sldMkLst>
        <pc:spChg chg="mod">
          <ac:chgData name="Scott Bacon" userId="S::scott@healthwatchkingston.org.uk::1533871c-60c7-44f6-a69f-b20a06e1891c" providerId="AD" clId="Web-{D702FADE-0994-F70F-38D1-4C43CD7CB263}" dt="2025-10-07T10:01:26.380" v="653" actId="1076"/>
          <ac:spMkLst>
            <pc:docMk/>
            <pc:sldMk cId="2368545997" sldId="1149"/>
            <ac:spMk id="2" creationId="{B8D6C3E6-9E24-434D-8D3A-D8E1E4BE0F1B}"/>
          </ac:spMkLst>
        </pc:spChg>
        <pc:spChg chg="mod">
          <ac:chgData name="Scott Bacon" userId="S::scott@healthwatchkingston.org.uk::1533871c-60c7-44f6-a69f-b20a06e1891c" providerId="AD" clId="Web-{D702FADE-0994-F70F-38D1-4C43CD7CB263}" dt="2025-10-07T09:42:07.290" v="3" actId="20577"/>
          <ac:spMkLst>
            <pc:docMk/>
            <pc:sldMk cId="2368545997" sldId="1149"/>
            <ac:spMk id="3" creationId="{78F32BE2-521F-4A65-BE59-5DFD2E92763C}"/>
          </ac:spMkLst>
        </pc:spChg>
        <pc:spChg chg="add mod">
          <ac:chgData name="Scott Bacon" userId="S::scott@healthwatchkingston.org.uk::1533871c-60c7-44f6-a69f-b20a06e1891c" providerId="AD" clId="Web-{D702FADE-0994-F70F-38D1-4C43CD7CB263}" dt="2025-10-07T10:01:30.506" v="654" actId="1076"/>
          <ac:spMkLst>
            <pc:docMk/>
            <pc:sldMk cId="2368545997" sldId="1149"/>
            <ac:spMk id="6" creationId="{4178D5AB-E831-E187-3D96-66D9479CC7AD}"/>
          </ac:spMkLst>
        </pc:spChg>
        <pc:picChg chg="add del mod">
          <ac:chgData name="Scott Bacon" userId="S::scott@healthwatchkingston.org.uk::1533871c-60c7-44f6-a69f-b20a06e1891c" providerId="AD" clId="Web-{D702FADE-0994-F70F-38D1-4C43CD7CB263}" dt="2025-10-07T10:02:24.931" v="666"/>
          <ac:picMkLst>
            <pc:docMk/>
            <pc:sldMk cId="2368545997" sldId="1149"/>
            <ac:picMk id="7" creationId="{FC015305-7716-8C09-C7AA-503CDBF91D22}"/>
          </ac:picMkLst>
        </pc:picChg>
        <pc:picChg chg="add mod">
          <ac:chgData name="Scott Bacon" userId="S::scott@healthwatchkingston.org.uk::1533871c-60c7-44f6-a69f-b20a06e1891c" providerId="AD" clId="Web-{D702FADE-0994-F70F-38D1-4C43CD7CB263}" dt="2025-10-07T10:03:20.230" v="679" actId="1076"/>
          <ac:picMkLst>
            <pc:docMk/>
            <pc:sldMk cId="2368545997" sldId="1149"/>
            <ac:picMk id="8" creationId="{67EE0B1A-5C3B-3D56-9D26-DAE3F3561818}"/>
          </ac:picMkLst>
        </pc:picChg>
        <pc:picChg chg="del">
          <ac:chgData name="Scott Bacon" userId="S::scott@healthwatchkingston.org.uk::1533871c-60c7-44f6-a69f-b20a06e1891c" providerId="AD" clId="Web-{D702FADE-0994-F70F-38D1-4C43CD7CB263}" dt="2025-10-07T09:42:17.821" v="6"/>
          <ac:picMkLst>
            <pc:docMk/>
            <pc:sldMk cId="2368545997" sldId="1149"/>
            <ac:picMk id="17" creationId="{F76F049F-BAF2-D5F1-CA07-A4885314FF50}"/>
          </ac:picMkLst>
        </pc:picChg>
      </pc:sldChg>
      <pc:sldChg chg="add replId">
        <pc:chgData name="Scott Bacon" userId="S::scott@healthwatchkingston.org.uk::1533871c-60c7-44f6-a69f-b20a06e1891c" providerId="AD" clId="Web-{D702FADE-0994-F70F-38D1-4C43CD7CB263}" dt="2025-10-07T09:41:49.680" v="0"/>
        <pc:sldMkLst>
          <pc:docMk/>
          <pc:sldMk cId="3152614753" sldId="1224"/>
        </pc:sldMkLst>
      </pc:sldChg>
      <pc:sldChg chg="addSp delSp modSp add replId">
        <pc:chgData name="Scott Bacon" userId="S::scott@healthwatchkingston.org.uk::1533871c-60c7-44f6-a69f-b20a06e1891c" providerId="AD" clId="Web-{D702FADE-0994-F70F-38D1-4C43CD7CB263}" dt="2025-10-07T10:01:59.898" v="665" actId="1076"/>
        <pc:sldMkLst>
          <pc:docMk/>
          <pc:sldMk cId="1595787817" sldId="1225"/>
        </pc:sldMkLst>
        <pc:spChg chg="mod">
          <ac:chgData name="Scott Bacon" userId="S::scott@healthwatchkingston.org.uk::1533871c-60c7-44f6-a69f-b20a06e1891c" providerId="AD" clId="Web-{D702FADE-0994-F70F-38D1-4C43CD7CB263}" dt="2025-10-07T09:57:10.593" v="582" actId="20577"/>
          <ac:spMkLst>
            <pc:docMk/>
            <pc:sldMk cId="1595787817" sldId="1225"/>
            <ac:spMk id="2" creationId="{CE98DEBB-1069-4955-44EC-3752D5F14124}"/>
          </ac:spMkLst>
        </pc:spChg>
        <pc:spChg chg="del mod">
          <ac:chgData name="Scott Bacon" userId="S::scott@healthwatchkingston.org.uk::1533871c-60c7-44f6-a69f-b20a06e1891c" providerId="AD" clId="Web-{D702FADE-0994-F70F-38D1-4C43CD7CB263}" dt="2025-10-07T09:58:40.469" v="613"/>
          <ac:spMkLst>
            <pc:docMk/>
            <pc:sldMk cId="1595787817" sldId="1225"/>
            <ac:spMk id="6" creationId="{CF9E96E3-3990-8F48-E521-8FF6F78E4E20}"/>
          </ac:spMkLst>
        </pc:spChg>
        <pc:spChg chg="mod">
          <ac:chgData name="Scott Bacon" userId="S::scott@healthwatchkingston.org.uk::1533871c-60c7-44f6-a69f-b20a06e1891c" providerId="AD" clId="Web-{D702FADE-0994-F70F-38D1-4C43CD7CB263}" dt="2025-10-07T10:01:59.898" v="665" actId="1076"/>
          <ac:spMkLst>
            <pc:docMk/>
            <pc:sldMk cId="1595787817" sldId="1225"/>
            <ac:spMk id="7" creationId="{44A80624-A52D-EC79-F849-044419CAC9A9}"/>
          </ac:spMkLst>
        </pc:spChg>
        <pc:spChg chg="del">
          <ac:chgData name="Scott Bacon" userId="S::scott@healthwatchkingston.org.uk::1533871c-60c7-44f6-a69f-b20a06e1891c" providerId="AD" clId="Web-{D702FADE-0994-F70F-38D1-4C43CD7CB263}" dt="2025-10-07T09:57:40.250" v="597"/>
          <ac:spMkLst>
            <pc:docMk/>
            <pc:sldMk cId="1595787817" sldId="1225"/>
            <ac:spMk id="9" creationId="{9927ABC9-792D-E668-8F46-81C6C39FEDF4}"/>
          </ac:spMkLst>
        </pc:spChg>
        <pc:picChg chg="add mod">
          <ac:chgData name="Scott Bacon" userId="S::scott@healthwatchkingston.org.uk::1533871c-60c7-44f6-a69f-b20a06e1891c" providerId="AD" clId="Web-{D702FADE-0994-F70F-38D1-4C43CD7CB263}" dt="2025-10-07T10:01:57.429" v="664" actId="14100"/>
          <ac:picMkLst>
            <pc:docMk/>
            <pc:sldMk cId="1595787817" sldId="1225"/>
            <ac:picMk id="8" creationId="{5E0DF43C-36D2-ADF4-5E0E-11C81CF3B3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50896-58EC-4666-BC5F-B2E0528A2707}"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913F7-FB7C-4889-B654-09E31019A710}" type="slidenum">
              <a:rPr lang="en-GB" smtClean="0"/>
              <a:t>‹#›</a:t>
            </a:fld>
            <a:endParaRPr lang="en-GB"/>
          </a:p>
        </p:txBody>
      </p:sp>
    </p:spTree>
    <p:extLst>
      <p:ext uri="{BB962C8B-B14F-4D97-AF65-F5344CB8AC3E}">
        <p14:creationId xmlns:p14="http://schemas.microsoft.com/office/powerpoint/2010/main" val="325448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ED055-650D-261C-782F-B452A8AE5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07517-8531-C2F5-B466-DE6F430FF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14762-E6B8-1F1C-B58F-44CFBFA518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A2491C-A5CF-C6EA-81BF-22A1A5681FF3}"/>
              </a:ext>
            </a:extLst>
          </p:cNvPr>
          <p:cNvSpPr>
            <a:spLocks noGrp="1"/>
          </p:cNvSpPr>
          <p:nvPr>
            <p:ph type="sldNum" sz="quarter" idx="5"/>
          </p:nvPr>
        </p:nvSpPr>
        <p:spPr/>
        <p:txBody>
          <a:bodyPr/>
          <a:lstStyle/>
          <a:p>
            <a:fld id="{320913F7-FB7C-4889-B654-09E31019A710}" type="slidenum">
              <a:rPr lang="en-GB" smtClean="0"/>
              <a:t>11</a:t>
            </a:fld>
            <a:endParaRPr lang="en-GB"/>
          </a:p>
        </p:txBody>
      </p:sp>
    </p:spTree>
    <p:extLst>
      <p:ext uri="{BB962C8B-B14F-4D97-AF65-F5344CB8AC3E}">
        <p14:creationId xmlns:p14="http://schemas.microsoft.com/office/powerpoint/2010/main" val="278168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0913F7-FB7C-4889-B654-09E31019A710}" type="slidenum">
              <a:rPr lang="en-GB" smtClean="0"/>
              <a:t>12</a:t>
            </a:fld>
            <a:endParaRPr lang="en-GB"/>
          </a:p>
        </p:txBody>
      </p:sp>
    </p:spTree>
    <p:extLst>
      <p:ext uri="{BB962C8B-B14F-4D97-AF65-F5344CB8AC3E}">
        <p14:creationId xmlns:p14="http://schemas.microsoft.com/office/powerpoint/2010/main" val="179383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0B10-11B7-165B-9C1A-D9DACD0F7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5FB2E7-56EB-8E54-805D-A0730ED62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29179F-2AD9-4A69-D09D-C6CFE5053351}"/>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5" name="Footer Placeholder 4">
            <a:extLst>
              <a:ext uri="{FF2B5EF4-FFF2-40B4-BE49-F238E27FC236}">
                <a16:creationId xmlns:a16="http://schemas.microsoft.com/office/drawing/2014/main" id="{9E2A051D-7817-6C11-5ACC-7257C7DF39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3E828-5C12-2B01-7575-EE3732A6D07C}"/>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340533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946F-2EB7-4515-B7DA-ABE9287EB7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A115AF-6800-F932-C5F3-FF38EA905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06A6D-4DF0-9FEA-66DE-4518D75F973B}"/>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5" name="Footer Placeholder 4">
            <a:extLst>
              <a:ext uri="{FF2B5EF4-FFF2-40B4-BE49-F238E27FC236}">
                <a16:creationId xmlns:a16="http://schemas.microsoft.com/office/drawing/2014/main" id="{CE6DABF9-6815-B8B4-DD31-DE6D548A1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386247-6E4A-482A-60E8-2BC571918A69}"/>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238258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87C025-818A-8C83-36D8-5C369AE352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67F418-16AF-3741-9AD5-73A29A99E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978EAD-7E7A-3E27-D88C-648751ED3249}"/>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5" name="Footer Placeholder 4">
            <a:extLst>
              <a:ext uri="{FF2B5EF4-FFF2-40B4-BE49-F238E27FC236}">
                <a16:creationId xmlns:a16="http://schemas.microsoft.com/office/drawing/2014/main" id="{6ACA6418-8BC4-B717-1255-F5C7709BA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A77EF-46B6-E7C3-FEB9-5F55C56CE7E1}"/>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291158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D4E4-D2B0-28C1-FAEC-27521337E9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9AF8AF-12E1-E9C2-C0D0-EFDEA00086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FDD68A-3DA6-2296-8990-A39BBB00DF89}"/>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5" name="Footer Placeholder 4">
            <a:extLst>
              <a:ext uri="{FF2B5EF4-FFF2-40B4-BE49-F238E27FC236}">
                <a16:creationId xmlns:a16="http://schemas.microsoft.com/office/drawing/2014/main" id="{44CBB865-737A-67FB-4833-5591A0D65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C1BABD-160C-E319-B94B-CD0F33E701A9}"/>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188450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702-9F1E-0A39-046E-F574A713C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28B003-5FEA-3F88-CFDC-945A1F903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A1152-7184-1F31-8D48-82435DB83380}"/>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5" name="Footer Placeholder 4">
            <a:extLst>
              <a:ext uri="{FF2B5EF4-FFF2-40B4-BE49-F238E27FC236}">
                <a16:creationId xmlns:a16="http://schemas.microsoft.com/office/drawing/2014/main" id="{DBAAD755-72CB-AFC8-F9DF-8B86744B5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B34C8-57A0-EDF7-D2F3-EE351FD254C8}"/>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284476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1621-5EBC-9810-05CE-5E6792C0CD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605500-CE1C-212E-C030-7CC247A3D6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7DF127-E43A-87C7-99AF-0258AF01D2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E6FCB-FA1E-18DE-9412-CCF33F92B03F}"/>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6" name="Footer Placeholder 5">
            <a:extLst>
              <a:ext uri="{FF2B5EF4-FFF2-40B4-BE49-F238E27FC236}">
                <a16:creationId xmlns:a16="http://schemas.microsoft.com/office/drawing/2014/main" id="{9F9A8CEF-8EF7-E111-2A1C-B8F7A7F6C6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1775AB-41FF-5043-9596-2DCB8BCBFB95}"/>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69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6FAE-6C6F-6EEC-F71B-1F05DD50CB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F186BD-A253-C632-4F5D-D777C8D98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B92B9-1279-58F4-818A-486D7B866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E67C3A-A0FB-4397-D101-49DE6EB78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C501D-4293-5A66-D6FC-40E3B59406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EE1FA5-2B3E-EBEE-FB74-89C8D4CBD0A0}"/>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8" name="Footer Placeholder 7">
            <a:extLst>
              <a:ext uri="{FF2B5EF4-FFF2-40B4-BE49-F238E27FC236}">
                <a16:creationId xmlns:a16="http://schemas.microsoft.com/office/drawing/2014/main" id="{8FB46058-1D73-38DC-41BC-7A3EA5CAB1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1848C1-E5F5-DFE8-32DE-C9BF8FAB1320}"/>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119451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976A-3846-06DF-59BF-1388AF8688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B51ECC-6039-ABC1-F213-DFEF76D89682}"/>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4" name="Footer Placeholder 3">
            <a:extLst>
              <a:ext uri="{FF2B5EF4-FFF2-40B4-BE49-F238E27FC236}">
                <a16:creationId xmlns:a16="http://schemas.microsoft.com/office/drawing/2014/main" id="{D5BF8023-2715-9D95-061C-30AECA0EEA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4D7259-8E10-9CD0-CF7D-9B57ABD5D92F}"/>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196179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D21B8-C40B-FDCE-B289-E26F22EEE280}"/>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3" name="Footer Placeholder 2">
            <a:extLst>
              <a:ext uri="{FF2B5EF4-FFF2-40B4-BE49-F238E27FC236}">
                <a16:creationId xmlns:a16="http://schemas.microsoft.com/office/drawing/2014/main" id="{B23EEF81-9D6E-247F-78A4-D7112896E7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DEC60C-9D07-ECB8-314F-04647CBF9D56}"/>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239242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692B-15FD-3B34-0CD7-3BA9DCC83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2B66CB-3AD2-AFDB-EB62-A5A8F2E7C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7D3E11-DCCD-E5A5-D8AD-7F358453B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FBDEA-B024-1AC0-8916-1CE0F517CDF1}"/>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6" name="Footer Placeholder 5">
            <a:extLst>
              <a:ext uri="{FF2B5EF4-FFF2-40B4-BE49-F238E27FC236}">
                <a16:creationId xmlns:a16="http://schemas.microsoft.com/office/drawing/2014/main" id="{9D4FE691-E05D-2A7F-43CF-5775BEFD2F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8948AC-0B91-1CAC-793D-12C9A18ED041}"/>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317926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CC60-6978-F896-DD49-4EF08BA4A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F530E1-E13C-E5A8-BC81-A922D6284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F07821-BCAB-0849-4ADA-6B3CE6253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19AFE-3C00-5C10-23A7-3B1A53272F1C}"/>
              </a:ext>
            </a:extLst>
          </p:cNvPr>
          <p:cNvSpPr>
            <a:spLocks noGrp="1"/>
          </p:cNvSpPr>
          <p:nvPr>
            <p:ph type="dt" sz="half" idx="10"/>
          </p:nvPr>
        </p:nvSpPr>
        <p:spPr/>
        <p:txBody>
          <a:bodyPr/>
          <a:lstStyle/>
          <a:p>
            <a:fld id="{58A83934-6AD6-4E09-97FA-3D2215F3EB79}" type="datetimeFigureOut">
              <a:rPr lang="en-GB" smtClean="0"/>
              <a:t>07/10/2025</a:t>
            </a:fld>
            <a:endParaRPr lang="en-GB"/>
          </a:p>
        </p:txBody>
      </p:sp>
      <p:sp>
        <p:nvSpPr>
          <p:cNvPr id="6" name="Footer Placeholder 5">
            <a:extLst>
              <a:ext uri="{FF2B5EF4-FFF2-40B4-BE49-F238E27FC236}">
                <a16:creationId xmlns:a16="http://schemas.microsoft.com/office/drawing/2014/main" id="{899DAF46-AF3E-2820-BBA3-1807629293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951363-B5EF-40C8-8D8B-CB1BCFBDE93E}"/>
              </a:ext>
            </a:extLst>
          </p:cNvPr>
          <p:cNvSpPr>
            <a:spLocks noGrp="1"/>
          </p:cNvSpPr>
          <p:nvPr>
            <p:ph type="sldNum" sz="quarter" idx="12"/>
          </p:nvPr>
        </p:nvSpPr>
        <p:spPr/>
        <p:txBody>
          <a:bodyPr/>
          <a:lstStyle/>
          <a:p>
            <a:fld id="{E9A2887D-2201-48A8-B791-AB1E040C01EE}" type="slidenum">
              <a:rPr lang="en-GB" smtClean="0"/>
              <a:t>‹#›</a:t>
            </a:fld>
            <a:endParaRPr lang="en-GB"/>
          </a:p>
        </p:txBody>
      </p:sp>
    </p:spTree>
    <p:extLst>
      <p:ext uri="{BB962C8B-B14F-4D97-AF65-F5344CB8AC3E}">
        <p14:creationId xmlns:p14="http://schemas.microsoft.com/office/powerpoint/2010/main" val="290978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098FA-7A6B-A238-2C91-02810E788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A50F39-6F1C-D070-D8D6-781717812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D334B-7148-6C55-D680-76F1D55E5F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A83934-6AD6-4E09-97FA-3D2215F3EB79}" type="datetimeFigureOut">
              <a:rPr lang="en-GB" smtClean="0"/>
              <a:t>07/10/2025</a:t>
            </a:fld>
            <a:endParaRPr lang="en-GB"/>
          </a:p>
        </p:txBody>
      </p:sp>
      <p:sp>
        <p:nvSpPr>
          <p:cNvPr id="5" name="Footer Placeholder 4">
            <a:extLst>
              <a:ext uri="{FF2B5EF4-FFF2-40B4-BE49-F238E27FC236}">
                <a16:creationId xmlns:a16="http://schemas.microsoft.com/office/drawing/2014/main" id="{ACD76705-5124-2A9F-7FC3-A47614764E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320F199-2DB6-A51F-A1DB-1EE03ABF8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A2887D-2201-48A8-B791-AB1E040C01EE}" type="slidenum">
              <a:rPr lang="en-GB" smtClean="0"/>
              <a:t>‹#›</a:t>
            </a:fld>
            <a:endParaRPr lang="en-GB"/>
          </a:p>
        </p:txBody>
      </p:sp>
    </p:spTree>
    <p:extLst>
      <p:ext uri="{BB962C8B-B14F-4D97-AF65-F5344CB8AC3E}">
        <p14:creationId xmlns:p14="http://schemas.microsoft.com/office/powerpoint/2010/main" val="263909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teams.microsoft.com/dl/launcher/launcher.html?url=%2F_%23%2Fl%2Fmeetup-join%2F19%3Ameeting_N2ZjNWM1YTYtN2EyYy00NzNhLTk4YTUtOTBkYWE2ZTZmNDE4%40thread.v2%2F0%3Fcontext%3D%257b%2522Tid%2522%253a%2522ecbee679-ec1e-4d79-a521-2d6899a0465a%2522%252c%2522Oid%2522%253a%252213195f41-695d-4c31-83bb-4525c97991d3%2522%257d%26anon%3Dtrue&amp;type=meetup-join&amp;deeplinkId=9ce7da1c-24fc-46f8-a6b0-4d78ca1bde2b&amp;directDl=true&amp;msLaunch=true&amp;enableMobilePage=true&amp;suppressPrompt=true"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islation.gov.uk/uksi/2013/351/contents/made" TargetMode="External"/><Relationship Id="rId2" Type="http://schemas.openxmlformats.org/officeDocument/2006/relationships/hyperlink" Target="https://www.legislation.gov.uk/ukpga/2007/28/section/225"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tif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watchkingston.org.uk/report/2025-06-30/unlocking-power-people-driven-care-healthwatch-kingston-annual-report-2024-2025"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healthwatchkingston.org.uk/residential-care-nursing-homes-and-supported-living"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watchkingston.org.uk/report/2024-12-17/enter-view-report-sherwood-grange-care-home" TargetMode="External"/><Relationship Id="rId13" Type="http://schemas.openxmlformats.org/officeDocument/2006/relationships/hyperlink" Target="https://www.healthwatchkingston.org.uk/report/2025-05-15/enter-view-report-medihands-clifton" TargetMode="External"/><Relationship Id="rId3" Type="http://schemas.openxmlformats.org/officeDocument/2006/relationships/hyperlink" Target="https://www.healthwatchkingston.org.uk/report/2024-07-05/healthwatch-kingston-enter-view-report-rosclare-residential-home" TargetMode="External"/><Relationship Id="rId7" Type="http://schemas.openxmlformats.org/officeDocument/2006/relationships/hyperlink" Target="https://www.healthwatchkingston.org.uk/sites/healthwatchkingston.org.uk/files/Brook%20House%20Final%20report%2013.11.2024.pdf" TargetMode="External"/><Relationship Id="rId12" Type="http://schemas.openxmlformats.org/officeDocument/2006/relationships/hyperlink" Target="https://www.healthwatchkingston.org.uk/report/2025-03-27/enter-view-report-speirs-house-care-home"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hyperlink" Target="https://www.healthwatchkingston.org.uk/report/2024-11-14/enter-view-report-cloyda-care-home" TargetMode="External"/><Relationship Id="rId11" Type="http://schemas.openxmlformats.org/officeDocument/2006/relationships/hyperlink" Target="https://www.healthwatchkingston.org.uk/report/2025-03-27/enter-view-report-kingston-rehabilitation-centre" TargetMode="External"/><Relationship Id="rId5" Type="http://schemas.openxmlformats.org/officeDocument/2006/relationships/hyperlink" Target="https://www.healthwatchkingston.org.uk/sites/healthwatchkingston.org.uk/files/Final%20Langley%20Court%20Report%2013.11.2024.docx.pdf" TargetMode="External"/><Relationship Id="rId15" Type="http://schemas.openxmlformats.org/officeDocument/2006/relationships/image" Target="../media/image18.png"/><Relationship Id="rId10" Type="http://schemas.openxmlformats.org/officeDocument/2006/relationships/hyperlink" Target="https://www.healthwatchkingston.org.uk/report/2025-03-27/enter-view-report-surbiton-care-home" TargetMode="External"/><Relationship Id="rId4" Type="http://schemas.openxmlformats.org/officeDocument/2006/relationships/hyperlink" Target="https://www.healthwatchkingston.org.uk/report/2024-09-19/healthwatch-kingston-enter-view-report-amy-woodgate-house-care-home" TargetMode="External"/><Relationship Id="rId9" Type="http://schemas.openxmlformats.org/officeDocument/2006/relationships/hyperlink" Target="https://www.healthwatchkingston.org.uk/report/2025-03-13/enter-view-report-milverton-nursing-home" TargetMode="External"/><Relationship Id="rId14" Type="http://schemas.openxmlformats.org/officeDocument/2006/relationships/hyperlink" Target="https://www.healthwatchkingston.org.uk/advice-and-information/2024-10-03/all-about-enter-and-view-repor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watch.co.uk/sites/healthwatch.co.uk/files/20191126%20-%20Shifting%20the%20mindset%20-%20NHS%20complaints%20.pdf" TargetMode="External"/><Relationship Id="rId2" Type="http://schemas.openxmlformats.org/officeDocument/2006/relationships/hyperlink" Target="https://www.gov.uk/government/publications/health-and-social-care-act-2012-fact-sheet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tiff"/><Relationship Id="rId4" Type="http://schemas.openxmlformats.org/officeDocument/2006/relationships/hyperlink" Target="https://cqc.org.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hyperlink" Target="https://www.healthwatchkingston.org.uk/report/2024-07-05/including-communities-engagement-report-march-2022-october-2023" TargetMode="External"/><Relationship Id="rId5" Type="http://schemas.openxmlformats.org/officeDocument/2006/relationships/hyperlink" Target="https://www.healthwatchkingston.org.uk/report/2024-07-05/including-digitally-excluded-communities-engagement-report"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watchkingston.org.uk/report/2025-06-13/health-and-care-needs-socially-isolated-physically-disabled-adults" TargetMode="External"/><Relationship Id="rId7" Type="http://schemas.openxmlformats.org/officeDocument/2006/relationships/image" Target="../media/image7.png"/><Relationship Id="rId2" Type="http://schemas.openxmlformats.org/officeDocument/2006/relationships/hyperlink" Target="https://www.healthwatchkingston.org.uk/report/2025-06-30/unlocking-power-people-driven-care-healthwatch-kingston-annual-report-2024-2025" TargetMode="Externa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hyperlink" Target="https://www.healthwatchkingston.org.uk/report/2025-06-13/south-west-london-bereavement-services-and-support-gaps-workshops-report" TargetMode="External"/><Relationship Id="rId4" Type="http://schemas.openxmlformats.org/officeDocument/2006/relationships/hyperlink" Target="https://www.healthwatchkingston.org.uk/report/2025-06-13/health-and-care-needs-under-5s-and-their-families-repor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B912F0-3AA8-1EB1-5663-184D1B4696A9}"/>
              </a:ext>
            </a:extLst>
          </p:cNvPr>
          <p:cNvSpPr>
            <a:spLocks noGrp="1"/>
          </p:cNvSpPr>
          <p:nvPr>
            <p:ph type="subTitle" idx="1"/>
          </p:nvPr>
        </p:nvSpPr>
        <p:spPr>
          <a:xfrm>
            <a:off x="550606" y="2192589"/>
            <a:ext cx="6862917" cy="4006710"/>
          </a:xfrm>
        </p:spPr>
        <p:txBody>
          <a:bodyPr>
            <a:normAutofit fontScale="47500" lnSpcReduction="20000"/>
          </a:bodyPr>
          <a:lstStyle/>
          <a:p>
            <a:pPr algn="l">
              <a:lnSpc>
                <a:spcPct val="120000"/>
              </a:lnSpc>
            </a:pPr>
            <a:r>
              <a:rPr lang="en-GB" sz="6300">
                <a:solidFill>
                  <a:srgbClr val="E7479D"/>
                </a:solidFill>
                <a:latin typeface="Poppins" panose="00000500000000000000" pitchFamily="2" charset="0"/>
                <a:cs typeface="Poppins" panose="00000500000000000000" pitchFamily="2" charset="0"/>
              </a:rPr>
              <a:t>We're your local Healthwatch! </a:t>
            </a:r>
          </a:p>
          <a:p>
            <a:pPr algn="l">
              <a:lnSpc>
                <a:spcPct val="120000"/>
              </a:lnSpc>
            </a:pPr>
            <a:r>
              <a:rPr lang="en-GB" sz="6300">
                <a:solidFill>
                  <a:srgbClr val="E7479D"/>
                </a:solidFill>
                <a:latin typeface="Poppins" panose="00000500000000000000" pitchFamily="2" charset="0"/>
                <a:cs typeface="Poppins" panose="00000500000000000000" pitchFamily="2" charset="0"/>
              </a:rPr>
              <a:t>Come and tell us how we're doing</a:t>
            </a:r>
          </a:p>
          <a:p>
            <a:pPr algn="l"/>
            <a:endParaRPr lang="en-GB" sz="3000" b="1">
              <a:solidFill>
                <a:srgbClr val="E7479D"/>
              </a:solidFill>
              <a:latin typeface="Poppins" panose="00000500000000000000" pitchFamily="2" charset="0"/>
              <a:cs typeface="Poppins" panose="00000500000000000000" pitchFamily="2" charset="0"/>
            </a:endParaRPr>
          </a:p>
          <a:p>
            <a:pPr algn="l"/>
            <a:r>
              <a:rPr lang="en-GB" sz="6300" b="1">
                <a:solidFill>
                  <a:schemeClr val="accent1"/>
                </a:solidFill>
                <a:latin typeface="Poppins" panose="00000500000000000000" pitchFamily="2" charset="0"/>
                <a:cs typeface="Poppins" panose="00000500000000000000" pitchFamily="2" charset="0"/>
              </a:rPr>
              <a:t>Public Meeting</a:t>
            </a:r>
          </a:p>
          <a:p>
            <a:pPr algn="l"/>
            <a:endParaRPr lang="en-GB" sz="3000">
              <a:solidFill>
                <a:srgbClr val="004F6B"/>
              </a:solidFill>
              <a:latin typeface="Poppins SemiBold"/>
              <a:cs typeface="Poppins SemiBold"/>
            </a:endParaRPr>
          </a:p>
          <a:p>
            <a:pPr algn="l"/>
            <a:r>
              <a:rPr lang="en-GB" sz="6300">
                <a:solidFill>
                  <a:srgbClr val="004F6B"/>
                </a:solidFill>
                <a:latin typeface="Poppins" panose="00000500000000000000" pitchFamily="2" charset="0"/>
                <a:cs typeface="Poppins" panose="00000500000000000000" pitchFamily="2" charset="0"/>
              </a:rPr>
              <a:t>Tuesday 7 October 2025, 12-2pm</a:t>
            </a:r>
          </a:p>
          <a:p>
            <a:pPr algn="l"/>
            <a:endParaRPr lang="en-GB" sz="2000" b="1" u="sng">
              <a:hlinkClick r:id="rId2" tooltip="https://teams.microsoft.com/dl/launcher/launcher.html?url=%2F_%23%2Fl%2Fmeetup-join%2F19%3Ameeting_N2ZjNWM1YTYtN2EyYy00NzNhLTk4YTUtOTBkYWE2ZTZmNDE4%40thread.v2%2F0%3Fcontext%3D%257b%2522Tid%2522%253a%2522ecbee679-ec1e-4d79-a521-2d6899a0465a%2522%252c%2522"/>
            </a:endParaRPr>
          </a:p>
          <a:p>
            <a:pPr algn="l"/>
            <a:endParaRPr lang="en-GB" sz="3200" b="1" u="sng">
              <a:latin typeface="Poppins" panose="00000500000000000000" pitchFamily="2" charset="0"/>
              <a:cs typeface="Poppins" panose="00000500000000000000" pitchFamily="2" charset="0"/>
              <a:hlinkClick r:id="rId2" tooltip="https://teams.microsoft.com/dl/launcher/launcher.html?url=%2F_%23%2Fl%2Fmeetup-join%2F19%3Ameeting_N2ZjNWM1YTYtN2EyYy00NzNhLTk4YTUtOTBkYWE2ZTZmNDE4%40thread.v2%2F0%3Fcontext%3D%257b%2522Tid%2522%253a%2522ecbee679-ec1e-4d79-a521-2d6899a0465a%2522%252c%2522"/>
            </a:endParaRPr>
          </a:p>
          <a:p>
            <a:pPr algn="l"/>
            <a:r>
              <a:rPr lang="en-GB" sz="3200" b="1" u="sng">
                <a:latin typeface="Poppins" panose="00000500000000000000" pitchFamily="2" charset="0"/>
                <a:cs typeface="Poppins" panose="00000500000000000000" pitchFamily="2" charset="0"/>
                <a:hlinkClick r:id="rId2" tooltip="https://teams.microsoft.com/dl/launcher/launcher.html?url=%2F_%23%2Fl%2Fmeetup-join%2F19%3Ameeting_N2ZjNWM1YTYtN2EyYy00NzNhLTk4YTUtOTBkYWE2ZTZmNDE4%40thread.v2%2F0%3Fcontext%3D%257b%2522Tid%2522%253a%2522ecbee679-ec1e-4d79-a521-2d6899a0465a%2522%252c%2522"/>
              </a:rPr>
              <a:t>Join the online Teams meeting</a:t>
            </a:r>
            <a:endParaRPr lang="en-GB" sz="3200">
              <a:latin typeface="Poppins" panose="00000500000000000000" pitchFamily="2" charset="0"/>
              <a:cs typeface="Poppins" panose="00000500000000000000" pitchFamily="2" charset="0"/>
            </a:endParaRPr>
          </a:p>
          <a:p>
            <a:pPr algn="l"/>
            <a:r>
              <a:rPr lang="en-GB" sz="3200">
                <a:latin typeface="Poppins" panose="00000500000000000000" pitchFamily="2" charset="0"/>
                <a:cs typeface="Poppins" panose="00000500000000000000" pitchFamily="2" charset="0"/>
              </a:rPr>
              <a:t>Meeting ID: 358 328 848 253 1</a:t>
            </a:r>
          </a:p>
          <a:p>
            <a:pPr algn="l"/>
            <a:r>
              <a:rPr lang="en-GB" sz="3200">
                <a:latin typeface="Poppins" panose="00000500000000000000" pitchFamily="2" charset="0"/>
                <a:cs typeface="Poppins" panose="00000500000000000000" pitchFamily="2" charset="0"/>
              </a:rPr>
              <a:t>Passcode: 3bo7u59d</a:t>
            </a:r>
          </a:p>
          <a:p>
            <a:pPr algn="l"/>
            <a:endParaRPr lang="en-GB" sz="2100">
              <a:solidFill>
                <a:srgbClr val="004F6B"/>
              </a:solidFill>
              <a:latin typeface="Poppins SemiBold"/>
              <a:cs typeface="Poppins SemiBold"/>
            </a:endParaRPr>
          </a:p>
          <a:p>
            <a:pPr algn="l"/>
            <a:endParaRPr lang="en-GB" sz="2100">
              <a:solidFill>
                <a:srgbClr val="004F6B"/>
              </a:solidFill>
              <a:latin typeface="Poppins SemiBold"/>
              <a:cs typeface="Poppins SemiBold"/>
            </a:endParaRPr>
          </a:p>
          <a:p>
            <a:pPr algn="l"/>
            <a:endParaRPr lang="en-GB" sz="4500"/>
          </a:p>
        </p:txBody>
      </p:sp>
      <p:pic>
        <p:nvPicPr>
          <p:cNvPr id="4" name="Picture 3">
            <a:extLst>
              <a:ext uri="{FF2B5EF4-FFF2-40B4-BE49-F238E27FC236}">
                <a16:creationId xmlns:a16="http://schemas.microsoft.com/office/drawing/2014/main" id="{C0B74BC5-1231-A343-8840-E23D206C5387}"/>
              </a:ext>
            </a:extLst>
          </p:cNvPr>
          <p:cNvPicPr>
            <a:picLocks noChangeAspect="1"/>
          </p:cNvPicPr>
          <p:nvPr/>
        </p:nvPicPr>
        <p:blipFill>
          <a:blip r:embed="rId3"/>
          <a:stretch>
            <a:fillRect/>
          </a:stretch>
        </p:blipFill>
        <p:spPr>
          <a:xfrm>
            <a:off x="550606" y="860776"/>
            <a:ext cx="3755923" cy="934808"/>
          </a:xfrm>
          <a:prstGeom prst="rect">
            <a:avLst/>
          </a:prstGeom>
        </p:spPr>
      </p:pic>
      <p:pic>
        <p:nvPicPr>
          <p:cNvPr id="5" name="Picture 5">
            <a:extLst>
              <a:ext uri="{FF2B5EF4-FFF2-40B4-BE49-F238E27FC236}">
                <a16:creationId xmlns:a16="http://schemas.microsoft.com/office/drawing/2014/main" id="{13426D12-DEE7-945C-C128-55FAEB5DB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7201">
            <a:off x="7615437" y="1066422"/>
            <a:ext cx="3719105" cy="52953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4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E0C4B-9C96-4623-59BD-117F6BABD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EE68E-DD90-2A86-7716-2E37CA4578A1}"/>
              </a:ext>
            </a:extLst>
          </p:cNvPr>
          <p:cNvSpPr>
            <a:spLocks noGrp="1"/>
          </p:cNvSpPr>
          <p:nvPr>
            <p:ph type="title"/>
          </p:nvPr>
        </p:nvSpPr>
        <p:spPr>
          <a:xfrm>
            <a:off x="435700" y="171829"/>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Digital and Comms </a:t>
            </a:r>
            <a:br>
              <a:rPr lang="en-GB" b="1">
                <a:solidFill>
                  <a:srgbClr val="E7479D"/>
                </a:solidFill>
                <a:latin typeface="Poppins" panose="00000500000000000000" pitchFamily="2" charset="0"/>
                <a:ea typeface="+mn-ea"/>
                <a:cs typeface="Poppins" panose="00000500000000000000" pitchFamily="2" charset="0"/>
              </a:rPr>
            </a:br>
            <a:endParaRPr lang="en-GB" b="1">
              <a:solidFill>
                <a:srgbClr val="E7479D"/>
              </a:solidFill>
              <a:latin typeface="Poppins" panose="00000500000000000000" pitchFamily="2" charset="0"/>
              <a:ea typeface="+mn-ea"/>
              <a:cs typeface="Poppins" panose="00000500000000000000" pitchFamily="2" charset="0"/>
            </a:endParaRPr>
          </a:p>
        </p:txBody>
      </p:sp>
      <p:sp>
        <p:nvSpPr>
          <p:cNvPr id="3" name="Content Placeholder 2">
            <a:extLst>
              <a:ext uri="{FF2B5EF4-FFF2-40B4-BE49-F238E27FC236}">
                <a16:creationId xmlns:a16="http://schemas.microsoft.com/office/drawing/2014/main" id="{FA186178-E638-87ED-A3E0-488C6DFE05C7}"/>
              </a:ext>
            </a:extLst>
          </p:cNvPr>
          <p:cNvSpPr>
            <a:spLocks noGrp="1"/>
          </p:cNvSpPr>
          <p:nvPr>
            <p:ph idx="1"/>
          </p:nvPr>
        </p:nvSpPr>
        <p:spPr>
          <a:xfrm>
            <a:off x="435700" y="1359742"/>
            <a:ext cx="11677642" cy="4295023"/>
          </a:xfrm>
        </p:spPr>
        <p:txBody>
          <a:bodyPr>
            <a:noAutofit/>
          </a:bodyPr>
          <a:lstStyle/>
          <a:p>
            <a:pPr marL="0" indent="0">
              <a:lnSpc>
                <a:spcPct val="100000"/>
              </a:lnSpc>
              <a:buNone/>
            </a:pPr>
            <a:r>
              <a:rPr lang="en-GB" b="1">
                <a:solidFill>
                  <a:srgbClr val="1F4E79"/>
                </a:solidFill>
                <a:latin typeface="Poppins" panose="00000500000000000000" pitchFamily="2" charset="0"/>
                <a:ea typeface="Calibri" panose="020F0502020204030204" pitchFamily="34" charset="0"/>
                <a:cs typeface="Poppins" panose="00000500000000000000" pitchFamily="2" charset="0"/>
              </a:rPr>
              <a:t>Healthwatch Kingston provides information and updates through our website, e-newsletter and social media channels. </a:t>
            </a: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r>
              <a:rPr lang="en-GB" b="1">
                <a:solidFill>
                  <a:srgbClr val="1F4E79"/>
                </a:solidFill>
                <a:latin typeface="Poppins" panose="00000500000000000000" pitchFamily="2" charset="0"/>
                <a:ea typeface="Calibri" panose="020F0502020204030204" pitchFamily="34" charset="0"/>
                <a:cs typeface="Poppins" panose="00000500000000000000" pitchFamily="2" charset="0"/>
              </a:rPr>
              <a:t>Q1: How do you prefer to hear from us?</a:t>
            </a:r>
          </a:p>
          <a:p>
            <a:pPr marL="457200" lvl="0" indent="-457200">
              <a:buFont typeface="+mj-lt"/>
              <a:buAutoNum type="alphaLcPeriod"/>
            </a:pPr>
            <a:r>
              <a:rPr lang="en-GB">
                <a:solidFill>
                  <a:srgbClr val="1F4E79"/>
                </a:solidFill>
                <a:latin typeface="Poppins" panose="00000500000000000000" pitchFamily="2" charset="0"/>
                <a:ea typeface="Calibri" panose="020F0502020204030204" pitchFamily="34" charset="0"/>
                <a:cs typeface="Poppins" panose="00000500000000000000" pitchFamily="2" charset="0"/>
              </a:rPr>
              <a:t>Through social media</a:t>
            </a:r>
          </a:p>
          <a:p>
            <a:pPr marL="457200" lvl="0" indent="-457200">
              <a:buFont typeface="+mj-lt"/>
              <a:buAutoNum type="alphaLcPeriod"/>
            </a:pPr>
            <a:r>
              <a:rPr lang="en-GB">
                <a:solidFill>
                  <a:srgbClr val="1F4E79"/>
                </a:solidFill>
                <a:latin typeface="Poppins" panose="00000500000000000000" pitchFamily="2" charset="0"/>
                <a:ea typeface="Calibri" panose="020F0502020204030204" pitchFamily="34" charset="0"/>
                <a:cs typeface="Poppins" panose="00000500000000000000" pitchFamily="2" charset="0"/>
              </a:rPr>
              <a:t>Through e-newsletters</a:t>
            </a:r>
          </a:p>
          <a:p>
            <a:pPr marL="457200" lvl="0" indent="-457200">
              <a:buFont typeface="+mj-lt"/>
              <a:buAutoNum type="alphaLcPeriod"/>
            </a:pPr>
            <a:r>
              <a:rPr lang="en-GB">
                <a:solidFill>
                  <a:srgbClr val="1F4E79"/>
                </a:solidFill>
                <a:latin typeface="Poppins" panose="00000500000000000000" pitchFamily="2" charset="0"/>
                <a:ea typeface="Calibri" panose="020F0502020204030204" pitchFamily="34" charset="0"/>
                <a:cs typeface="Poppins" panose="00000500000000000000" pitchFamily="2" charset="0"/>
              </a:rPr>
              <a:t>Through direct emails</a:t>
            </a:r>
          </a:p>
          <a:p>
            <a:pPr marL="457200" lvl="0" indent="-457200">
              <a:buFont typeface="+mj-lt"/>
              <a:buAutoNum type="alphaLcPeriod"/>
            </a:pPr>
            <a:r>
              <a:rPr lang="en-GB">
                <a:solidFill>
                  <a:srgbClr val="1F4E79"/>
                </a:solidFill>
                <a:latin typeface="Poppins" panose="00000500000000000000" pitchFamily="2" charset="0"/>
                <a:ea typeface="Calibri" panose="020F0502020204030204" pitchFamily="34" charset="0"/>
                <a:cs typeface="Poppins" panose="00000500000000000000" pitchFamily="2" charset="0"/>
              </a:rPr>
              <a:t>Through the website </a:t>
            </a: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7DD39B1A-CFEC-B0B3-3AAD-0B4F7F06F70C}"/>
              </a:ext>
            </a:extLst>
          </p:cNvPr>
          <p:cNvPicPr>
            <a:picLocks noChangeAspect="1"/>
          </p:cNvPicPr>
          <p:nvPr/>
        </p:nvPicPr>
        <p:blipFill>
          <a:blip r:embed="rId2"/>
          <a:stretch>
            <a:fillRect/>
          </a:stretch>
        </p:blipFill>
        <p:spPr>
          <a:xfrm>
            <a:off x="9059008" y="5841300"/>
            <a:ext cx="2697292" cy="671326"/>
          </a:xfrm>
          <a:prstGeom prst="rect">
            <a:avLst/>
          </a:prstGeom>
        </p:spPr>
      </p:pic>
    </p:spTree>
    <p:extLst>
      <p:ext uri="{BB962C8B-B14F-4D97-AF65-F5344CB8AC3E}">
        <p14:creationId xmlns:p14="http://schemas.microsoft.com/office/powerpoint/2010/main" val="200808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5F2F-B390-8E8D-CAD5-815BB4D11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7F320-B483-1AAA-0230-771E0B5B2128}"/>
              </a:ext>
            </a:extLst>
          </p:cNvPr>
          <p:cNvSpPr>
            <a:spLocks noGrp="1"/>
          </p:cNvSpPr>
          <p:nvPr>
            <p:ph type="title"/>
          </p:nvPr>
        </p:nvSpPr>
        <p:spPr>
          <a:xfrm>
            <a:off x="435700" y="171829"/>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Digital and Comms </a:t>
            </a:r>
            <a:br>
              <a:rPr lang="en-GB" b="1">
                <a:solidFill>
                  <a:srgbClr val="E7479D"/>
                </a:solidFill>
                <a:latin typeface="Poppins" panose="00000500000000000000" pitchFamily="2" charset="0"/>
                <a:ea typeface="+mn-ea"/>
                <a:cs typeface="Poppins" panose="00000500000000000000" pitchFamily="2" charset="0"/>
              </a:rPr>
            </a:br>
            <a:endParaRPr lang="en-GB" b="1">
              <a:solidFill>
                <a:srgbClr val="E7479D"/>
              </a:solidFill>
              <a:latin typeface="Poppins" panose="00000500000000000000" pitchFamily="2" charset="0"/>
              <a:ea typeface="+mn-ea"/>
              <a:cs typeface="Poppins" panose="00000500000000000000" pitchFamily="2" charset="0"/>
            </a:endParaRPr>
          </a:p>
        </p:txBody>
      </p:sp>
      <p:sp>
        <p:nvSpPr>
          <p:cNvPr id="3" name="Content Placeholder 2">
            <a:extLst>
              <a:ext uri="{FF2B5EF4-FFF2-40B4-BE49-F238E27FC236}">
                <a16:creationId xmlns:a16="http://schemas.microsoft.com/office/drawing/2014/main" id="{7BC6F7A5-4F2C-C40D-E6E5-C6FA578BF7C6}"/>
              </a:ext>
            </a:extLst>
          </p:cNvPr>
          <p:cNvSpPr>
            <a:spLocks noGrp="1"/>
          </p:cNvSpPr>
          <p:nvPr>
            <p:ph idx="1"/>
          </p:nvPr>
        </p:nvSpPr>
        <p:spPr>
          <a:xfrm>
            <a:off x="337378" y="917291"/>
            <a:ext cx="11677642" cy="4529780"/>
          </a:xfrm>
        </p:spPr>
        <p:txBody>
          <a:bodyPr>
            <a:noAutofit/>
          </a:bodyPr>
          <a:lstStyle/>
          <a:p>
            <a:pPr marL="0" indent="0">
              <a:lnSpc>
                <a:spcPct val="100000"/>
              </a:lnSpc>
              <a:buNone/>
            </a:pPr>
            <a:endParaRPr lang="en-GB" sz="2400"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r>
              <a:rPr lang="en-GB" sz="2400" b="1">
                <a:solidFill>
                  <a:srgbClr val="1F4E79"/>
                </a:solidFill>
                <a:latin typeface="Poppins" panose="00000500000000000000" pitchFamily="2" charset="0"/>
                <a:ea typeface="Calibri" panose="020F0502020204030204" pitchFamily="34" charset="0"/>
                <a:cs typeface="Poppins" panose="00000500000000000000" pitchFamily="2" charset="0"/>
              </a:rPr>
              <a:t>Alongside insights from our project work, we promote information about local activities, groups and services as well as updates from the NHS.</a:t>
            </a:r>
          </a:p>
          <a:p>
            <a:pPr marL="0" indent="0">
              <a:lnSpc>
                <a:spcPct val="100000"/>
              </a:lnSpc>
              <a:buNone/>
            </a:pPr>
            <a:endParaRPr lang="en-GB" sz="2400"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r>
              <a:rPr lang="en-GB" sz="2400" b="1">
                <a:solidFill>
                  <a:srgbClr val="1F4E79"/>
                </a:solidFill>
                <a:latin typeface="Poppins" panose="00000500000000000000" pitchFamily="2" charset="0"/>
                <a:ea typeface="Calibri" panose="020F0502020204030204" pitchFamily="34" charset="0"/>
                <a:cs typeface="Poppins" panose="00000500000000000000" pitchFamily="2" charset="0"/>
              </a:rPr>
              <a:t>Q2: What do you prefer to hear about from us?</a:t>
            </a:r>
            <a:endParaRPr lang="en-GB" sz="24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514350" lvl="0" indent="-514350">
              <a:buFont typeface="+mj-lt"/>
              <a:buAutoNum type="alphaLcPeriod"/>
            </a:pPr>
            <a:r>
              <a:rPr lang="en-GB" sz="2400">
                <a:solidFill>
                  <a:srgbClr val="1F4E79"/>
                </a:solidFill>
                <a:latin typeface="Poppins" panose="00000500000000000000" pitchFamily="2" charset="0"/>
                <a:ea typeface="Calibri" panose="020F0502020204030204" pitchFamily="34" charset="0"/>
                <a:cs typeface="Poppins" panose="00000500000000000000" pitchFamily="2" charset="0"/>
              </a:rPr>
              <a:t>Activities I can take part in</a:t>
            </a:r>
          </a:p>
          <a:p>
            <a:pPr marL="514350" lvl="0" indent="-514350">
              <a:buFont typeface="+mj-lt"/>
              <a:buAutoNum type="alphaLcPeriod"/>
            </a:pPr>
            <a:r>
              <a:rPr lang="en-GB" sz="2400">
                <a:solidFill>
                  <a:srgbClr val="1F4E79"/>
                </a:solidFill>
                <a:latin typeface="Poppins" panose="00000500000000000000" pitchFamily="2" charset="0"/>
                <a:ea typeface="Calibri" panose="020F0502020204030204" pitchFamily="34" charset="0"/>
                <a:cs typeface="Poppins" panose="00000500000000000000" pitchFamily="2" charset="0"/>
              </a:rPr>
              <a:t>Groups I can join</a:t>
            </a:r>
          </a:p>
          <a:p>
            <a:pPr marL="514350" lvl="0" indent="-514350">
              <a:buFont typeface="+mj-lt"/>
              <a:buAutoNum type="alphaLcPeriod"/>
            </a:pPr>
            <a:r>
              <a:rPr lang="en-GB" sz="2400">
                <a:solidFill>
                  <a:srgbClr val="1F4E79"/>
                </a:solidFill>
                <a:latin typeface="Poppins" panose="00000500000000000000" pitchFamily="2" charset="0"/>
                <a:ea typeface="Calibri" panose="020F0502020204030204" pitchFamily="34" charset="0"/>
                <a:cs typeface="Poppins" panose="00000500000000000000" pitchFamily="2" charset="0"/>
              </a:rPr>
              <a:t>Information about local services</a:t>
            </a:r>
          </a:p>
          <a:p>
            <a:pPr marL="514350" lvl="0" indent="-514350">
              <a:buFont typeface="+mj-lt"/>
              <a:buAutoNum type="alphaLcPeriod"/>
            </a:pPr>
            <a:r>
              <a:rPr lang="en-GB" sz="2400">
                <a:solidFill>
                  <a:srgbClr val="1F4E79"/>
                </a:solidFill>
                <a:latin typeface="Poppins" panose="00000500000000000000" pitchFamily="2" charset="0"/>
                <a:ea typeface="Calibri" panose="020F0502020204030204" pitchFamily="34" charset="0"/>
                <a:cs typeface="Poppins" panose="00000500000000000000" pitchFamily="2" charset="0"/>
              </a:rPr>
              <a:t>Stories about people's experiences</a:t>
            </a:r>
          </a:p>
          <a:p>
            <a:pPr marL="514350" lvl="0" indent="-514350">
              <a:buFont typeface="+mj-lt"/>
              <a:buAutoNum type="alphaLcPeriod"/>
            </a:pPr>
            <a:r>
              <a:rPr lang="en-GB" sz="2400">
                <a:solidFill>
                  <a:srgbClr val="1F4E79"/>
                </a:solidFill>
                <a:latin typeface="Poppins" panose="00000500000000000000" pitchFamily="2" charset="0"/>
                <a:ea typeface="Calibri" panose="020F0502020204030204" pitchFamily="34" charset="0"/>
                <a:cs typeface="Poppins" panose="00000500000000000000" pitchFamily="2" charset="0"/>
              </a:rPr>
              <a:t>News from the NHS</a:t>
            </a:r>
          </a:p>
          <a:p>
            <a:pPr marL="514350" lvl="0" indent="-514350">
              <a:buFont typeface="+mj-lt"/>
              <a:buAutoNum type="alphaLcPeriod"/>
            </a:pPr>
            <a:r>
              <a:rPr lang="en-GB" sz="2400">
                <a:solidFill>
                  <a:srgbClr val="1F4E79"/>
                </a:solidFill>
                <a:latin typeface="Poppins" panose="00000500000000000000" pitchFamily="2" charset="0"/>
                <a:ea typeface="Calibri" panose="020F0502020204030204" pitchFamily="34" charset="0"/>
                <a:cs typeface="Poppins" panose="00000500000000000000" pitchFamily="2" charset="0"/>
              </a:rPr>
              <a:t>Something else </a:t>
            </a:r>
          </a:p>
          <a:p>
            <a:pPr marL="0" indent="0">
              <a:buNone/>
            </a:pPr>
            <a:endParaRPr lang="en-GB" sz="24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lvl="0" indent="0">
              <a:buNone/>
            </a:pPr>
            <a:endParaRPr lang="en-GB" sz="24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35392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A33B8-FD21-7195-66C2-50B3AD7D5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DCA11-0658-14F1-C2E9-E349E1CE111A}"/>
              </a:ext>
            </a:extLst>
          </p:cNvPr>
          <p:cNvSpPr>
            <a:spLocks noGrp="1"/>
          </p:cNvSpPr>
          <p:nvPr>
            <p:ph type="title"/>
          </p:nvPr>
        </p:nvSpPr>
        <p:spPr>
          <a:xfrm>
            <a:off x="435700" y="171829"/>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Digital and Comms </a:t>
            </a:r>
            <a:br>
              <a:rPr lang="en-GB" b="1">
                <a:solidFill>
                  <a:srgbClr val="E7479D"/>
                </a:solidFill>
                <a:latin typeface="Poppins" panose="00000500000000000000" pitchFamily="2" charset="0"/>
                <a:ea typeface="+mn-ea"/>
                <a:cs typeface="Poppins" panose="00000500000000000000" pitchFamily="2" charset="0"/>
              </a:rPr>
            </a:br>
            <a:endParaRPr lang="en-GB" b="1">
              <a:solidFill>
                <a:srgbClr val="E7479D"/>
              </a:solidFill>
              <a:latin typeface="Poppins" panose="00000500000000000000" pitchFamily="2" charset="0"/>
              <a:ea typeface="+mn-ea"/>
              <a:cs typeface="Poppins" panose="00000500000000000000" pitchFamily="2" charset="0"/>
            </a:endParaRPr>
          </a:p>
        </p:txBody>
      </p:sp>
      <p:sp>
        <p:nvSpPr>
          <p:cNvPr id="3" name="Content Placeholder 2">
            <a:extLst>
              <a:ext uri="{FF2B5EF4-FFF2-40B4-BE49-F238E27FC236}">
                <a16:creationId xmlns:a16="http://schemas.microsoft.com/office/drawing/2014/main" id="{3C4AC715-BF73-FDE8-E2B2-5C58AAEF9EB6}"/>
              </a:ext>
            </a:extLst>
          </p:cNvPr>
          <p:cNvSpPr>
            <a:spLocks noGrp="1"/>
          </p:cNvSpPr>
          <p:nvPr>
            <p:ph idx="1"/>
          </p:nvPr>
        </p:nvSpPr>
        <p:spPr>
          <a:xfrm>
            <a:off x="435700" y="1497392"/>
            <a:ext cx="11677642" cy="4529780"/>
          </a:xfrm>
        </p:spPr>
        <p:txBody>
          <a:bodyPr>
            <a:noAutofit/>
          </a:bodyPr>
          <a:lstStyle/>
          <a:p>
            <a:pPr marL="0" indent="0">
              <a:lnSpc>
                <a:spcPct val="100000"/>
              </a:lnSpc>
              <a:buNone/>
            </a:pPr>
            <a:r>
              <a:rPr lang="en-GB" sz="2400" b="1">
                <a:solidFill>
                  <a:srgbClr val="1F4E79"/>
                </a:solidFill>
                <a:latin typeface="Poppins" panose="00000500000000000000" pitchFamily="2" charset="0"/>
                <a:ea typeface="Calibri" panose="020F0502020204030204" pitchFamily="34" charset="0"/>
                <a:cs typeface="Poppins" panose="00000500000000000000" pitchFamily="2" charset="0"/>
              </a:rPr>
              <a:t>The Healthwatch Kingston website has a lot of information about local services, advice to help you get the most out of your care and insights from what local people have shared with us. </a:t>
            </a:r>
          </a:p>
          <a:p>
            <a:pPr marL="0" indent="0">
              <a:lnSpc>
                <a:spcPct val="100000"/>
              </a:lnSpc>
              <a:buNone/>
            </a:pPr>
            <a:endParaRPr lang="en-GB" sz="2400"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r>
              <a:rPr lang="en-GB" sz="2400" b="1">
                <a:solidFill>
                  <a:srgbClr val="1F4E79"/>
                </a:solidFill>
                <a:latin typeface="Poppins" panose="00000500000000000000" pitchFamily="2" charset="0"/>
                <a:ea typeface="Calibri" panose="020F0502020204030204" pitchFamily="34" charset="0"/>
                <a:cs typeface="Poppins" panose="00000500000000000000" pitchFamily="2" charset="0"/>
              </a:rPr>
              <a:t>Q3: If you have used the Healthwatch Kingston website to find information, how easy did you find it to navigate? </a:t>
            </a:r>
            <a:endParaRPr lang="en-GB" sz="24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buNone/>
            </a:pPr>
            <a:endParaRPr lang="en-GB" sz="24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buNone/>
            </a:pPr>
            <a:r>
              <a:rPr lang="en-GB" sz="2400" b="1">
                <a:solidFill>
                  <a:srgbClr val="1F4E79"/>
                </a:solidFill>
                <a:latin typeface="Poppins" panose="00000500000000000000" pitchFamily="2" charset="0"/>
                <a:ea typeface="Calibri" panose="020F0502020204030204" pitchFamily="34" charset="0"/>
                <a:cs typeface="Poppins" panose="00000500000000000000" pitchFamily="2" charset="0"/>
              </a:rPr>
              <a:t>Q4: What support would help you engage with us if you don’t use digital tools?</a:t>
            </a:r>
          </a:p>
          <a:p>
            <a:pPr marL="0" lvl="0" indent="0">
              <a:buNone/>
            </a:pPr>
            <a:endParaRPr lang="en-GB" sz="24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271970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4221-F860-8DC8-5F3A-2143F8ACF4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341B34-A9D4-3392-CE3F-CE37FE82352E}"/>
              </a:ext>
            </a:extLst>
          </p:cNvPr>
          <p:cNvPicPr>
            <a:picLocks noChangeAspect="1"/>
          </p:cNvPicPr>
          <p:nvPr/>
        </p:nvPicPr>
        <p:blipFill>
          <a:blip r:embed="rId2"/>
          <a:stretch>
            <a:fillRect/>
          </a:stretch>
        </p:blipFill>
        <p:spPr>
          <a:xfrm>
            <a:off x="8837605" y="5909030"/>
            <a:ext cx="2976562" cy="740833"/>
          </a:xfrm>
          <a:prstGeom prst="rect">
            <a:avLst/>
          </a:prstGeom>
        </p:spPr>
      </p:pic>
      <p:sp>
        <p:nvSpPr>
          <p:cNvPr id="9" name="TextBox 8">
            <a:extLst>
              <a:ext uri="{FF2B5EF4-FFF2-40B4-BE49-F238E27FC236}">
                <a16:creationId xmlns:a16="http://schemas.microsoft.com/office/drawing/2014/main" id="{55E072D3-3ABE-BD42-791E-C36B37ED5220}"/>
              </a:ext>
            </a:extLst>
          </p:cNvPr>
          <p:cNvSpPr txBox="1"/>
          <p:nvPr/>
        </p:nvSpPr>
        <p:spPr>
          <a:xfrm>
            <a:off x="377832" y="1860903"/>
            <a:ext cx="11361882" cy="1785104"/>
          </a:xfrm>
          <a:prstGeom prst="rect">
            <a:avLst/>
          </a:prstGeom>
          <a:noFill/>
        </p:spPr>
        <p:txBody>
          <a:bodyPr wrap="square">
            <a:spAutoFit/>
          </a:bodyPr>
          <a:lstStyle/>
          <a:p>
            <a:pPr>
              <a:lnSpc>
                <a:spcPct val="150000"/>
              </a:lnSpc>
            </a:pPr>
            <a:r>
              <a:rPr lang="en-GB" sz="2000">
                <a:solidFill>
                  <a:schemeClr val="accent1"/>
                </a:solidFill>
                <a:latin typeface="Poppins" panose="00000500000000000000" pitchFamily="2" charset="0"/>
                <a:cs typeface="Poppins" panose="00000500000000000000" pitchFamily="2" charset="0"/>
              </a:rPr>
              <a:t>15 minutes.</a:t>
            </a:r>
          </a:p>
          <a:p>
            <a:pPr>
              <a:lnSpc>
                <a:spcPct val="150000"/>
              </a:lnSpc>
            </a:pPr>
            <a:endParaRPr lang="en-GB" sz="2000" b="1">
              <a:solidFill>
                <a:srgbClr val="E7479D"/>
              </a:solidFill>
              <a:latin typeface="Poppins" panose="00000500000000000000" pitchFamily="2" charset="0"/>
              <a:cs typeface="Poppins" panose="00000500000000000000" pitchFamily="2" charset="0"/>
            </a:endParaRPr>
          </a:p>
          <a:p>
            <a:pPr>
              <a:lnSpc>
                <a:spcPct val="150000"/>
              </a:lnSpc>
            </a:pPr>
            <a:endParaRPr lang="en-GB" sz="2000">
              <a:solidFill>
                <a:schemeClr val="accent1"/>
              </a:solidFill>
              <a:latin typeface="Poppins" panose="00000500000000000000" pitchFamily="2" charset="0"/>
              <a:cs typeface="Poppins" panose="00000500000000000000" pitchFamily="2" charset="0"/>
            </a:endParaRPr>
          </a:p>
          <a:p>
            <a:endParaRPr lang="en-GB" sz="2000" b="1">
              <a:solidFill>
                <a:srgbClr val="E7479D"/>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C0C6B4FA-078A-744E-2928-01CB17DE9C87}"/>
              </a:ext>
            </a:extLst>
          </p:cNvPr>
          <p:cNvSpPr txBox="1"/>
          <p:nvPr/>
        </p:nvSpPr>
        <p:spPr>
          <a:xfrm>
            <a:off x="377832" y="394952"/>
            <a:ext cx="11361882" cy="1077218"/>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Healthwatch Kingston Public Meeting 7.10.25: </a:t>
            </a:r>
          </a:p>
          <a:p>
            <a:pPr fontAlgn="base"/>
            <a:r>
              <a:rPr lang="en-GB" sz="3200" b="1">
                <a:solidFill>
                  <a:schemeClr val="accent1"/>
                </a:solidFill>
                <a:latin typeface="Poppins" panose="00000500000000000000" pitchFamily="2" charset="0"/>
                <a:cs typeface="Poppins" panose="00000500000000000000" pitchFamily="2" charset="0"/>
              </a:rPr>
              <a:t>Comfort break</a:t>
            </a:r>
            <a:endParaRPr lang="en-GB" sz="200">
              <a:solidFill>
                <a:srgbClr val="004F6B"/>
              </a:solidFill>
              <a:latin typeface="Poppins SemiBold"/>
              <a:cs typeface="Poppins SemiBold"/>
            </a:endParaRPr>
          </a:p>
        </p:txBody>
      </p:sp>
      <p:pic>
        <p:nvPicPr>
          <p:cNvPr id="1026" name="Picture 2" descr="Free cup tea breakfast vector">
            <a:extLst>
              <a:ext uri="{FF2B5EF4-FFF2-40B4-BE49-F238E27FC236}">
                <a16:creationId xmlns:a16="http://schemas.microsoft.com/office/drawing/2014/main" id="{D8E5119B-50AB-0C38-178D-831DEF217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99" y="945097"/>
            <a:ext cx="3980203" cy="479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6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6992-7352-0DE8-6879-4C06F7892D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EBC286-B8AB-4E4E-F8A4-DD9B8F32A1D3}"/>
              </a:ext>
            </a:extLst>
          </p:cNvPr>
          <p:cNvSpPr txBox="1"/>
          <p:nvPr/>
        </p:nvSpPr>
        <p:spPr>
          <a:xfrm>
            <a:off x="377832" y="394952"/>
            <a:ext cx="11361882" cy="1107996"/>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Healthwatch Kingston Public Meeting 7.10.25: </a:t>
            </a:r>
          </a:p>
          <a:p>
            <a:pPr fontAlgn="base"/>
            <a:r>
              <a:rPr lang="en-GB" sz="3200" b="1">
                <a:solidFill>
                  <a:schemeClr val="accent1"/>
                </a:solidFill>
                <a:latin typeface="Poppins" panose="00000500000000000000" pitchFamily="2" charset="0"/>
                <a:cs typeface="Poppins" panose="00000500000000000000" pitchFamily="2" charset="0"/>
              </a:rPr>
              <a:t>Agenda Part 2</a:t>
            </a:r>
          </a:p>
          <a:p>
            <a:pPr fontAlgn="base"/>
            <a:endParaRPr lang="en-GB" sz="200">
              <a:solidFill>
                <a:srgbClr val="004F6B"/>
              </a:solidFill>
              <a:latin typeface="Poppins SemiBold"/>
              <a:cs typeface="Poppins SemiBold"/>
            </a:endParaRPr>
          </a:p>
        </p:txBody>
      </p:sp>
      <p:pic>
        <p:nvPicPr>
          <p:cNvPr id="4" name="Picture 3">
            <a:extLst>
              <a:ext uri="{FF2B5EF4-FFF2-40B4-BE49-F238E27FC236}">
                <a16:creationId xmlns:a16="http://schemas.microsoft.com/office/drawing/2014/main" id="{DB2EDE53-853C-17CC-E50A-B68CA2762C6B}"/>
              </a:ext>
            </a:extLst>
          </p:cNvPr>
          <p:cNvPicPr>
            <a:picLocks noChangeAspect="1"/>
          </p:cNvPicPr>
          <p:nvPr/>
        </p:nvPicPr>
        <p:blipFill>
          <a:blip r:embed="rId2"/>
          <a:stretch>
            <a:fillRect/>
          </a:stretch>
        </p:blipFill>
        <p:spPr>
          <a:xfrm>
            <a:off x="8837605" y="5909030"/>
            <a:ext cx="2976562" cy="740833"/>
          </a:xfrm>
          <a:prstGeom prst="rect">
            <a:avLst/>
          </a:prstGeom>
        </p:spPr>
      </p:pic>
      <p:sp>
        <p:nvSpPr>
          <p:cNvPr id="9" name="TextBox 8">
            <a:extLst>
              <a:ext uri="{FF2B5EF4-FFF2-40B4-BE49-F238E27FC236}">
                <a16:creationId xmlns:a16="http://schemas.microsoft.com/office/drawing/2014/main" id="{F16A5D34-991F-83D6-9266-4A7601717BC2}"/>
              </a:ext>
            </a:extLst>
          </p:cNvPr>
          <p:cNvSpPr txBox="1"/>
          <p:nvPr/>
        </p:nvSpPr>
        <p:spPr>
          <a:xfrm>
            <a:off x="377832" y="1634763"/>
            <a:ext cx="11436335" cy="3007746"/>
          </a:xfrm>
          <a:prstGeom prst="rect">
            <a:avLst/>
          </a:prstGeom>
          <a:noFill/>
        </p:spPr>
        <p:txBody>
          <a:bodyPr wrap="square">
            <a:spAutoFit/>
          </a:bodyPr>
          <a:lstStyle/>
          <a:p>
            <a:pPr>
              <a:lnSpc>
                <a:spcPct val="150000"/>
              </a:lnSpc>
            </a:pPr>
            <a:r>
              <a:rPr lang="en-GB" b="1">
                <a:solidFill>
                  <a:schemeClr val="accent1"/>
                </a:solidFill>
                <a:latin typeface="Poppins" panose="00000500000000000000" pitchFamily="2" charset="0"/>
                <a:cs typeface="Poppins" panose="00000500000000000000" pitchFamily="2" charset="0"/>
              </a:rPr>
              <a:t>1.15: 	Project work – Have you been involved in any of our community projects? </a:t>
            </a:r>
            <a:r>
              <a:rPr lang="en-GB">
                <a:solidFill>
                  <a:schemeClr val="accent1"/>
                </a:solidFill>
                <a:latin typeface="Poppins" panose="00000500000000000000" pitchFamily="2" charset="0"/>
                <a:cs typeface="Poppins" panose="00000500000000000000" pitchFamily="2" charset="0"/>
              </a:rPr>
              <a:t>– Scott Bacon, 	Engagement Officer, Healthwatch Kingston</a:t>
            </a:r>
          </a:p>
          <a:p>
            <a:pPr>
              <a:lnSpc>
                <a:spcPct val="150000"/>
              </a:lnSpc>
            </a:pPr>
            <a:endParaRPr lang="en-GB" sz="500" b="1">
              <a:solidFill>
                <a:schemeClr val="accent1"/>
              </a:solidFill>
              <a:latin typeface="Poppins" panose="00000500000000000000" pitchFamily="2" charset="0"/>
              <a:cs typeface="Poppins" panose="00000500000000000000" pitchFamily="2" charset="0"/>
            </a:endParaRPr>
          </a:p>
          <a:p>
            <a:pPr>
              <a:lnSpc>
                <a:spcPct val="150000"/>
              </a:lnSpc>
            </a:pPr>
            <a:r>
              <a:rPr lang="en-GB" b="1">
                <a:solidFill>
                  <a:schemeClr val="accent1"/>
                </a:solidFill>
                <a:latin typeface="Poppins" panose="00000500000000000000" pitchFamily="2" charset="0"/>
                <a:cs typeface="Poppins" panose="00000500000000000000" pitchFamily="2" charset="0"/>
              </a:rPr>
              <a:t>1.30: 	Enter and View – Does our model work for you? </a:t>
            </a:r>
            <a:r>
              <a:rPr lang="en-GB">
                <a:solidFill>
                  <a:schemeClr val="accent1"/>
                </a:solidFill>
                <a:latin typeface="Poppins" panose="00000500000000000000" pitchFamily="2" charset="0"/>
                <a:cs typeface="Poppins" panose="00000500000000000000" pitchFamily="2" charset="0"/>
              </a:rPr>
              <a:t>– Jill Prawer, Project Officer, Enter and 	View, Healthwatch Kingston</a:t>
            </a:r>
          </a:p>
          <a:p>
            <a:pPr>
              <a:lnSpc>
                <a:spcPct val="150000"/>
              </a:lnSpc>
            </a:pPr>
            <a:endParaRPr lang="en-GB" sz="500">
              <a:solidFill>
                <a:schemeClr val="accent1"/>
              </a:solidFill>
              <a:latin typeface="Poppins" panose="00000500000000000000" pitchFamily="2" charset="0"/>
              <a:cs typeface="Poppins" panose="00000500000000000000" pitchFamily="2" charset="0"/>
            </a:endParaRPr>
          </a:p>
          <a:p>
            <a:pPr>
              <a:lnSpc>
                <a:spcPct val="150000"/>
              </a:lnSpc>
            </a:pPr>
            <a:r>
              <a:rPr lang="en-GB" b="1">
                <a:solidFill>
                  <a:schemeClr val="accent1"/>
                </a:solidFill>
                <a:latin typeface="Poppins" panose="00000500000000000000" pitchFamily="2" charset="0"/>
                <a:cs typeface="Poppins" panose="00000500000000000000" pitchFamily="2" charset="0"/>
              </a:rPr>
              <a:t>1.45: 	Open discussion – anything else to say to us about how we work? </a:t>
            </a:r>
            <a:r>
              <a:rPr lang="en-GB">
                <a:solidFill>
                  <a:schemeClr val="accent1"/>
                </a:solidFill>
                <a:latin typeface="Poppins" panose="00000500000000000000" pitchFamily="2" charset="0"/>
                <a:cs typeface="Poppins" panose="00000500000000000000" pitchFamily="2" charset="0"/>
              </a:rPr>
              <a:t>– Candy Dunne (DCO)</a:t>
            </a:r>
            <a:endParaRPr lang="en-GB" b="1">
              <a:solidFill>
                <a:schemeClr val="accent1"/>
              </a:solidFill>
              <a:latin typeface="Poppins" panose="00000500000000000000" pitchFamily="2" charset="0"/>
              <a:cs typeface="Poppins" panose="00000500000000000000" pitchFamily="2" charset="0"/>
            </a:endParaRPr>
          </a:p>
          <a:p>
            <a:pPr>
              <a:lnSpc>
                <a:spcPct val="150000"/>
              </a:lnSpc>
            </a:pPr>
            <a:endParaRPr lang="en-GB" sz="500">
              <a:solidFill>
                <a:schemeClr val="accent1"/>
              </a:solidFill>
              <a:latin typeface="Poppins" panose="00000500000000000000" pitchFamily="2" charset="0"/>
              <a:cs typeface="Poppins" panose="00000500000000000000" pitchFamily="2" charset="0"/>
            </a:endParaRPr>
          </a:p>
          <a:p>
            <a:pPr>
              <a:lnSpc>
                <a:spcPct val="150000"/>
              </a:lnSpc>
            </a:pPr>
            <a:endParaRPr lang="en-GB" sz="500" b="1">
              <a:solidFill>
                <a:schemeClr val="accent1"/>
              </a:solidFill>
              <a:latin typeface="Poppins" panose="00000500000000000000" pitchFamily="2" charset="0"/>
              <a:cs typeface="Poppins" panose="00000500000000000000" pitchFamily="2" charset="0"/>
            </a:endParaRPr>
          </a:p>
          <a:p>
            <a:pPr>
              <a:lnSpc>
                <a:spcPct val="150000"/>
              </a:lnSpc>
            </a:pPr>
            <a:r>
              <a:rPr lang="en-GB" b="1">
                <a:solidFill>
                  <a:schemeClr val="accent1"/>
                </a:solidFill>
                <a:latin typeface="Poppins" panose="00000500000000000000" pitchFamily="2" charset="0"/>
                <a:cs typeface="Poppins" panose="00000500000000000000" pitchFamily="2" charset="0"/>
              </a:rPr>
              <a:t>2pm: 	Meeting close</a:t>
            </a:r>
            <a:endParaRPr lang="en-GB" sz="2000" b="1">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6229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C3E6-9E24-434D-8D3A-D8E1E4BE0F1B}"/>
              </a:ext>
            </a:extLst>
          </p:cNvPr>
          <p:cNvSpPr>
            <a:spLocks noGrp="1"/>
          </p:cNvSpPr>
          <p:nvPr>
            <p:ph type="title"/>
          </p:nvPr>
        </p:nvSpPr>
        <p:spPr>
          <a:xfrm>
            <a:off x="327782" y="110550"/>
            <a:ext cx="11433590" cy="1377049"/>
          </a:xfrm>
        </p:spPr>
        <p:txBody>
          <a:bodyPr>
            <a:normAutofit fontScale="90000"/>
          </a:bodyPr>
          <a:lstStyle/>
          <a:p>
            <a:pPr fontAlgn="base"/>
            <a:br>
              <a:rPr lang="en-GB" b="1">
                <a:latin typeface="Poppins" panose="00000500000000000000" pitchFamily="2" charset="0"/>
                <a:cs typeface="Poppins" panose="00000500000000000000" pitchFamily="2" charset="0"/>
              </a:rPr>
            </a:br>
            <a:r>
              <a:rPr lang="en-GB" sz="3200" b="1">
                <a:solidFill>
                  <a:srgbClr val="E7479D"/>
                </a:solidFill>
                <a:latin typeface="Poppins"/>
                <a:cs typeface="Poppins"/>
              </a:rPr>
              <a:t>Project work – Have you been involved in any of our community projects?</a:t>
            </a:r>
            <a:r>
              <a:rPr lang="en-GB" sz="2000">
                <a:solidFill>
                  <a:schemeClr val="accent1"/>
                </a:solidFill>
                <a:latin typeface="Poppins"/>
                <a:cs typeface="Poppins"/>
              </a:rPr>
              <a:t> </a:t>
            </a:r>
            <a:br>
              <a:rPr lang="en-GB" sz="2000">
                <a:solidFill>
                  <a:schemeClr val="accent1"/>
                </a:solidFill>
                <a:latin typeface="Poppins"/>
                <a:cs typeface="Poppins"/>
              </a:rPr>
            </a:br>
            <a:r>
              <a:rPr lang="en-GB" sz="2000">
                <a:solidFill>
                  <a:schemeClr val="accent1"/>
                </a:solidFill>
                <a:latin typeface="Poppins"/>
                <a:cs typeface="Poppins"/>
              </a:rPr>
              <a:t>Scott Bacon, Engagement Officer, Healthwatch Kingston</a:t>
            </a:r>
            <a:r>
              <a:rPr lang="en-GB" b="1">
                <a:solidFill>
                  <a:srgbClr val="E7479D"/>
                </a:solidFill>
                <a:latin typeface="Poppins"/>
                <a:cs typeface="Poppins"/>
              </a:rPr>
              <a:t> </a:t>
            </a:r>
            <a:endParaRPr lang="en-GB" b="1">
              <a:solidFill>
                <a:srgbClr val="E7479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78F32BE2-521F-4A65-BE59-5DFD2E92763C}"/>
              </a:ext>
            </a:extLst>
          </p:cNvPr>
          <p:cNvSpPr>
            <a:spLocks noGrp="1"/>
          </p:cNvSpPr>
          <p:nvPr>
            <p:ph idx="1"/>
          </p:nvPr>
        </p:nvSpPr>
        <p:spPr>
          <a:xfrm>
            <a:off x="219079" y="1595461"/>
            <a:ext cx="11753841" cy="4783169"/>
          </a:xfrm>
        </p:spPr>
        <p:txBody>
          <a:bodyPr vert="horz" lIns="91440" tIns="45720" rIns="91440" bIns="45720" rtlCol="0" anchor="t">
            <a:noAutofit/>
          </a:bodyPr>
          <a:lstStyle/>
          <a:p>
            <a:pPr marL="156845" lvl="2" indent="0">
              <a:lnSpc>
                <a:spcPct val="100000"/>
              </a:lnSpc>
              <a:spcBef>
                <a:spcPts val="600"/>
              </a:spcBef>
              <a:spcAft>
                <a:spcPts val="600"/>
              </a:spcAft>
              <a:buNone/>
            </a:pPr>
            <a:endParaRPr lang="en-GB" altLang="en-US">
              <a:solidFill>
                <a:srgbClr val="004F6B"/>
              </a:solidFill>
              <a:latin typeface="Poppins"/>
              <a:cs typeface="Poppins"/>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altLang="en-US" sz="2200">
              <a:solidFill>
                <a:srgbClr val="004F6B"/>
              </a:solidFill>
            </a:endParaRPr>
          </a:p>
        </p:txBody>
      </p:sp>
      <p:pic>
        <p:nvPicPr>
          <p:cNvPr id="5" name="Picture 4">
            <a:extLst>
              <a:ext uri="{FF2B5EF4-FFF2-40B4-BE49-F238E27FC236}">
                <a16:creationId xmlns:a16="http://schemas.microsoft.com/office/drawing/2014/main" id="{2184A4D7-BDCD-4022-BED8-12A55B83879D}"/>
              </a:ext>
            </a:extLst>
          </p:cNvPr>
          <p:cNvPicPr>
            <a:picLocks noChangeAspect="1"/>
          </p:cNvPicPr>
          <p:nvPr/>
        </p:nvPicPr>
        <p:blipFill>
          <a:blip r:embed="rId2"/>
          <a:stretch>
            <a:fillRect/>
          </a:stretch>
        </p:blipFill>
        <p:spPr>
          <a:xfrm>
            <a:off x="9059008" y="5841300"/>
            <a:ext cx="2697292" cy="671326"/>
          </a:xfrm>
          <a:prstGeom prst="rect">
            <a:avLst/>
          </a:prstGeom>
        </p:spPr>
      </p:pic>
      <p:sp>
        <p:nvSpPr>
          <p:cNvPr id="6" name="TextBox 5">
            <a:extLst>
              <a:ext uri="{FF2B5EF4-FFF2-40B4-BE49-F238E27FC236}">
                <a16:creationId xmlns:a16="http://schemas.microsoft.com/office/drawing/2014/main" id="{4178D5AB-E831-E187-3D96-66D9479CC7AD}"/>
              </a:ext>
            </a:extLst>
          </p:cNvPr>
          <p:cNvSpPr txBox="1"/>
          <p:nvPr/>
        </p:nvSpPr>
        <p:spPr>
          <a:xfrm>
            <a:off x="388129" y="1861304"/>
            <a:ext cx="11436335" cy="4858766"/>
          </a:xfrm>
          <a:prstGeom prst="rect">
            <a:avLst/>
          </a:prstGeom>
          <a:noFill/>
        </p:spPr>
        <p:txBody>
          <a:bodyPr wrap="square" lIns="91440" tIns="45720" rIns="91440" bIns="45720" anchor="t">
            <a:spAutoFit/>
          </a:bodyPr>
          <a:lstStyle/>
          <a:p>
            <a:pPr marL="285750" indent="-285750">
              <a:lnSpc>
                <a:spcPct val="150000"/>
              </a:lnSpc>
              <a:buFont typeface="Arial"/>
              <a:buChar char="•"/>
            </a:pPr>
            <a:r>
              <a:rPr lang="en-GB" sz="1600">
                <a:solidFill>
                  <a:schemeClr val="accent1"/>
                </a:solidFill>
                <a:latin typeface="Poppins"/>
                <a:cs typeface="Poppins"/>
              </a:rPr>
              <a:t>Care workforce wellbeing project</a:t>
            </a:r>
          </a:p>
          <a:p>
            <a:pPr marL="285750" indent="-285750">
              <a:lnSpc>
                <a:spcPct val="150000"/>
              </a:lnSpc>
              <a:buFont typeface="Arial"/>
              <a:buChar char="•"/>
            </a:pPr>
            <a:r>
              <a:rPr lang="en-GB" sz="1600">
                <a:solidFill>
                  <a:schemeClr val="accent1"/>
                </a:solidFill>
                <a:latin typeface="Poppins"/>
                <a:cs typeface="Poppins"/>
              </a:rPr>
              <a:t>Making Safeguarding Personal</a:t>
            </a:r>
          </a:p>
          <a:p>
            <a:pPr marL="285750" indent="-285750">
              <a:lnSpc>
                <a:spcPct val="150000"/>
              </a:lnSpc>
              <a:buFont typeface="Arial"/>
              <a:buChar char="•"/>
            </a:pPr>
            <a:r>
              <a:rPr lang="en-GB" sz="1600">
                <a:solidFill>
                  <a:schemeClr val="accent1"/>
                </a:solidFill>
                <a:latin typeface="Poppins"/>
                <a:cs typeface="Poppins"/>
              </a:rPr>
              <a:t>Kingston Safeguarding Voices</a:t>
            </a:r>
          </a:p>
          <a:p>
            <a:pPr marL="285750" indent="-285750">
              <a:lnSpc>
                <a:spcPct val="150000"/>
              </a:lnSpc>
              <a:buFont typeface="Arial"/>
              <a:buChar char="•"/>
            </a:pPr>
            <a:r>
              <a:rPr lang="en-GB" sz="1600">
                <a:solidFill>
                  <a:schemeClr val="accent1"/>
                </a:solidFill>
                <a:latin typeface="Poppins"/>
                <a:cs typeface="Poppins"/>
              </a:rPr>
              <a:t>A Virtual conversation on Virtual Wards</a:t>
            </a:r>
          </a:p>
          <a:p>
            <a:pPr marL="285750" indent="-285750">
              <a:lnSpc>
                <a:spcPct val="150000"/>
              </a:lnSpc>
              <a:buFont typeface="Arial"/>
              <a:buChar char="•"/>
            </a:pPr>
            <a:r>
              <a:rPr lang="en-GB" sz="1600">
                <a:solidFill>
                  <a:schemeClr val="accent1"/>
                </a:solidFill>
                <a:latin typeface="Poppins"/>
                <a:cs typeface="Poppins"/>
              </a:rPr>
              <a:t>All Ages Learning Disability Partnership Board</a:t>
            </a:r>
          </a:p>
          <a:p>
            <a:pPr marL="285750" indent="-285750">
              <a:lnSpc>
                <a:spcPct val="150000"/>
              </a:lnSpc>
              <a:buFont typeface="Arial"/>
              <a:buChar char="•"/>
            </a:pPr>
            <a:r>
              <a:rPr lang="en-GB" sz="1600">
                <a:solidFill>
                  <a:schemeClr val="accent1"/>
                </a:solidFill>
                <a:latin typeface="Poppins"/>
                <a:cs typeface="Poppins"/>
              </a:rPr>
              <a:t>Including Digitally Excluded Communities</a:t>
            </a:r>
          </a:p>
          <a:p>
            <a:pPr marL="285750" indent="-285750">
              <a:lnSpc>
                <a:spcPct val="150000"/>
              </a:lnSpc>
              <a:buFont typeface="Arial"/>
              <a:buChar char="•"/>
            </a:pPr>
            <a:r>
              <a:rPr lang="en-GB" sz="1600">
                <a:solidFill>
                  <a:schemeClr val="accent1"/>
                </a:solidFill>
                <a:latin typeface="Poppins"/>
                <a:cs typeface="Poppins"/>
              </a:rPr>
              <a:t>Including Communities </a:t>
            </a:r>
          </a:p>
          <a:p>
            <a:pPr marL="285750" indent="-285750">
              <a:lnSpc>
                <a:spcPct val="150000"/>
              </a:lnSpc>
              <a:buFont typeface="Arial"/>
              <a:buChar char="•"/>
            </a:pPr>
            <a:r>
              <a:rPr lang="en-GB" sz="1600">
                <a:solidFill>
                  <a:schemeClr val="accent1"/>
                </a:solidFill>
                <a:latin typeface="Poppins"/>
                <a:cs typeface="Poppins"/>
              </a:rPr>
              <a:t>London Ambulance Service</a:t>
            </a:r>
          </a:p>
          <a:p>
            <a:pPr marL="285750" indent="-285750">
              <a:lnSpc>
                <a:spcPct val="150000"/>
              </a:lnSpc>
              <a:buFont typeface="Arial"/>
              <a:buChar char="•"/>
            </a:pPr>
            <a:r>
              <a:rPr lang="en-GB" sz="1600">
                <a:solidFill>
                  <a:schemeClr val="accent1"/>
                </a:solidFill>
                <a:latin typeface="Poppins"/>
                <a:cs typeface="Poppins"/>
              </a:rPr>
              <a:t>Youth Out Loud! - access to NHS services for young people with a Disability </a:t>
            </a:r>
            <a:endParaRPr lang="en-GB" sz="1600">
              <a:solidFill>
                <a:schemeClr val="accent1"/>
              </a:solidFill>
              <a:latin typeface="Poppins" panose="00000500000000000000" pitchFamily="2" charset="0"/>
              <a:cs typeface="Poppins" panose="00000500000000000000" pitchFamily="2" charset="0"/>
            </a:endParaRPr>
          </a:p>
          <a:p>
            <a:pPr marL="285750" indent="-285750">
              <a:lnSpc>
                <a:spcPct val="150000"/>
              </a:lnSpc>
              <a:buFont typeface="Arial"/>
              <a:buChar char="•"/>
            </a:pPr>
            <a:r>
              <a:rPr lang="en-GB" sz="1600">
                <a:solidFill>
                  <a:schemeClr val="accent1"/>
                </a:solidFill>
                <a:latin typeface="Poppins"/>
                <a:cs typeface="Poppins"/>
              </a:rPr>
              <a:t>Youth Out Loud! - grief and bereavement film</a:t>
            </a:r>
          </a:p>
          <a:p>
            <a:pPr marL="285750" indent="-285750">
              <a:lnSpc>
                <a:spcPct val="150000"/>
              </a:lnSpc>
              <a:buFont typeface="Arial"/>
              <a:buChar char="•"/>
            </a:pPr>
            <a:r>
              <a:rPr lang="en-GB" sz="1600">
                <a:solidFill>
                  <a:schemeClr val="accent1"/>
                </a:solidFill>
                <a:latin typeface="Poppins"/>
                <a:cs typeface="Poppins"/>
              </a:rPr>
              <a:t>Youth Out Loud! - pages for young people </a:t>
            </a:r>
          </a:p>
          <a:p>
            <a:pPr marL="285750" indent="-285750">
              <a:lnSpc>
                <a:spcPct val="150000"/>
              </a:lnSpc>
              <a:buFont typeface="Arial"/>
              <a:buChar char="•"/>
            </a:pPr>
            <a:r>
              <a:rPr lang="en-GB" sz="1600">
                <a:solidFill>
                  <a:schemeClr val="accent1"/>
                </a:solidFill>
                <a:latin typeface="Poppins"/>
                <a:cs typeface="Poppins"/>
              </a:rPr>
              <a:t>Health and care needs of 0-5s</a:t>
            </a:r>
          </a:p>
          <a:p>
            <a:pPr marL="285750" indent="-285750">
              <a:lnSpc>
                <a:spcPct val="150000"/>
              </a:lnSpc>
              <a:buFont typeface="Arial"/>
              <a:buChar char="•"/>
            </a:pPr>
            <a:r>
              <a:rPr lang="en-GB" sz="1600">
                <a:solidFill>
                  <a:schemeClr val="accent1"/>
                </a:solidFill>
                <a:latin typeface="Poppins"/>
                <a:cs typeface="Poppins"/>
              </a:rPr>
              <a:t>Health and care needs of socially Isolated and physically Disabled adults</a:t>
            </a:r>
            <a:endParaRPr lang="en-GB" sz="1600">
              <a:solidFill>
                <a:schemeClr val="accent1"/>
              </a:solidFill>
              <a:latin typeface="Poppins" panose="00000500000000000000" pitchFamily="2" charset="0"/>
              <a:cs typeface="Poppins" panose="00000500000000000000" pitchFamily="2" charset="0"/>
            </a:endParaRPr>
          </a:p>
        </p:txBody>
      </p:sp>
      <p:pic>
        <p:nvPicPr>
          <p:cNvPr id="8" name="Picture 7" descr="A paper with writing on it&#10;&#10;AI-generated content may be incorrect.">
            <a:extLst>
              <a:ext uri="{FF2B5EF4-FFF2-40B4-BE49-F238E27FC236}">
                <a16:creationId xmlns:a16="http://schemas.microsoft.com/office/drawing/2014/main" id="{67EE0B1A-5C3B-3D56-9D26-DAE3F3561818}"/>
              </a:ext>
            </a:extLst>
          </p:cNvPr>
          <p:cNvPicPr>
            <a:picLocks noChangeAspect="1"/>
          </p:cNvPicPr>
          <p:nvPr/>
        </p:nvPicPr>
        <p:blipFill>
          <a:blip r:embed="rId3"/>
          <a:stretch>
            <a:fillRect/>
          </a:stretch>
        </p:blipFill>
        <p:spPr>
          <a:xfrm rot="6600000">
            <a:off x="7952864" y="1982689"/>
            <a:ext cx="3418704" cy="2208772"/>
          </a:xfrm>
          <a:prstGeom prst="rect">
            <a:avLst/>
          </a:prstGeom>
        </p:spPr>
      </p:pic>
    </p:spTree>
    <p:extLst>
      <p:ext uri="{BB962C8B-B14F-4D97-AF65-F5344CB8AC3E}">
        <p14:creationId xmlns:p14="http://schemas.microsoft.com/office/powerpoint/2010/main" val="236854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B1FC-CB8D-49FC-84BF-B6114D38F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8DEBB-1069-4955-44EC-3752D5F14124}"/>
              </a:ext>
            </a:extLst>
          </p:cNvPr>
          <p:cNvSpPr>
            <a:spLocks noGrp="1"/>
          </p:cNvSpPr>
          <p:nvPr>
            <p:ph type="title"/>
          </p:nvPr>
        </p:nvSpPr>
        <p:spPr>
          <a:xfrm>
            <a:off x="327782" y="481253"/>
            <a:ext cx="11433590" cy="1377049"/>
          </a:xfrm>
        </p:spPr>
        <p:txBody>
          <a:bodyPr>
            <a:normAutofit fontScale="90000"/>
          </a:bodyPr>
          <a:lstStyle/>
          <a:p>
            <a:pPr fontAlgn="base"/>
            <a:br>
              <a:rPr lang="en-GB" b="1">
                <a:latin typeface="Poppins" panose="00000500000000000000" pitchFamily="2" charset="0"/>
                <a:cs typeface="Poppins" panose="00000500000000000000" pitchFamily="2" charset="0"/>
              </a:rPr>
            </a:br>
            <a:r>
              <a:rPr lang="en-GB" sz="3200" b="1">
                <a:solidFill>
                  <a:srgbClr val="E7479D"/>
                </a:solidFill>
                <a:latin typeface="Poppins"/>
                <a:cs typeface="Poppins"/>
              </a:rPr>
              <a:t>Project work – Have you been involved in any of our community projects?</a:t>
            </a:r>
            <a:r>
              <a:rPr lang="en-GB" sz="2000">
                <a:solidFill>
                  <a:schemeClr val="accent1"/>
                </a:solidFill>
                <a:latin typeface="Poppins"/>
                <a:cs typeface="Poppins"/>
              </a:rPr>
              <a:t> </a:t>
            </a:r>
            <a:br>
              <a:rPr lang="en-GB" sz="2000">
                <a:solidFill>
                  <a:schemeClr val="accent1"/>
                </a:solidFill>
                <a:latin typeface="Poppins"/>
                <a:cs typeface="Poppins"/>
              </a:rPr>
            </a:br>
            <a:r>
              <a:rPr lang="en-GB" sz="2000">
                <a:solidFill>
                  <a:schemeClr val="accent1"/>
                </a:solidFill>
                <a:latin typeface="Poppins"/>
                <a:cs typeface="Poppins"/>
              </a:rPr>
              <a:t>Scott Bacon, Engagement Officer, Healthwatch Kingston</a:t>
            </a:r>
            <a:r>
              <a:rPr lang="en-GB" b="1">
                <a:solidFill>
                  <a:srgbClr val="E7479D"/>
                </a:solidFill>
                <a:latin typeface="Poppins"/>
                <a:cs typeface="Poppins"/>
              </a:rPr>
              <a:t> </a:t>
            </a:r>
            <a:endParaRPr lang="en-GB" b="1">
              <a:solidFill>
                <a:srgbClr val="E7479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FE0E0EC5-D36D-E21B-B362-607925360804}"/>
              </a:ext>
            </a:extLst>
          </p:cNvPr>
          <p:cNvSpPr>
            <a:spLocks noGrp="1"/>
          </p:cNvSpPr>
          <p:nvPr>
            <p:ph idx="1"/>
          </p:nvPr>
        </p:nvSpPr>
        <p:spPr>
          <a:xfrm>
            <a:off x="219079" y="1595461"/>
            <a:ext cx="11753841" cy="4783169"/>
          </a:xfrm>
        </p:spPr>
        <p:txBody>
          <a:bodyPr vert="horz" lIns="91440" tIns="45720" rIns="91440" bIns="45720" rtlCol="0" anchor="t">
            <a:noAutofit/>
          </a:bodyPr>
          <a:lstStyle/>
          <a:p>
            <a:pPr marL="156845" lvl="2" indent="0">
              <a:lnSpc>
                <a:spcPct val="100000"/>
              </a:lnSpc>
              <a:spcBef>
                <a:spcPts val="600"/>
              </a:spcBef>
              <a:spcAft>
                <a:spcPts val="600"/>
              </a:spcAft>
              <a:buNone/>
            </a:pPr>
            <a:endParaRPr lang="en-GB" altLang="en-US">
              <a:solidFill>
                <a:srgbClr val="004F6B"/>
              </a:solidFill>
              <a:latin typeface="Poppins"/>
              <a:cs typeface="Poppins"/>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altLang="en-US" sz="2200">
              <a:solidFill>
                <a:srgbClr val="004F6B"/>
              </a:solidFill>
            </a:endParaRPr>
          </a:p>
        </p:txBody>
      </p:sp>
      <p:pic>
        <p:nvPicPr>
          <p:cNvPr id="5" name="Picture 4">
            <a:extLst>
              <a:ext uri="{FF2B5EF4-FFF2-40B4-BE49-F238E27FC236}">
                <a16:creationId xmlns:a16="http://schemas.microsoft.com/office/drawing/2014/main" id="{CF040FCD-B30D-3BBB-392F-616370892884}"/>
              </a:ext>
            </a:extLst>
          </p:cNvPr>
          <p:cNvPicPr>
            <a:picLocks noChangeAspect="1"/>
          </p:cNvPicPr>
          <p:nvPr/>
        </p:nvPicPr>
        <p:blipFill>
          <a:blip r:embed="rId2"/>
          <a:stretch>
            <a:fillRect/>
          </a:stretch>
        </p:blipFill>
        <p:spPr>
          <a:xfrm>
            <a:off x="9059008" y="5841300"/>
            <a:ext cx="2697292" cy="671326"/>
          </a:xfrm>
          <a:prstGeom prst="rect">
            <a:avLst/>
          </a:prstGeom>
        </p:spPr>
      </p:pic>
      <p:sp>
        <p:nvSpPr>
          <p:cNvPr id="7" name="TextBox 6">
            <a:extLst>
              <a:ext uri="{FF2B5EF4-FFF2-40B4-BE49-F238E27FC236}">
                <a16:creationId xmlns:a16="http://schemas.microsoft.com/office/drawing/2014/main" id="{44A80624-A52D-EC79-F849-044419CAC9A9}"/>
              </a:ext>
            </a:extLst>
          </p:cNvPr>
          <p:cNvSpPr txBox="1"/>
          <p:nvPr/>
        </p:nvSpPr>
        <p:spPr>
          <a:xfrm>
            <a:off x="484173" y="2693167"/>
            <a:ext cx="11121081" cy="2585323"/>
          </a:xfrm>
          <a:prstGeom prst="rect">
            <a:avLst/>
          </a:prstGeom>
          <a:noFill/>
        </p:spPr>
        <p:txBody>
          <a:bodyPr wrap="square" lIns="91440" tIns="45720" rIns="91440" bIns="45720" anchor="t">
            <a:spAutoFit/>
          </a:bodyPr>
          <a:lstStyle/>
          <a:p>
            <a:r>
              <a:rPr lang="en-GB" sz="1800">
                <a:solidFill>
                  <a:schemeClr val="accent1"/>
                </a:solidFill>
                <a:latin typeface="Poppins"/>
                <a:ea typeface="Calibri"/>
                <a:cs typeface="Poppins"/>
              </a:rPr>
              <a:t>Q. </a:t>
            </a:r>
            <a:r>
              <a:rPr lang="en-GB">
                <a:solidFill>
                  <a:schemeClr val="accent1"/>
                </a:solidFill>
                <a:latin typeface="Poppins"/>
                <a:ea typeface="Calibri"/>
                <a:cs typeface="Poppins"/>
              </a:rPr>
              <a:t>What worked well and what could be better?</a:t>
            </a:r>
            <a:endParaRPr lang="en-US">
              <a:solidFill>
                <a:schemeClr val="accent1"/>
              </a:solidFill>
              <a:latin typeface="Poppins"/>
              <a:cs typeface="Poppins"/>
            </a:endParaRPr>
          </a:p>
          <a:p>
            <a:endParaRPr lang="en-GB">
              <a:solidFill>
                <a:schemeClr val="accent1"/>
              </a:solidFill>
              <a:latin typeface="Poppins"/>
              <a:ea typeface="Calibri"/>
              <a:cs typeface="Poppins"/>
            </a:endParaRPr>
          </a:p>
          <a:p>
            <a:r>
              <a:rPr lang="en-GB">
                <a:solidFill>
                  <a:schemeClr val="accent1"/>
                </a:solidFill>
                <a:latin typeface="Poppins"/>
                <a:ea typeface="Calibri"/>
                <a:cs typeface="Poppins"/>
              </a:rPr>
              <a:t>Q. What</a:t>
            </a:r>
            <a:r>
              <a:rPr lang="en-GB" sz="1800">
                <a:solidFill>
                  <a:schemeClr val="accent1"/>
                </a:solidFill>
                <a:latin typeface="Poppins"/>
                <a:ea typeface="Calibri"/>
                <a:cs typeface="Poppins"/>
              </a:rPr>
              <a:t> barriers have you faced when trying to share </a:t>
            </a:r>
            <a:endParaRPr lang="en-GB">
              <a:solidFill>
                <a:schemeClr val="accent1"/>
              </a:solidFill>
              <a:latin typeface="Poppins"/>
              <a:ea typeface="Calibri"/>
              <a:cs typeface="Poppins"/>
            </a:endParaRPr>
          </a:p>
          <a:p>
            <a:r>
              <a:rPr lang="en-GB" sz="1800">
                <a:solidFill>
                  <a:schemeClr val="accent1"/>
                </a:solidFill>
                <a:latin typeface="Poppins"/>
                <a:ea typeface="Calibri"/>
                <a:cs typeface="Poppins"/>
              </a:rPr>
              <a:t>your views with us?</a:t>
            </a:r>
            <a:endParaRPr lang="en-GB">
              <a:solidFill>
                <a:schemeClr val="accent1"/>
              </a:solidFill>
              <a:latin typeface="Poppins"/>
              <a:cs typeface="Poppins"/>
            </a:endParaRPr>
          </a:p>
          <a:p>
            <a:endParaRPr lang="en-GB">
              <a:solidFill>
                <a:schemeClr val="accent1"/>
              </a:solidFill>
              <a:latin typeface="Poppins"/>
              <a:ea typeface="Calibri"/>
              <a:cs typeface="Poppins"/>
            </a:endParaRPr>
          </a:p>
          <a:p>
            <a:r>
              <a:rPr lang="en-GB">
                <a:solidFill>
                  <a:schemeClr val="accent1"/>
                </a:solidFill>
                <a:latin typeface="Poppins"/>
                <a:ea typeface="Calibri"/>
                <a:cs typeface="Poppins"/>
              </a:rPr>
              <a:t>Q. Are</a:t>
            </a:r>
            <a:r>
              <a:rPr lang="en-GB" sz="1800">
                <a:solidFill>
                  <a:schemeClr val="accent1"/>
                </a:solidFill>
                <a:latin typeface="Poppins"/>
                <a:ea typeface="Calibri"/>
                <a:cs typeface="Poppins"/>
              </a:rPr>
              <a:t> there groups or communities in Kingston you </a:t>
            </a:r>
            <a:endParaRPr lang="en-GB">
              <a:solidFill>
                <a:schemeClr val="accent1"/>
              </a:solidFill>
              <a:latin typeface="Poppins"/>
              <a:ea typeface="Calibri"/>
              <a:cs typeface="Poppins"/>
            </a:endParaRPr>
          </a:p>
          <a:p>
            <a:r>
              <a:rPr lang="en-GB" sz="1800">
                <a:solidFill>
                  <a:schemeClr val="accent1"/>
                </a:solidFill>
                <a:latin typeface="Poppins"/>
                <a:ea typeface="Calibri"/>
                <a:cs typeface="Poppins"/>
              </a:rPr>
              <a:t>feel are not being heard?</a:t>
            </a:r>
            <a:endParaRPr lang="en-GB">
              <a:solidFill>
                <a:schemeClr val="accent1"/>
              </a:solidFill>
            </a:endParaRPr>
          </a:p>
          <a:p>
            <a:endParaRPr lang="en-GB">
              <a:solidFill>
                <a:schemeClr val="accent1"/>
              </a:solidFill>
              <a:latin typeface="Poppins"/>
              <a:ea typeface="Calibri"/>
              <a:cs typeface="Poppins"/>
            </a:endParaRPr>
          </a:p>
          <a:p>
            <a:r>
              <a:rPr lang="en-GB">
                <a:solidFill>
                  <a:schemeClr val="accent1"/>
                </a:solidFill>
                <a:latin typeface="Poppins"/>
                <a:ea typeface="Calibri"/>
                <a:cs typeface="Poppins"/>
              </a:rPr>
              <a:t>Q. Are there groups or communities in Kingston you feel are not being heard?</a:t>
            </a:r>
            <a:endParaRPr lang="en-GB">
              <a:solidFill>
                <a:schemeClr val="accent1"/>
              </a:solidFill>
            </a:endParaRPr>
          </a:p>
        </p:txBody>
      </p:sp>
      <p:pic>
        <p:nvPicPr>
          <p:cNvPr id="8" name="Picture 7" descr="A group of people sitting around a table&#10;&#10;AI-generated content may be incorrect.">
            <a:extLst>
              <a:ext uri="{FF2B5EF4-FFF2-40B4-BE49-F238E27FC236}">
                <a16:creationId xmlns:a16="http://schemas.microsoft.com/office/drawing/2014/main" id="{5E0DF43C-36D2-ADF4-5E0E-11C81CF3B3FF}"/>
              </a:ext>
            </a:extLst>
          </p:cNvPr>
          <p:cNvPicPr>
            <a:picLocks noChangeAspect="1"/>
          </p:cNvPicPr>
          <p:nvPr/>
        </p:nvPicPr>
        <p:blipFill>
          <a:blip r:embed="rId3"/>
          <a:stretch>
            <a:fillRect/>
          </a:stretch>
        </p:blipFill>
        <p:spPr>
          <a:xfrm>
            <a:off x="7661189" y="1719648"/>
            <a:ext cx="3511379" cy="2636108"/>
          </a:xfrm>
          <a:prstGeom prst="rect">
            <a:avLst/>
          </a:prstGeom>
        </p:spPr>
      </p:pic>
    </p:spTree>
    <p:extLst>
      <p:ext uri="{BB962C8B-B14F-4D97-AF65-F5344CB8AC3E}">
        <p14:creationId xmlns:p14="http://schemas.microsoft.com/office/powerpoint/2010/main" val="159578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CCCC-D423-0E05-45FB-F410F38E5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23AB8-CBB1-CD5C-A505-C152A7494B02}"/>
              </a:ext>
            </a:extLst>
          </p:cNvPr>
          <p:cNvSpPr>
            <a:spLocks noGrp="1"/>
          </p:cNvSpPr>
          <p:nvPr>
            <p:ph type="title"/>
          </p:nvPr>
        </p:nvSpPr>
        <p:spPr>
          <a:xfrm>
            <a:off x="317485" y="69361"/>
            <a:ext cx="10311185" cy="1325563"/>
          </a:xfrm>
        </p:spPr>
        <p:txBody>
          <a:bodyPr>
            <a:normAutofit fontScale="90000"/>
          </a:bodyPr>
          <a:lstStyle/>
          <a:p>
            <a:pPr fontAlgn="base"/>
            <a:br>
              <a:rPr lang="en-GB" b="1">
                <a:solidFill>
                  <a:srgbClr val="E7479D"/>
                </a:solidFill>
                <a:latin typeface="Poppins" panose="00000500000000000000" pitchFamily="2" charset="0"/>
                <a:cs typeface="Poppins" panose="00000500000000000000" pitchFamily="2" charset="0"/>
              </a:rPr>
            </a:br>
            <a:r>
              <a:rPr lang="en-GB" b="1">
                <a:solidFill>
                  <a:srgbClr val="E7479D"/>
                </a:solidFill>
                <a:latin typeface="Poppins" panose="00000500000000000000" pitchFamily="2" charset="0"/>
                <a:cs typeface="Poppins" panose="00000500000000000000" pitchFamily="2" charset="0"/>
              </a:rPr>
              <a:t>Enter and View – Does our model work for you? </a:t>
            </a:r>
          </a:p>
        </p:txBody>
      </p:sp>
      <p:sp>
        <p:nvSpPr>
          <p:cNvPr id="3" name="Content Placeholder 2">
            <a:extLst>
              <a:ext uri="{FF2B5EF4-FFF2-40B4-BE49-F238E27FC236}">
                <a16:creationId xmlns:a16="http://schemas.microsoft.com/office/drawing/2014/main" id="{98E3615E-2434-F05C-3139-0F54CEF48DE6}"/>
              </a:ext>
            </a:extLst>
          </p:cNvPr>
          <p:cNvSpPr>
            <a:spLocks noGrp="1"/>
          </p:cNvSpPr>
          <p:nvPr>
            <p:ph idx="1"/>
          </p:nvPr>
        </p:nvSpPr>
        <p:spPr>
          <a:xfrm>
            <a:off x="219079" y="1595461"/>
            <a:ext cx="11753841" cy="4783169"/>
          </a:xfrm>
        </p:spPr>
        <p:txBody>
          <a:bodyPr vert="horz" lIns="91440" tIns="45720" rIns="91440" bIns="45720" rtlCol="0" anchor="t">
            <a:noAutofit/>
          </a:bodyPr>
          <a:lstStyle/>
          <a:p>
            <a:pPr marL="156845" lvl="2" indent="0">
              <a:lnSpc>
                <a:spcPct val="100000"/>
              </a:lnSpc>
              <a:spcBef>
                <a:spcPts val="600"/>
              </a:spcBef>
              <a:spcAft>
                <a:spcPts val="600"/>
              </a:spcAft>
              <a:buNone/>
            </a:pPr>
            <a:r>
              <a:rPr lang="en-GB" altLang="en-US">
                <a:solidFill>
                  <a:srgbClr val="004F6B"/>
                </a:solidFill>
                <a:latin typeface="Poppins"/>
                <a:cs typeface="Poppins"/>
              </a:rPr>
              <a:t>Legislative framework for Healthwatch is divided between what Healthwatch must                       do (duties) and what they may do (powers). Healthwatch have a power under the </a:t>
            </a:r>
            <a:r>
              <a:rPr lang="en-GB" altLang="en-US">
                <a:solidFill>
                  <a:srgbClr val="004F6B"/>
                </a:solidFill>
                <a:latin typeface="Poppins"/>
                <a:cs typeface="Poppins"/>
                <a:hlinkClick r:id="rId2"/>
              </a:rPr>
              <a:t>Local Government and Public Involvement in Health Act 2007</a:t>
            </a:r>
            <a:r>
              <a:rPr lang="en-GB" altLang="en-US">
                <a:solidFill>
                  <a:srgbClr val="004F6B"/>
                </a:solidFill>
                <a:latin typeface="Poppins"/>
                <a:cs typeface="Poppins"/>
              </a:rPr>
              <a:t> and </a:t>
            </a:r>
            <a:r>
              <a:rPr lang="en-GB" altLang="en-US">
                <a:solidFill>
                  <a:srgbClr val="004F6B"/>
                </a:solidFill>
                <a:latin typeface="Poppins"/>
                <a:cs typeface="Poppins"/>
                <a:hlinkClick r:id="rId3"/>
              </a:rPr>
              <a:t>Part 4 of the Local Authorities Regulations 2013 to carry out Enter and View visits.</a:t>
            </a:r>
            <a:endParaRPr lang="en-GB" altLang="en-US">
              <a:solidFill>
                <a:srgbClr val="004F6B"/>
              </a:solidFill>
              <a:latin typeface="Poppins"/>
              <a:cs typeface="Poppins"/>
            </a:endParaRPr>
          </a:p>
          <a:p>
            <a:pPr marL="156845" lvl="2" indent="0">
              <a:lnSpc>
                <a:spcPct val="100000"/>
              </a:lnSpc>
              <a:spcBef>
                <a:spcPts val="600"/>
              </a:spcBef>
              <a:spcAft>
                <a:spcPts val="600"/>
              </a:spcAft>
              <a:buNone/>
            </a:pPr>
            <a:r>
              <a:rPr lang="en-GB" b="1">
                <a:solidFill>
                  <a:srgbClr val="004F6B"/>
                </a:solidFill>
                <a:latin typeface="Poppins"/>
                <a:cs typeface="Poppins"/>
              </a:rPr>
              <a:t>The purpose of an Enter and View visit is to collect evidence of what works well, and how the service could be improved to make people’s experiences better.</a:t>
            </a:r>
            <a:r>
              <a:rPr lang="en-GB">
                <a:solidFill>
                  <a:srgbClr val="004F6B"/>
                </a:solidFill>
                <a:latin typeface="Poppins"/>
                <a:cs typeface="Poppins"/>
              </a:rPr>
              <a:t> Healthwatch can use this evidence to</a:t>
            </a:r>
            <a:r>
              <a:rPr lang="en-GB" b="1">
                <a:solidFill>
                  <a:srgbClr val="004F6B"/>
                </a:solidFill>
                <a:latin typeface="Poppins"/>
                <a:cs typeface="Poppins"/>
              </a:rPr>
              <a:t> make recommendations and inform changes both for individual services as well as system wide. </a:t>
            </a:r>
            <a:endParaRPr lang="en-GB" altLang="en-US" b="1">
              <a:solidFill>
                <a:srgbClr val="004F6B"/>
              </a:solidFill>
              <a:latin typeface="Poppins"/>
              <a:cs typeface="Poppins"/>
            </a:endParaRPr>
          </a:p>
          <a:p>
            <a:pPr marL="156845" lvl="2" indent="0">
              <a:lnSpc>
                <a:spcPct val="100000"/>
              </a:lnSpc>
              <a:spcBef>
                <a:spcPts val="600"/>
              </a:spcBef>
              <a:spcAft>
                <a:spcPts val="600"/>
              </a:spcAft>
              <a:buNone/>
            </a:pPr>
            <a:r>
              <a:rPr lang="en-GB">
                <a:solidFill>
                  <a:srgbClr val="004F6B"/>
                </a:solidFill>
                <a:latin typeface="Poppins"/>
                <a:cs typeface="Poppins"/>
              </a:rPr>
              <a:t>In March 2024 Kingston Council commissioned HWK to run a series of announced HWK Enter and View visits to local care and nursing homes between April 2024 and March 2025 to support a wider understanding of care provision and the wellbeing of residents using these services in the borough</a:t>
            </a:r>
          </a:p>
          <a:p>
            <a:pPr marL="156845" lvl="2" indent="0">
              <a:lnSpc>
                <a:spcPct val="100000"/>
              </a:lnSpc>
              <a:spcBef>
                <a:spcPts val="600"/>
              </a:spcBef>
              <a:spcAft>
                <a:spcPts val="600"/>
              </a:spcAft>
              <a:buNone/>
            </a:pPr>
            <a:r>
              <a:rPr lang="en-GB">
                <a:solidFill>
                  <a:srgbClr val="004F6B"/>
                </a:solidFill>
                <a:latin typeface="Poppins"/>
                <a:cs typeface="Poppins"/>
              </a:rPr>
              <a:t>Funding has been continued for the year 2025/26 to include visits to supported living provisions across the borough.</a:t>
            </a: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sz="2200">
              <a:solidFill>
                <a:srgbClr val="004F6B"/>
              </a:solidFill>
            </a:endParaRPr>
          </a:p>
          <a:p>
            <a:pPr marL="156845" lvl="2" indent="0">
              <a:lnSpc>
                <a:spcPct val="100000"/>
              </a:lnSpc>
              <a:spcBef>
                <a:spcPts val="600"/>
              </a:spcBef>
              <a:spcAft>
                <a:spcPts val="600"/>
              </a:spcAft>
              <a:buNone/>
            </a:pPr>
            <a:endParaRPr lang="en-GB" altLang="en-US" sz="2200">
              <a:solidFill>
                <a:srgbClr val="004F6B"/>
              </a:solidFill>
            </a:endParaRPr>
          </a:p>
        </p:txBody>
      </p:sp>
      <p:pic>
        <p:nvPicPr>
          <p:cNvPr id="5" name="Picture 4">
            <a:extLst>
              <a:ext uri="{FF2B5EF4-FFF2-40B4-BE49-F238E27FC236}">
                <a16:creationId xmlns:a16="http://schemas.microsoft.com/office/drawing/2014/main" id="{98FE3F80-A8ED-0266-5D3E-3A355CBB77F5}"/>
              </a:ext>
            </a:extLst>
          </p:cNvPr>
          <p:cNvPicPr>
            <a:picLocks noChangeAspect="1"/>
          </p:cNvPicPr>
          <p:nvPr/>
        </p:nvPicPr>
        <p:blipFill>
          <a:blip r:embed="rId4"/>
          <a:stretch>
            <a:fillRect/>
          </a:stretch>
        </p:blipFill>
        <p:spPr>
          <a:xfrm>
            <a:off x="9059008" y="5841300"/>
            <a:ext cx="2697292" cy="671326"/>
          </a:xfrm>
          <a:prstGeom prst="rect">
            <a:avLst/>
          </a:prstGeom>
        </p:spPr>
      </p:pic>
      <p:pic>
        <p:nvPicPr>
          <p:cNvPr id="17" name="Picture 16" descr="A blue line drawing of a person's face&#10;&#10;AI-generated content may be incorrect.">
            <a:extLst>
              <a:ext uri="{FF2B5EF4-FFF2-40B4-BE49-F238E27FC236}">
                <a16:creationId xmlns:a16="http://schemas.microsoft.com/office/drawing/2014/main" id="{1258AEB7-57D9-51ED-2083-0D7C41C0FE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5003" y="104152"/>
            <a:ext cx="1236324" cy="1236324"/>
          </a:xfrm>
          <a:prstGeom prst="rect">
            <a:avLst/>
          </a:prstGeom>
        </p:spPr>
      </p:pic>
    </p:spTree>
    <p:extLst>
      <p:ext uri="{BB962C8B-B14F-4D97-AF65-F5344CB8AC3E}">
        <p14:creationId xmlns:p14="http://schemas.microsoft.com/office/powerpoint/2010/main" val="315261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4C04-09CE-228B-74CC-44D02220E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E98AA-3B95-94AC-1B13-D5B8EE0CE56B}"/>
              </a:ext>
            </a:extLst>
          </p:cNvPr>
          <p:cNvSpPr>
            <a:spLocks noGrp="1"/>
          </p:cNvSpPr>
          <p:nvPr>
            <p:ph type="title"/>
          </p:nvPr>
        </p:nvSpPr>
        <p:spPr>
          <a:xfrm>
            <a:off x="524164" y="403894"/>
            <a:ext cx="10515600" cy="1325563"/>
          </a:xfrm>
        </p:spPr>
        <p:txBody>
          <a:bodyPr>
            <a:normAutofit/>
          </a:bodyPr>
          <a:lstStyle/>
          <a:p>
            <a:r>
              <a:rPr lang="en-GB" sz="4800" b="1">
                <a:solidFill>
                  <a:srgbClr val="E7479D"/>
                </a:solidFill>
                <a:latin typeface="Poppins" panose="00000500000000000000" pitchFamily="2" charset="0"/>
                <a:cs typeface="Poppins" panose="00000500000000000000" pitchFamily="2" charset="0"/>
              </a:rPr>
              <a:t>HWK Enter and View Focus </a:t>
            </a:r>
            <a:endParaRPr lang="en-GB" sz="4600" b="1">
              <a:solidFill>
                <a:srgbClr val="E7479D"/>
              </a:solidFill>
              <a:latin typeface="+mn-lt"/>
              <a:ea typeface="+mn-ea"/>
              <a:cs typeface="+mn-cs"/>
            </a:endParaRPr>
          </a:p>
        </p:txBody>
      </p:sp>
      <p:sp>
        <p:nvSpPr>
          <p:cNvPr id="3" name="Content Placeholder 2">
            <a:extLst>
              <a:ext uri="{FF2B5EF4-FFF2-40B4-BE49-F238E27FC236}">
                <a16:creationId xmlns:a16="http://schemas.microsoft.com/office/drawing/2014/main" id="{A0A8474F-0DB3-DE02-87AC-73ABCA32EB64}"/>
              </a:ext>
            </a:extLst>
          </p:cNvPr>
          <p:cNvSpPr>
            <a:spLocks noGrp="1"/>
          </p:cNvSpPr>
          <p:nvPr>
            <p:ph idx="1"/>
          </p:nvPr>
        </p:nvSpPr>
        <p:spPr>
          <a:xfrm>
            <a:off x="524164" y="1564295"/>
            <a:ext cx="11232136" cy="4783169"/>
          </a:xfrm>
        </p:spPr>
        <p:txBody>
          <a:bodyPr vert="horz" lIns="91440" tIns="45720" rIns="91440" bIns="45720" rtlCol="0" anchor="t">
            <a:noAutofit/>
          </a:bodyPr>
          <a:lstStyle/>
          <a:p>
            <a:pPr marL="0" indent="0">
              <a:lnSpc>
                <a:spcPct val="100000"/>
              </a:lnSpc>
              <a:buNone/>
            </a:pPr>
            <a:r>
              <a:rPr lang="en-GB" sz="2200">
                <a:solidFill>
                  <a:srgbClr val="1F4E79"/>
                </a:solidFill>
                <a:effectLst/>
                <a:latin typeface="Poppins"/>
                <a:ea typeface="Calibri"/>
                <a:cs typeface="Poppins"/>
              </a:rPr>
              <a:t>As KCGB already has oversight regarding risk management, safeguarding, performance monitoring, and quality management, the HWK Board made the decision to focus the enter and view visits on the following three areas. </a:t>
            </a:r>
          </a:p>
          <a:p>
            <a:pPr>
              <a:lnSpc>
                <a:spcPct val="100000"/>
              </a:lnSpc>
            </a:pPr>
            <a:r>
              <a:rPr lang="en-GB" sz="2200" b="1">
                <a:solidFill>
                  <a:srgbClr val="1F4E79"/>
                </a:solidFill>
                <a:effectLst/>
                <a:latin typeface="Poppins"/>
                <a:ea typeface="Calibri"/>
                <a:cs typeface="Poppins"/>
              </a:rPr>
              <a:t>living environment.</a:t>
            </a:r>
          </a:p>
          <a:p>
            <a:pPr>
              <a:lnSpc>
                <a:spcPct val="100000"/>
              </a:lnSpc>
            </a:pPr>
            <a:r>
              <a:rPr lang="en-GB" sz="2200" b="1">
                <a:solidFill>
                  <a:srgbClr val="1F4E79"/>
                </a:solidFill>
                <a:effectLst/>
                <a:latin typeface="Poppins"/>
                <a:ea typeface="Calibri"/>
                <a:cs typeface="Poppins"/>
              </a:rPr>
              <a:t>mealtime experiences; and</a:t>
            </a:r>
          </a:p>
          <a:p>
            <a:pPr>
              <a:lnSpc>
                <a:spcPct val="100000"/>
              </a:lnSpc>
            </a:pPr>
            <a:r>
              <a:rPr lang="en-GB" sz="2200" b="1">
                <a:solidFill>
                  <a:srgbClr val="1F4E79"/>
                </a:solidFill>
                <a:effectLst/>
                <a:latin typeface="Poppins"/>
                <a:ea typeface="Calibri"/>
                <a:cs typeface="Poppins"/>
              </a:rPr>
              <a:t>meaningful activities within the care setting. </a:t>
            </a:r>
          </a:p>
          <a:p>
            <a:pPr marL="0" indent="0">
              <a:lnSpc>
                <a:spcPct val="100000"/>
              </a:lnSpc>
              <a:buNone/>
            </a:pPr>
            <a:r>
              <a:rPr lang="en-GB" sz="2200">
                <a:solidFill>
                  <a:srgbClr val="1F4E79"/>
                </a:solidFill>
                <a:effectLst/>
                <a:latin typeface="Poppins"/>
                <a:ea typeface="Calibri"/>
                <a:cs typeface="Poppins"/>
              </a:rPr>
              <a:t>The visits give residents the opportunity to </a:t>
            </a:r>
            <a:r>
              <a:rPr lang="en-GB" sz="2200" b="1">
                <a:solidFill>
                  <a:srgbClr val="1F4E79"/>
                </a:solidFill>
                <a:effectLst/>
                <a:latin typeface="Poppins"/>
                <a:ea typeface="Calibri"/>
                <a:cs typeface="Poppins"/>
              </a:rPr>
              <a:t>share their lived experience of being in a care provision</a:t>
            </a:r>
            <a:r>
              <a:rPr lang="en-GB" sz="2200">
                <a:solidFill>
                  <a:srgbClr val="1F4E79"/>
                </a:solidFill>
                <a:effectLst/>
                <a:latin typeface="Poppins"/>
                <a:ea typeface="Calibri"/>
                <a:cs typeface="Poppins"/>
              </a:rPr>
              <a:t>, and for the HWK visiting team to</a:t>
            </a:r>
            <a:r>
              <a:rPr lang="en-GB" sz="2200" b="1">
                <a:solidFill>
                  <a:srgbClr val="1F4E79"/>
                </a:solidFill>
                <a:effectLst/>
                <a:latin typeface="Poppins"/>
                <a:ea typeface="Calibri"/>
                <a:cs typeface="Poppins"/>
              </a:rPr>
              <a:t> observe mealtimes and activities</a:t>
            </a:r>
            <a:r>
              <a:rPr lang="en-GB" sz="2200">
                <a:solidFill>
                  <a:srgbClr val="1F4E79"/>
                </a:solidFill>
                <a:effectLst/>
                <a:latin typeface="Poppins"/>
                <a:ea typeface="Calibri"/>
                <a:cs typeface="Poppins"/>
              </a:rPr>
              <a:t>, as well as </a:t>
            </a:r>
            <a:r>
              <a:rPr lang="en-GB" sz="2200" b="1">
                <a:solidFill>
                  <a:srgbClr val="1F4E79"/>
                </a:solidFill>
                <a:effectLst/>
                <a:latin typeface="Poppins"/>
                <a:ea typeface="Calibri"/>
                <a:cs typeface="Poppins"/>
              </a:rPr>
              <a:t>speak to staff members, and relatives of the residents</a:t>
            </a:r>
            <a:r>
              <a:rPr lang="en-GB" sz="2200">
                <a:solidFill>
                  <a:srgbClr val="1F4E79"/>
                </a:solidFill>
                <a:effectLst/>
                <a:latin typeface="Poppins"/>
                <a:ea typeface="Calibri"/>
                <a:cs typeface="Poppins"/>
              </a:rPr>
              <a:t>, about their </a:t>
            </a:r>
            <a:r>
              <a:rPr lang="en-GB" sz="2200" b="1">
                <a:solidFill>
                  <a:srgbClr val="1F4E79"/>
                </a:solidFill>
                <a:effectLst/>
                <a:latin typeface="Poppins"/>
                <a:ea typeface="Calibri"/>
                <a:cs typeface="Poppins"/>
              </a:rPr>
              <a:t>impressions and experiences</a:t>
            </a:r>
            <a:r>
              <a:rPr lang="en-GB" sz="2200">
                <a:solidFill>
                  <a:srgbClr val="1F4E79"/>
                </a:solidFill>
                <a:effectLst/>
                <a:latin typeface="Poppins"/>
                <a:ea typeface="Calibri"/>
                <a:cs typeface="Poppins"/>
              </a:rPr>
              <a:t>. Healthwatch Kingston also provides </a:t>
            </a:r>
            <a:r>
              <a:rPr lang="en-GB" sz="2200" b="1">
                <a:solidFill>
                  <a:srgbClr val="1F4E79"/>
                </a:solidFill>
                <a:effectLst/>
                <a:latin typeface="Poppins"/>
                <a:ea typeface="Calibri"/>
                <a:cs typeface="Poppins"/>
              </a:rPr>
              <a:t>independent insight.</a:t>
            </a:r>
            <a:endParaRPr lang="en-GB" sz="2200" b="1">
              <a:effectLst/>
              <a:latin typeface="Poppins"/>
              <a:ea typeface="Calibri"/>
              <a:cs typeface="Poppins"/>
            </a:endParaRPr>
          </a:p>
        </p:txBody>
      </p:sp>
      <p:pic>
        <p:nvPicPr>
          <p:cNvPr id="5" name="Picture 4">
            <a:extLst>
              <a:ext uri="{FF2B5EF4-FFF2-40B4-BE49-F238E27FC236}">
                <a16:creationId xmlns:a16="http://schemas.microsoft.com/office/drawing/2014/main" id="{F4F62CCC-946A-9880-81C5-176309A06477}"/>
              </a:ext>
            </a:extLst>
          </p:cNvPr>
          <p:cNvPicPr>
            <a:picLocks noChangeAspect="1"/>
          </p:cNvPicPr>
          <p:nvPr/>
        </p:nvPicPr>
        <p:blipFill>
          <a:blip r:embed="rId2"/>
          <a:stretch>
            <a:fillRect/>
          </a:stretch>
        </p:blipFill>
        <p:spPr>
          <a:xfrm>
            <a:off x="9059008" y="5841300"/>
            <a:ext cx="2697292" cy="671326"/>
          </a:xfrm>
          <a:prstGeom prst="rect">
            <a:avLst/>
          </a:prstGeom>
        </p:spPr>
      </p:pic>
      <p:pic>
        <p:nvPicPr>
          <p:cNvPr id="7" name="Graphic 6">
            <a:extLst>
              <a:ext uri="{FF2B5EF4-FFF2-40B4-BE49-F238E27FC236}">
                <a16:creationId xmlns:a16="http://schemas.microsoft.com/office/drawing/2014/main" id="{294427F0-F3F5-4EE1-FA00-0999F68289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4800" y="181786"/>
            <a:ext cx="1509240" cy="1380403"/>
          </a:xfrm>
          <a:prstGeom prst="rect">
            <a:avLst/>
          </a:prstGeom>
        </p:spPr>
      </p:pic>
    </p:spTree>
    <p:extLst>
      <p:ext uri="{BB962C8B-B14F-4D97-AF65-F5344CB8AC3E}">
        <p14:creationId xmlns:p14="http://schemas.microsoft.com/office/powerpoint/2010/main" val="337731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95E53-F601-CF5F-B820-BB53B2540C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C37AA2-1EEF-33CF-2923-05C789B7F221}"/>
              </a:ext>
            </a:extLst>
          </p:cNvPr>
          <p:cNvSpPr txBox="1"/>
          <p:nvPr/>
        </p:nvSpPr>
        <p:spPr>
          <a:xfrm>
            <a:off x="323934" y="208137"/>
            <a:ext cx="11033308" cy="1446550"/>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Healthwatch Kingston annual report 2024-2025:</a:t>
            </a:r>
          </a:p>
          <a:p>
            <a:pPr fontAlgn="base"/>
            <a:r>
              <a:rPr lang="en-US" sz="2400">
                <a:solidFill>
                  <a:srgbClr val="004F6B"/>
                </a:solidFill>
                <a:latin typeface="Poppins SemiBold"/>
                <a:cs typeface="Poppins SemiBold"/>
              </a:rPr>
              <a:t>Improving the quality of life for care home residents </a:t>
            </a:r>
            <a:endParaRPr lang="en-US" sz="2400"/>
          </a:p>
          <a:p>
            <a:pPr fontAlgn="base"/>
            <a:endParaRPr lang="en-GB" sz="3200" b="1">
              <a:solidFill>
                <a:srgbClr val="E7479D"/>
              </a:solidFill>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01C1B600-43E5-C0D8-E20C-EBFF107A2080}"/>
              </a:ext>
            </a:extLst>
          </p:cNvPr>
          <p:cNvPicPr>
            <a:picLocks noChangeAspect="1"/>
          </p:cNvPicPr>
          <p:nvPr/>
        </p:nvPicPr>
        <p:blipFill>
          <a:blip r:embed="rId2"/>
          <a:stretch>
            <a:fillRect/>
          </a:stretch>
        </p:blipFill>
        <p:spPr>
          <a:xfrm>
            <a:off x="9152237" y="6004009"/>
            <a:ext cx="2976562" cy="740833"/>
          </a:xfrm>
          <a:prstGeom prst="rect">
            <a:avLst/>
          </a:prstGeom>
        </p:spPr>
      </p:pic>
      <p:sp>
        <p:nvSpPr>
          <p:cNvPr id="9" name="TextBox 8">
            <a:extLst>
              <a:ext uri="{FF2B5EF4-FFF2-40B4-BE49-F238E27FC236}">
                <a16:creationId xmlns:a16="http://schemas.microsoft.com/office/drawing/2014/main" id="{1A423E01-37AA-F637-CEA7-4763D108DF42}"/>
              </a:ext>
            </a:extLst>
          </p:cNvPr>
          <p:cNvSpPr txBox="1"/>
          <p:nvPr/>
        </p:nvSpPr>
        <p:spPr>
          <a:xfrm>
            <a:off x="323934" y="1320122"/>
            <a:ext cx="9302832" cy="400110"/>
          </a:xfrm>
          <a:prstGeom prst="rect">
            <a:avLst/>
          </a:prstGeom>
          <a:noFill/>
        </p:spPr>
        <p:txBody>
          <a:bodyPr wrap="square">
            <a:spAutoFit/>
          </a:bodyPr>
          <a:lstStyle/>
          <a:p>
            <a:r>
              <a:rPr lang="en-US" sz="2000">
                <a:solidFill>
                  <a:srgbClr val="004F6B"/>
                </a:solidFill>
                <a:latin typeface="Poppins SemiBold"/>
                <a:cs typeface="Poppins SemiBold"/>
              </a:rPr>
              <a:t>Highlights from the </a:t>
            </a:r>
            <a:r>
              <a:rPr lang="en-GB" sz="2000" b="1">
                <a:solidFill>
                  <a:srgbClr val="E7479D"/>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Healthwatch Kingston annual report 2024-2025</a:t>
            </a:r>
            <a:endParaRPr lang="en-GB" sz="2000" b="1">
              <a:solidFill>
                <a:srgbClr val="E7479D"/>
              </a:solidFill>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E393CA3A-EB67-A72F-D7BC-727AF08A9CAC}"/>
              </a:ext>
            </a:extLst>
          </p:cNvPr>
          <p:cNvPicPr>
            <a:picLocks noChangeAspect="1"/>
          </p:cNvPicPr>
          <p:nvPr/>
        </p:nvPicPr>
        <p:blipFill>
          <a:blip r:embed="rId4"/>
          <a:stretch>
            <a:fillRect/>
          </a:stretch>
        </p:blipFill>
        <p:spPr>
          <a:xfrm>
            <a:off x="488903" y="2810520"/>
            <a:ext cx="5607097" cy="3839343"/>
          </a:xfrm>
          <a:prstGeom prst="rect">
            <a:avLst/>
          </a:prstGeom>
        </p:spPr>
      </p:pic>
      <p:sp>
        <p:nvSpPr>
          <p:cNvPr id="10" name="TextBox 9">
            <a:extLst>
              <a:ext uri="{FF2B5EF4-FFF2-40B4-BE49-F238E27FC236}">
                <a16:creationId xmlns:a16="http://schemas.microsoft.com/office/drawing/2014/main" id="{8768197D-2E23-1870-E98A-42ECBA08FE94}"/>
              </a:ext>
            </a:extLst>
          </p:cNvPr>
          <p:cNvSpPr txBox="1"/>
          <p:nvPr/>
        </p:nvSpPr>
        <p:spPr>
          <a:xfrm>
            <a:off x="323934" y="1785777"/>
            <a:ext cx="11715401" cy="1077218"/>
          </a:xfrm>
          <a:prstGeom prst="rect">
            <a:avLst/>
          </a:prstGeom>
          <a:noFill/>
        </p:spPr>
        <p:txBody>
          <a:bodyPr wrap="square">
            <a:spAutoFit/>
          </a:bodyPr>
          <a:lstStyle/>
          <a:p>
            <a:r>
              <a:rPr lang="en-GB" sz="1600">
                <a:solidFill>
                  <a:srgbClr val="004F6B"/>
                </a:solidFill>
                <a:latin typeface="Poppins" panose="00000500000000000000" pitchFamily="2" charset="0"/>
                <a:cs typeface="Poppins" panose="00000500000000000000" pitchFamily="2" charset="0"/>
              </a:rPr>
              <a:t>Across </a:t>
            </a:r>
            <a:r>
              <a:rPr lang="en-GB" sz="1600" b="1">
                <a:solidFill>
                  <a:srgbClr val="004F6B"/>
                </a:solidFill>
                <a:latin typeface="Poppins" panose="00000500000000000000" pitchFamily="2" charset="0"/>
                <a:cs typeface="Poppins" panose="00000500000000000000" pitchFamily="2" charset="0"/>
              </a:rPr>
              <a:t>10</a:t>
            </a:r>
            <a:r>
              <a:rPr lang="en-GB" sz="1600">
                <a:solidFill>
                  <a:srgbClr val="004F6B"/>
                </a:solidFill>
                <a:latin typeface="Poppins" panose="00000500000000000000" pitchFamily="2" charset="0"/>
                <a:cs typeface="Poppins" panose="00000500000000000000" pitchFamily="2" charset="0"/>
              </a:rPr>
              <a:t> months, we completed </a:t>
            </a:r>
            <a:r>
              <a:rPr lang="en-GB" sz="1600" b="1">
                <a:solidFill>
                  <a:srgbClr val="004F6B"/>
                </a:solidFill>
                <a:latin typeface="Poppins" panose="00000500000000000000" pitchFamily="2" charset="0"/>
                <a:cs typeface="Poppins" panose="00000500000000000000" pitchFamily="2" charset="0"/>
              </a:rPr>
              <a:t>14</a:t>
            </a:r>
            <a:r>
              <a:rPr lang="en-GB" sz="1600">
                <a:solidFill>
                  <a:srgbClr val="004F6B"/>
                </a:solidFill>
                <a:latin typeface="Poppins" panose="00000500000000000000" pitchFamily="2" charset="0"/>
                <a:cs typeface="Poppins" panose="00000500000000000000" pitchFamily="2" charset="0"/>
              </a:rPr>
              <a:t> </a:t>
            </a:r>
            <a:r>
              <a:rPr lang="en-GB" sz="1600" b="1">
                <a:solidFill>
                  <a:srgbClr val="E7479D"/>
                </a:solidFill>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Enter and View</a:t>
            </a:r>
            <a:r>
              <a:rPr lang="en-GB" sz="1600" b="1">
                <a:solidFill>
                  <a:srgbClr val="E7479D"/>
                </a:solidFill>
                <a:latin typeface="Poppins" panose="00000500000000000000" pitchFamily="2" charset="0"/>
                <a:cs typeface="Poppins" panose="00000500000000000000" pitchFamily="2" charset="0"/>
              </a:rPr>
              <a:t> </a:t>
            </a:r>
            <a:r>
              <a:rPr lang="en-GB" sz="1600">
                <a:solidFill>
                  <a:srgbClr val="004F6B"/>
                </a:solidFill>
                <a:latin typeface="Poppins" panose="00000500000000000000" pitchFamily="2" charset="0"/>
                <a:cs typeface="Poppins" panose="00000500000000000000" pitchFamily="2" charset="0"/>
              </a:rPr>
              <a:t>visits to </a:t>
            </a:r>
            <a:r>
              <a:rPr lang="en-GB" sz="1600" b="1">
                <a:solidFill>
                  <a:srgbClr val="004F6B"/>
                </a:solidFill>
                <a:latin typeface="Poppins" panose="00000500000000000000" pitchFamily="2" charset="0"/>
                <a:cs typeface="Poppins" panose="00000500000000000000" pitchFamily="2" charset="0"/>
              </a:rPr>
              <a:t>10</a:t>
            </a:r>
            <a:r>
              <a:rPr lang="en-GB" sz="1600">
                <a:solidFill>
                  <a:srgbClr val="004F6B"/>
                </a:solidFill>
                <a:latin typeface="Poppins" panose="00000500000000000000" pitchFamily="2" charset="0"/>
                <a:cs typeface="Poppins" panose="00000500000000000000" pitchFamily="2" charset="0"/>
              </a:rPr>
              <a:t> residential care  providers. We spoke to </a:t>
            </a:r>
            <a:r>
              <a:rPr lang="en-GB" sz="1600" b="1">
                <a:solidFill>
                  <a:srgbClr val="004F6B"/>
                </a:solidFill>
                <a:latin typeface="Poppins" panose="00000500000000000000" pitchFamily="2" charset="0"/>
                <a:cs typeface="Poppins" panose="00000500000000000000" pitchFamily="2" charset="0"/>
              </a:rPr>
              <a:t>119</a:t>
            </a:r>
            <a:r>
              <a:rPr lang="en-GB" sz="1600">
                <a:solidFill>
                  <a:srgbClr val="004F6B"/>
                </a:solidFill>
                <a:latin typeface="Poppins" panose="00000500000000000000" pitchFamily="2" charset="0"/>
                <a:cs typeface="Poppins" panose="00000500000000000000" pitchFamily="2" charset="0"/>
              </a:rPr>
              <a:t> people about their experiences and collaborated with local partners to ensure the quality of the residents' care. We observed the </a:t>
            </a:r>
            <a:r>
              <a:rPr lang="en-GB" sz="1600" b="1">
                <a:solidFill>
                  <a:srgbClr val="004F6B"/>
                </a:solidFill>
                <a:latin typeface="Poppins" panose="00000500000000000000" pitchFamily="2" charset="0"/>
                <a:cs typeface="Poppins" panose="00000500000000000000" pitchFamily="2" charset="0"/>
              </a:rPr>
              <a:t>living environment, mealtime experiences and activities </a:t>
            </a:r>
            <a:r>
              <a:rPr lang="en-GB" sz="1600">
                <a:solidFill>
                  <a:srgbClr val="004F6B"/>
                </a:solidFill>
                <a:latin typeface="Poppins" panose="00000500000000000000" pitchFamily="2" charset="0"/>
                <a:cs typeface="Poppins" panose="00000500000000000000" pitchFamily="2" charset="0"/>
              </a:rPr>
              <a:t>provided to give feedback that improved local peoples' quality of life</a:t>
            </a:r>
          </a:p>
        </p:txBody>
      </p:sp>
      <p:pic>
        <p:nvPicPr>
          <p:cNvPr id="12" name="Picture 11">
            <a:extLst>
              <a:ext uri="{FF2B5EF4-FFF2-40B4-BE49-F238E27FC236}">
                <a16:creationId xmlns:a16="http://schemas.microsoft.com/office/drawing/2014/main" id="{F030EFBB-8E8F-98D5-00F9-6EC13A52467A}"/>
              </a:ext>
            </a:extLst>
          </p:cNvPr>
          <p:cNvPicPr>
            <a:picLocks noChangeAspect="1"/>
          </p:cNvPicPr>
          <p:nvPr/>
        </p:nvPicPr>
        <p:blipFill>
          <a:blip r:embed="rId6"/>
          <a:stretch>
            <a:fillRect/>
          </a:stretch>
        </p:blipFill>
        <p:spPr>
          <a:xfrm>
            <a:off x="6457988" y="3524551"/>
            <a:ext cx="5245109" cy="1689103"/>
          </a:xfrm>
          <a:prstGeom prst="rect">
            <a:avLst/>
          </a:prstGeom>
        </p:spPr>
      </p:pic>
    </p:spTree>
    <p:extLst>
      <p:ext uri="{BB962C8B-B14F-4D97-AF65-F5344CB8AC3E}">
        <p14:creationId xmlns:p14="http://schemas.microsoft.com/office/powerpoint/2010/main" val="51180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3DEC4-87BA-3498-B68B-B8716A63BAC2}"/>
            </a:ext>
          </a:extLst>
        </p:cNvPr>
        <p:cNvGrpSpPr/>
        <p:nvPr/>
      </p:nvGrpSpPr>
      <p:grpSpPr>
        <a:xfrm>
          <a:off x="0" y="0"/>
          <a:ext cx="0" cy="0"/>
          <a:chOff x="0" y="0"/>
          <a:chExt cx="0" cy="0"/>
        </a:xfrm>
      </p:grpSpPr>
      <p:pic>
        <p:nvPicPr>
          <p:cNvPr id="3074" name="Picture 2" descr="Premium Vector | Colorful design Welcoming. Welcome poster.">
            <a:extLst>
              <a:ext uri="{FF2B5EF4-FFF2-40B4-BE49-F238E27FC236}">
                <a16:creationId xmlns:a16="http://schemas.microsoft.com/office/drawing/2014/main" id="{EF18F05E-BE85-4D8B-CC7A-5FEFAE7EA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090" y="687339"/>
            <a:ext cx="5972515" cy="5972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002B1B-37C6-3CBC-2F09-2D3BC07F7B90}"/>
              </a:ext>
            </a:extLst>
          </p:cNvPr>
          <p:cNvPicPr>
            <a:picLocks noChangeAspect="1"/>
          </p:cNvPicPr>
          <p:nvPr/>
        </p:nvPicPr>
        <p:blipFill>
          <a:blip r:embed="rId3"/>
          <a:stretch>
            <a:fillRect/>
          </a:stretch>
        </p:blipFill>
        <p:spPr>
          <a:xfrm>
            <a:off x="8837605" y="5909030"/>
            <a:ext cx="2976562" cy="740833"/>
          </a:xfrm>
          <a:prstGeom prst="rect">
            <a:avLst/>
          </a:prstGeom>
        </p:spPr>
      </p:pic>
      <p:sp>
        <p:nvSpPr>
          <p:cNvPr id="2" name="TextBox 1">
            <a:extLst>
              <a:ext uri="{FF2B5EF4-FFF2-40B4-BE49-F238E27FC236}">
                <a16:creationId xmlns:a16="http://schemas.microsoft.com/office/drawing/2014/main" id="{44714A6E-57EA-52A9-EC47-9E2A3C60C12F}"/>
              </a:ext>
            </a:extLst>
          </p:cNvPr>
          <p:cNvSpPr txBox="1"/>
          <p:nvPr/>
        </p:nvSpPr>
        <p:spPr>
          <a:xfrm>
            <a:off x="377832" y="394952"/>
            <a:ext cx="11361882" cy="584775"/>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Healthwatch Kingston Public Meeting 7.10.25: </a:t>
            </a:r>
          </a:p>
        </p:txBody>
      </p:sp>
    </p:spTree>
    <p:extLst>
      <p:ext uri="{BB962C8B-B14F-4D97-AF65-F5344CB8AC3E}">
        <p14:creationId xmlns:p14="http://schemas.microsoft.com/office/powerpoint/2010/main" val="142658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69E9E-982C-5A2E-FFE7-6FA1BA96CAF4}"/>
              </a:ext>
            </a:extLst>
          </p:cNvPr>
          <p:cNvSpPr txBox="1"/>
          <p:nvPr/>
        </p:nvSpPr>
        <p:spPr>
          <a:xfrm>
            <a:off x="464696" y="113158"/>
            <a:ext cx="11033308" cy="1938992"/>
          </a:xfrm>
          <a:prstGeom prst="rect">
            <a:avLst/>
          </a:prstGeom>
          <a:noFill/>
        </p:spPr>
        <p:txBody>
          <a:bodyPr wrap="square" rtlCol="0">
            <a:spAutoFit/>
          </a:bodyPr>
          <a:lstStyle/>
          <a:p>
            <a:pPr fontAlgn="base"/>
            <a:r>
              <a:rPr lang="en-GB" sz="4800" b="1">
                <a:solidFill>
                  <a:srgbClr val="E7479D"/>
                </a:solidFill>
                <a:latin typeface="Poppins" panose="00000500000000000000" pitchFamily="2" charset="0"/>
                <a:cs typeface="Poppins" panose="00000500000000000000" pitchFamily="2" charset="0"/>
              </a:rPr>
              <a:t>HWK – Enter and Views 2024/25</a:t>
            </a:r>
            <a:endParaRPr lang="en-GB" sz="2800" b="1">
              <a:solidFill>
                <a:schemeClr val="accent5">
                  <a:lumMod val="50000"/>
                </a:schemeClr>
              </a:solidFill>
              <a:latin typeface="Poppins" panose="00000500000000000000" pitchFamily="2" charset="0"/>
              <a:cs typeface="Poppins" panose="00000500000000000000" pitchFamily="2" charset="0"/>
            </a:endParaRPr>
          </a:p>
          <a:p>
            <a:pPr fontAlgn="base"/>
            <a:endParaRPr lang="en-GB" sz="2800" b="1">
              <a:solidFill>
                <a:schemeClr val="accent5">
                  <a:lumMod val="50000"/>
                </a:schemeClr>
              </a:solidFill>
              <a:latin typeface="Poppins" panose="00000500000000000000" pitchFamily="2" charset="0"/>
              <a:cs typeface="Poppins" panose="00000500000000000000" pitchFamily="2" charset="0"/>
            </a:endParaRPr>
          </a:p>
          <a:p>
            <a:pPr fontAlgn="base"/>
            <a:endParaRPr lang="en-US" sz="2400" b="1">
              <a:solidFill>
                <a:schemeClr val="accent5">
                  <a:lumMod val="50000"/>
                </a:schemeClr>
              </a:solidFill>
              <a:latin typeface="Poppins" panose="00000500000000000000" pitchFamily="2" charset="0"/>
              <a:cs typeface="Poppins" panose="00000500000000000000" pitchFamily="2" charset="0"/>
            </a:endParaRPr>
          </a:p>
          <a:p>
            <a:pPr fontAlgn="base"/>
            <a:endParaRPr lang="en-US" sz="2000" b="1">
              <a:solidFill>
                <a:schemeClr val="accent5">
                  <a:lumMod val="50000"/>
                </a:schemeClr>
              </a:solidFill>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B2AEF821-19BA-ED1B-CCD5-F83BC566FD75}"/>
              </a:ext>
            </a:extLst>
          </p:cNvPr>
          <p:cNvPicPr>
            <a:picLocks noChangeAspect="1"/>
          </p:cNvPicPr>
          <p:nvPr/>
        </p:nvPicPr>
        <p:blipFill>
          <a:blip r:embed="rId2"/>
          <a:stretch>
            <a:fillRect/>
          </a:stretch>
        </p:blipFill>
        <p:spPr>
          <a:xfrm>
            <a:off x="9152237" y="6004009"/>
            <a:ext cx="2976562" cy="740833"/>
          </a:xfrm>
          <a:prstGeom prst="rect">
            <a:avLst/>
          </a:prstGeom>
        </p:spPr>
      </p:pic>
      <p:sp>
        <p:nvSpPr>
          <p:cNvPr id="7" name="TextBox 6">
            <a:extLst>
              <a:ext uri="{FF2B5EF4-FFF2-40B4-BE49-F238E27FC236}">
                <a16:creationId xmlns:a16="http://schemas.microsoft.com/office/drawing/2014/main" id="{9FF1D1AA-77C9-77C6-54F8-73990DB81B44}"/>
              </a:ext>
            </a:extLst>
          </p:cNvPr>
          <p:cNvSpPr txBox="1"/>
          <p:nvPr/>
        </p:nvSpPr>
        <p:spPr>
          <a:xfrm>
            <a:off x="284074" y="825262"/>
            <a:ext cx="11648843" cy="6186309"/>
          </a:xfrm>
          <a:prstGeom prst="rect">
            <a:avLst/>
          </a:prstGeom>
          <a:noFill/>
        </p:spPr>
        <p:txBody>
          <a:bodyPr wrap="square" lIns="91440" tIns="45720" rIns="91440" bIns="45720" anchor="t">
            <a:spAutoFit/>
          </a:bodyPr>
          <a:lstStyle/>
          <a:p>
            <a:endParaRPr lang="en-GB" b="1">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endParaRPr>
          </a:p>
          <a:p>
            <a:r>
              <a:rPr lang="en-GB" sz="1700">
                <a:solidFill>
                  <a:schemeClr val="accent1">
                    <a:lumMod val="75000"/>
                  </a:schemeClr>
                </a:solidFill>
                <a:latin typeface="Poppins" panose="00000500000000000000" pitchFamily="2" charset="0"/>
                <a:cs typeface="Poppins" panose="00000500000000000000" pitchFamily="2" charset="0"/>
              </a:rPr>
              <a:t>In March 2024 HWK undertook an announced Enter and View to Rosclare Residential Home, the </a:t>
            </a:r>
            <a:r>
              <a:rPr lang="en-GB" sz="1700">
                <a:solidFill>
                  <a:schemeClr val="accent1">
                    <a:lumMod val="75000"/>
                  </a:schemeClr>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report</a:t>
            </a:r>
            <a:r>
              <a:rPr lang="en-GB" sz="1700">
                <a:solidFill>
                  <a:schemeClr val="accent1">
                    <a:lumMod val="75000"/>
                  </a:schemeClr>
                </a:solidFill>
                <a:latin typeface="Poppins" panose="00000500000000000000" pitchFamily="2" charset="0"/>
                <a:cs typeface="Poppins" panose="00000500000000000000" pitchFamily="2" charset="0"/>
              </a:rPr>
              <a:t> was published in July 2024 on the HWK website and included provider responses to the recommendations.</a:t>
            </a:r>
          </a:p>
          <a:p>
            <a:endParaRPr lang="en-GB" sz="1700" b="1">
              <a:solidFill>
                <a:schemeClr val="accent1">
                  <a:lumMod val="75000"/>
                </a:schemeClr>
              </a:solidFill>
              <a:latin typeface="Poppins" panose="00000500000000000000" pitchFamily="2" charset="0"/>
              <a:cs typeface="Poppins" panose="00000500000000000000" pitchFamily="2" charset="0"/>
            </a:endParaRPr>
          </a:p>
          <a:p>
            <a:r>
              <a:rPr lang="en-GB" sz="1700" b="1">
                <a:solidFill>
                  <a:schemeClr val="accent1">
                    <a:lumMod val="75000"/>
                  </a:schemeClr>
                </a:solidFill>
                <a:latin typeface="Poppins" panose="00000500000000000000" pitchFamily="2" charset="0"/>
                <a:cs typeface="Poppins" panose="00000500000000000000" pitchFamily="2" charset="0"/>
              </a:rPr>
              <a:t>April 24 - March 25, HWK completed E&amp;Vs at ten care and nursing homes in Kingston, over 14 visits:</a:t>
            </a:r>
          </a:p>
          <a:p>
            <a:endParaRPr lang="en-GB" sz="1700" b="1">
              <a:solidFill>
                <a:srgbClr val="002060"/>
              </a:solidFill>
              <a:latin typeface="Poppins" panose="00000500000000000000" pitchFamily="2" charset="0"/>
              <a:cs typeface="Poppins" panose="00000500000000000000" pitchFamily="2" charset="0"/>
            </a:endParaRPr>
          </a:p>
          <a:p>
            <a:pPr marL="800100" lvl="1" indent="-342900">
              <a:buFont typeface="+mj-lt"/>
              <a:buAutoNum type="arabicPeriod"/>
            </a:pPr>
            <a:r>
              <a:rPr lang="en-US" sz="1700">
                <a:solidFill>
                  <a:schemeClr val="accent1">
                    <a:lumMod val="75000"/>
                  </a:schemeClr>
                </a:solidFill>
                <a:latin typeface="Poppins" panose="00000500000000000000" pitchFamily="2" charset="0"/>
                <a:cs typeface="Poppins" panose="00000500000000000000" pitchFamily="2" charset="0"/>
              </a:rPr>
              <a:t>Amy Woodgate House x 3 visits in June (Capacity 44) </a:t>
            </a:r>
            <a:r>
              <a:rPr lang="en-US" sz="1700">
                <a:solidFill>
                  <a:srgbClr val="002060"/>
                </a:solidFill>
                <a:latin typeface="Poppins" panose="00000500000000000000" pitchFamily="2" charset="0"/>
                <a:cs typeface="Poppins" panose="00000500000000000000" pitchFamily="2" charset="0"/>
                <a:hlinkClick r:id="rId4"/>
              </a:rPr>
              <a:t>Report</a:t>
            </a:r>
            <a:r>
              <a:rPr lang="en-US" sz="1700">
                <a:solidFill>
                  <a:srgbClr val="002060"/>
                </a:solidFill>
                <a:latin typeface="Poppins" panose="00000500000000000000" pitchFamily="2" charset="0"/>
                <a:cs typeface="Poppins" panose="00000500000000000000" pitchFamily="2" charset="0"/>
              </a:rPr>
              <a:t> </a:t>
            </a:r>
          </a:p>
          <a:p>
            <a:pPr marL="800100" lvl="1" indent="-342900">
              <a:buFont typeface="Aptos Display" panose="02110004020202020204"/>
              <a:buAutoNum type="arabicPeriod" startAt="2"/>
            </a:pPr>
            <a:r>
              <a:rPr lang="en-US" sz="1700">
                <a:solidFill>
                  <a:schemeClr val="accent1">
                    <a:lumMod val="75000"/>
                  </a:schemeClr>
                </a:solidFill>
                <a:latin typeface="Poppins" panose="00000500000000000000" pitchFamily="2" charset="0"/>
                <a:cs typeface="Poppins" panose="00000500000000000000" pitchFamily="2" charset="0"/>
              </a:rPr>
              <a:t>Langley Court Rest Home x 1 visit in July (Capacity 28) </a:t>
            </a:r>
            <a:r>
              <a:rPr lang="en-US" sz="1700">
                <a:solidFill>
                  <a:srgbClr val="002060"/>
                </a:solidFill>
                <a:latin typeface="Poppins" panose="00000500000000000000" pitchFamily="2" charset="0"/>
                <a:cs typeface="Poppins" panose="00000500000000000000" pitchFamily="2" charset="0"/>
                <a:hlinkClick r:id="rId5"/>
              </a:rPr>
              <a:t>Report</a:t>
            </a:r>
            <a:r>
              <a:rPr lang="en-US" sz="1700">
                <a:solidFill>
                  <a:srgbClr val="002060"/>
                </a:solidFill>
                <a:latin typeface="Poppins" panose="00000500000000000000" pitchFamily="2" charset="0"/>
                <a:cs typeface="Poppins" panose="00000500000000000000" pitchFamily="2" charset="0"/>
              </a:rPr>
              <a:t> </a:t>
            </a:r>
          </a:p>
          <a:p>
            <a:pPr marL="800100" lvl="1" indent="-342900">
              <a:buFont typeface="+mj-lt"/>
              <a:buAutoNum type="arabicPeriod" startAt="2"/>
            </a:pPr>
            <a:r>
              <a:rPr lang="en-US" sz="1700" err="1">
                <a:solidFill>
                  <a:schemeClr val="accent1">
                    <a:lumMod val="75000"/>
                  </a:schemeClr>
                </a:solidFill>
                <a:latin typeface="Poppins"/>
                <a:cs typeface="Poppins"/>
              </a:rPr>
              <a:t>Cloyda</a:t>
            </a:r>
            <a:r>
              <a:rPr lang="en-US" sz="1700">
                <a:solidFill>
                  <a:schemeClr val="accent1">
                    <a:lumMod val="75000"/>
                  </a:schemeClr>
                </a:solidFill>
                <a:latin typeface="Poppins"/>
                <a:cs typeface="Poppins"/>
              </a:rPr>
              <a:t> Care Home x 1 visit in July (Capacity 35) </a:t>
            </a:r>
            <a:r>
              <a:rPr lang="en-US" sz="1700">
                <a:solidFill>
                  <a:srgbClr val="002060"/>
                </a:solidFill>
                <a:latin typeface="Poppins"/>
                <a:cs typeface="Poppins"/>
                <a:hlinkClick r:id="rId6"/>
              </a:rPr>
              <a:t>Report</a:t>
            </a:r>
          </a:p>
          <a:p>
            <a:pPr marL="800100" lvl="1" indent="-342900">
              <a:buFont typeface="+mj-lt"/>
              <a:buAutoNum type="arabicPeriod" startAt="2"/>
            </a:pPr>
            <a:r>
              <a:rPr lang="en-US" sz="1700">
                <a:solidFill>
                  <a:schemeClr val="accent1">
                    <a:lumMod val="75000"/>
                  </a:schemeClr>
                </a:solidFill>
                <a:latin typeface="Poppins" panose="00000500000000000000" pitchFamily="2" charset="0"/>
                <a:cs typeface="Poppins" panose="00000500000000000000" pitchFamily="2" charset="0"/>
              </a:rPr>
              <a:t>Brook House Nursing Home x 1 visit August (Capacity 32) </a:t>
            </a:r>
            <a:r>
              <a:rPr lang="en-US" sz="1700">
                <a:solidFill>
                  <a:srgbClr val="002060"/>
                </a:solidFill>
                <a:latin typeface="Poppins" panose="00000500000000000000" pitchFamily="2" charset="0"/>
                <a:cs typeface="Poppins" panose="00000500000000000000" pitchFamily="2" charset="0"/>
                <a:hlinkClick r:id="rId7"/>
              </a:rPr>
              <a:t>Report</a:t>
            </a:r>
            <a:endParaRPr lang="en-US" sz="1700">
              <a:solidFill>
                <a:srgbClr val="000000"/>
              </a:solidFill>
              <a:latin typeface="Poppins" panose="00000500000000000000" pitchFamily="2" charset="0"/>
              <a:cs typeface="Poppins" panose="00000500000000000000" pitchFamily="2" charset="0"/>
            </a:endParaRPr>
          </a:p>
          <a:p>
            <a:pPr marL="800100" lvl="1" indent="-342900">
              <a:buAutoNum type="arabicPeriod" startAt="2"/>
            </a:pPr>
            <a:r>
              <a:rPr lang="en-US" sz="1700">
                <a:solidFill>
                  <a:schemeClr val="accent1">
                    <a:lumMod val="75000"/>
                  </a:schemeClr>
                </a:solidFill>
                <a:latin typeface="Poppins" panose="00000500000000000000" pitchFamily="2" charset="0"/>
                <a:cs typeface="Poppins" panose="00000500000000000000" pitchFamily="2" charset="0"/>
              </a:rPr>
              <a:t>Sherwood Grange Care Home x 3 visits in September(Capacity 59) </a:t>
            </a:r>
            <a:r>
              <a:rPr lang="en-US" sz="1700">
                <a:solidFill>
                  <a:srgbClr val="002060"/>
                </a:solidFill>
                <a:latin typeface="Poppins" panose="00000500000000000000" pitchFamily="2" charset="0"/>
                <a:cs typeface="Poppins" panose="00000500000000000000" pitchFamily="2" charset="0"/>
                <a:hlinkClick r:id="rId8"/>
              </a:rPr>
              <a:t>Report</a:t>
            </a:r>
            <a:r>
              <a:rPr lang="en-US" sz="1700">
                <a:solidFill>
                  <a:srgbClr val="002060"/>
                </a:solidFill>
                <a:latin typeface="Poppins" panose="00000500000000000000" pitchFamily="2" charset="0"/>
                <a:cs typeface="Poppins" panose="00000500000000000000" pitchFamily="2" charset="0"/>
              </a:rPr>
              <a:t> </a:t>
            </a:r>
            <a:endParaRPr lang="en-US" sz="1700">
              <a:solidFill>
                <a:srgbClr val="000000"/>
              </a:solidFill>
              <a:latin typeface="Poppins" panose="00000500000000000000" pitchFamily="2" charset="0"/>
              <a:cs typeface="Poppins" panose="00000500000000000000" pitchFamily="2" charset="0"/>
            </a:endParaRPr>
          </a:p>
          <a:p>
            <a:pPr marL="800100" lvl="1" indent="-342900">
              <a:buFont typeface="+mj-lt"/>
              <a:buAutoNum type="arabicPeriod" startAt="2"/>
            </a:pPr>
            <a:r>
              <a:rPr lang="en-US" sz="1700">
                <a:solidFill>
                  <a:schemeClr val="accent1">
                    <a:lumMod val="75000"/>
                  </a:schemeClr>
                </a:solidFill>
                <a:latin typeface="Poppins" panose="00000500000000000000" pitchFamily="2" charset="0"/>
                <a:cs typeface="Poppins" panose="00000500000000000000" pitchFamily="2" charset="0"/>
              </a:rPr>
              <a:t>Milverton Nursing Home x 1 visit in October(Capacity 30) </a:t>
            </a:r>
            <a:r>
              <a:rPr lang="en-US" sz="1700">
                <a:solidFill>
                  <a:schemeClr val="accent1">
                    <a:lumMod val="75000"/>
                  </a:schemeClr>
                </a:solidFill>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Report</a:t>
            </a:r>
            <a:endParaRPr lang="en-US" sz="1700">
              <a:solidFill>
                <a:schemeClr val="accent1">
                  <a:lumMod val="75000"/>
                </a:schemeClr>
              </a:solidFill>
              <a:latin typeface="Poppins" panose="00000500000000000000" pitchFamily="2" charset="0"/>
              <a:cs typeface="Poppins" panose="00000500000000000000" pitchFamily="2" charset="0"/>
            </a:endParaRPr>
          </a:p>
          <a:p>
            <a:pPr marL="800100" lvl="1" indent="-342900">
              <a:buFont typeface="+mj-lt"/>
              <a:buAutoNum type="arabicPeriod" startAt="2"/>
            </a:pPr>
            <a:r>
              <a:rPr lang="en-US" sz="1700">
                <a:solidFill>
                  <a:schemeClr val="accent1">
                    <a:lumMod val="75000"/>
                  </a:schemeClr>
                </a:solidFill>
                <a:latin typeface="Poppins" panose="00000500000000000000" pitchFamily="2" charset="0"/>
                <a:cs typeface="Poppins" panose="00000500000000000000" pitchFamily="2" charset="0"/>
              </a:rPr>
              <a:t>Surbiton Care Home x 1 visit in November (Capacity 26) </a:t>
            </a:r>
            <a:r>
              <a:rPr lang="en-US" sz="1700">
                <a:solidFill>
                  <a:srgbClr val="002060"/>
                </a:solidFill>
                <a:latin typeface="Poppins" panose="00000500000000000000" pitchFamily="2" charset="0"/>
                <a:cs typeface="Poppins" panose="00000500000000000000" pitchFamily="2" charset="0"/>
                <a:hlinkClick r:id="rId10"/>
              </a:rPr>
              <a:t>Report</a:t>
            </a:r>
            <a:r>
              <a:rPr lang="en-US" sz="1700">
                <a:solidFill>
                  <a:srgbClr val="002060"/>
                </a:solidFill>
                <a:latin typeface="Poppins" panose="00000500000000000000" pitchFamily="2" charset="0"/>
                <a:cs typeface="Poppins" panose="00000500000000000000" pitchFamily="2" charset="0"/>
              </a:rPr>
              <a:t> </a:t>
            </a:r>
          </a:p>
          <a:p>
            <a:pPr marL="800100" lvl="1" indent="-342900">
              <a:buFontTx/>
              <a:buAutoNum type="arabicPeriod" startAt="2"/>
            </a:pPr>
            <a:r>
              <a:rPr lang="en-US" sz="1700">
                <a:solidFill>
                  <a:schemeClr val="accent1">
                    <a:lumMod val="75000"/>
                  </a:schemeClr>
                </a:solidFill>
                <a:latin typeface="Poppins" panose="00000500000000000000" pitchFamily="2" charset="0"/>
                <a:ea typeface="Calibri"/>
                <a:cs typeface="Poppins" panose="00000500000000000000" pitchFamily="2" charset="0"/>
              </a:rPr>
              <a:t>Kingston Neurorehabilitation Centre x 1 visit in December (capacity 36) </a:t>
            </a:r>
            <a:r>
              <a:rPr lang="en-US" sz="1700">
                <a:solidFill>
                  <a:schemeClr val="accent1">
                    <a:lumMod val="75000"/>
                  </a:schemeClr>
                </a:solidFill>
                <a:latin typeface="Poppins" panose="00000500000000000000" pitchFamily="2" charset="0"/>
                <a:ea typeface="Calibri"/>
                <a:cs typeface="Poppins" panose="00000500000000000000" pitchFamily="2" charset="0"/>
                <a:hlinkClick r:id="rId11">
                  <a:extLst>
                    <a:ext uri="{A12FA001-AC4F-418D-AE19-62706E023703}">
                      <ahyp:hlinkClr xmlns:ahyp="http://schemas.microsoft.com/office/drawing/2018/hyperlinkcolor" val="tx"/>
                    </a:ext>
                  </a:extLst>
                </a:hlinkClick>
              </a:rPr>
              <a:t>Report</a:t>
            </a:r>
            <a:endParaRPr lang="en-US" sz="1700">
              <a:solidFill>
                <a:schemeClr val="accent1">
                  <a:lumMod val="75000"/>
                </a:schemeClr>
              </a:solidFill>
              <a:latin typeface="Poppins" panose="00000500000000000000" pitchFamily="2" charset="0"/>
              <a:ea typeface="Calibri" panose="020F0502020204030204" pitchFamily="34" charset="0"/>
              <a:cs typeface="Poppins" panose="00000500000000000000" pitchFamily="2" charset="0"/>
            </a:endParaRPr>
          </a:p>
          <a:p>
            <a:pPr marL="800100" lvl="1" indent="-342900">
              <a:buFontTx/>
              <a:buAutoNum type="arabicPeriod" startAt="2"/>
            </a:pPr>
            <a:r>
              <a:rPr lang="en-US" sz="1700">
                <a:solidFill>
                  <a:schemeClr val="accent1">
                    <a:lumMod val="75000"/>
                  </a:schemeClr>
                </a:solidFill>
                <a:latin typeface="Poppins" panose="00000500000000000000" pitchFamily="2" charset="0"/>
                <a:ea typeface="Calibri"/>
                <a:cs typeface="Poppins" panose="00000500000000000000" pitchFamily="2" charset="0"/>
              </a:rPr>
              <a:t>Speirs House Care Home x 1 visit in January (capacity 36) </a:t>
            </a:r>
            <a:r>
              <a:rPr lang="en-US" sz="1700">
                <a:solidFill>
                  <a:srgbClr val="002060"/>
                </a:solidFill>
                <a:latin typeface="Poppins" panose="00000500000000000000" pitchFamily="2" charset="0"/>
                <a:ea typeface="Calibri"/>
                <a:cs typeface="Poppins" panose="00000500000000000000" pitchFamily="2" charset="0"/>
                <a:hlinkClick r:id="rId12"/>
              </a:rPr>
              <a:t>Report</a:t>
            </a:r>
            <a:endParaRPr lang="en-US" sz="1700">
              <a:solidFill>
                <a:srgbClr val="002060"/>
              </a:solidFill>
              <a:latin typeface="Poppins" panose="00000500000000000000" pitchFamily="2" charset="0"/>
              <a:ea typeface="Calibri"/>
              <a:cs typeface="Poppins" panose="00000500000000000000" pitchFamily="2" charset="0"/>
            </a:endParaRPr>
          </a:p>
          <a:p>
            <a:pPr marL="800100" lvl="1" indent="-342900">
              <a:buFontTx/>
              <a:buAutoNum type="arabicPeriod" startAt="2"/>
            </a:pPr>
            <a:r>
              <a:rPr lang="en-US" sz="1700" err="1">
                <a:solidFill>
                  <a:schemeClr val="accent1">
                    <a:lumMod val="75000"/>
                  </a:schemeClr>
                </a:solidFill>
                <a:effectLst/>
                <a:latin typeface="Poppins" panose="00000500000000000000" pitchFamily="2" charset="0"/>
                <a:ea typeface="Calibri" panose="020F0502020204030204" pitchFamily="34" charset="0"/>
                <a:cs typeface="Poppins" panose="00000500000000000000" pitchFamily="2" charset="0"/>
              </a:rPr>
              <a:t>Medihands</a:t>
            </a:r>
            <a:r>
              <a:rPr lang="en-US" sz="1700">
                <a:solidFill>
                  <a:schemeClr val="accent1">
                    <a:lumMod val="75000"/>
                  </a:schemeClr>
                </a:solidFill>
                <a:effectLst/>
                <a:latin typeface="Poppins" panose="00000500000000000000" pitchFamily="2" charset="0"/>
                <a:ea typeface="Calibri" panose="020F0502020204030204" pitchFamily="34" charset="0"/>
                <a:cs typeface="Poppins" panose="00000500000000000000" pitchFamily="2" charset="0"/>
              </a:rPr>
              <a:t> Clifton x 1 visit in February (capacity 12) </a:t>
            </a:r>
            <a:r>
              <a:rPr lang="en-US" sz="1700">
                <a:solidFill>
                  <a:srgbClr val="002060"/>
                </a:solidFill>
                <a:latin typeface="Poppins" panose="00000500000000000000" pitchFamily="2" charset="0"/>
                <a:ea typeface="Calibri" panose="020F0502020204030204" pitchFamily="34" charset="0"/>
                <a:cs typeface="Poppins" panose="00000500000000000000" pitchFamily="2" charset="0"/>
                <a:hlinkClick r:id="rId13"/>
              </a:rPr>
              <a:t>Report</a:t>
            </a:r>
            <a:r>
              <a:rPr lang="en-US" sz="1700">
                <a:solidFill>
                  <a:srgbClr val="002060"/>
                </a:solidFill>
                <a:latin typeface="Poppins" panose="00000500000000000000" pitchFamily="2" charset="0"/>
                <a:ea typeface="Calibri" panose="020F0502020204030204" pitchFamily="34" charset="0"/>
                <a:cs typeface="Poppins" panose="00000500000000000000" pitchFamily="2" charset="0"/>
              </a:rPr>
              <a:t> </a:t>
            </a:r>
            <a:endParaRPr lang="en-US" sz="170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pPr marL="800100" lvl="1" indent="-342900">
              <a:buFontTx/>
              <a:buAutoNum type="arabicPeriod" startAt="2"/>
            </a:pPr>
            <a:endParaRPr lang="en-US" sz="170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pPr lvl="1"/>
            <a:r>
              <a:rPr lang="en-US" sz="1700" b="1">
                <a:solidFill>
                  <a:schemeClr val="accent1">
                    <a:lumMod val="75000"/>
                  </a:schemeClr>
                </a:solidFill>
                <a:latin typeface="Poppins"/>
                <a:ea typeface="Calibri"/>
                <a:cs typeface="Poppins"/>
              </a:rPr>
              <a:t>All reports can be found using this link </a:t>
            </a:r>
            <a:r>
              <a:rPr lang="en-US" sz="1700">
                <a:solidFill>
                  <a:srgbClr val="002060"/>
                </a:solidFill>
                <a:latin typeface="Poppins"/>
                <a:ea typeface="+mn-lt"/>
                <a:cs typeface="Poppins"/>
                <a:hlinkClick r:id="rId14"/>
              </a:rPr>
              <a:t>Home | Healthwatch Kingston</a:t>
            </a:r>
            <a:endParaRPr lang="en-US" sz="1700">
              <a:solidFill>
                <a:srgbClr val="002060"/>
              </a:solidFill>
              <a:latin typeface="Poppins"/>
              <a:ea typeface="Calibri"/>
              <a:cs typeface="Poppins"/>
              <a:hlinkClick r:id="rId14"/>
            </a:endParaRPr>
          </a:p>
          <a:p>
            <a:pPr marL="800100" lvl="1" indent="-342900">
              <a:buFont typeface="Aptos Display" panose="02110004020202020204"/>
              <a:buAutoNum type="arabicPeriod" startAt="2"/>
            </a:pPr>
            <a:endParaRPr lang="en-US" sz="1700" b="1">
              <a:solidFill>
                <a:srgbClr val="002060"/>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endParaRPr lang="en-GB">
              <a:solidFill>
                <a:srgbClr val="002060"/>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endParaRPr lang="en-GB">
              <a:solidFill>
                <a:srgbClr val="002060"/>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endParaRPr lang="en-GB">
              <a:solidFill>
                <a:srgbClr val="002060"/>
              </a:solidFill>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endParaRPr lang="en-GB">
              <a:solidFill>
                <a:srgbClr val="000000"/>
              </a:solidFill>
              <a:latin typeface="Poppins" panose="00000500000000000000" pitchFamily="2" charset="0"/>
              <a:ea typeface="Calibri" panose="020F0502020204030204" pitchFamily="34" charset="0"/>
              <a:cs typeface="Poppins" panose="00000500000000000000" pitchFamily="2" charset="0"/>
            </a:endParaRPr>
          </a:p>
        </p:txBody>
      </p:sp>
      <p:pic>
        <p:nvPicPr>
          <p:cNvPr id="6" name="Picture 5">
            <a:extLst>
              <a:ext uri="{FF2B5EF4-FFF2-40B4-BE49-F238E27FC236}">
                <a16:creationId xmlns:a16="http://schemas.microsoft.com/office/drawing/2014/main" id="{740970D9-1CF6-FBC6-77C2-C1F5310B584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73110" y="3711375"/>
            <a:ext cx="2534816" cy="2534816"/>
          </a:xfrm>
          <a:prstGeom prst="rect">
            <a:avLst/>
          </a:prstGeom>
        </p:spPr>
      </p:pic>
    </p:spTree>
    <p:extLst>
      <p:ext uri="{BB962C8B-B14F-4D97-AF65-F5344CB8AC3E}">
        <p14:creationId xmlns:p14="http://schemas.microsoft.com/office/powerpoint/2010/main" val="338482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8E4FD-42EA-095C-0093-2EF44A65227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469131C-D12A-E4EC-CB7A-D0DAD723FC06}"/>
              </a:ext>
            </a:extLst>
          </p:cNvPr>
          <p:cNvSpPr txBox="1"/>
          <p:nvPr/>
        </p:nvSpPr>
        <p:spPr>
          <a:xfrm>
            <a:off x="377832" y="1860903"/>
            <a:ext cx="11361882" cy="1323439"/>
          </a:xfrm>
          <a:prstGeom prst="rect">
            <a:avLst/>
          </a:prstGeom>
          <a:noFill/>
        </p:spPr>
        <p:txBody>
          <a:bodyPr wrap="square">
            <a:spAutoFit/>
          </a:bodyPr>
          <a:lstStyle/>
          <a:p>
            <a:pPr>
              <a:lnSpc>
                <a:spcPct val="150000"/>
              </a:lnSpc>
            </a:pPr>
            <a:endParaRPr lang="en-GB" sz="2000" b="1">
              <a:solidFill>
                <a:srgbClr val="E7479D"/>
              </a:solidFill>
              <a:latin typeface="Poppins" panose="00000500000000000000" pitchFamily="2" charset="0"/>
              <a:cs typeface="Poppins" panose="00000500000000000000" pitchFamily="2" charset="0"/>
            </a:endParaRPr>
          </a:p>
          <a:p>
            <a:pPr>
              <a:lnSpc>
                <a:spcPct val="150000"/>
              </a:lnSpc>
            </a:pPr>
            <a:endParaRPr lang="en-GB" sz="2000">
              <a:solidFill>
                <a:schemeClr val="accent1"/>
              </a:solidFill>
              <a:latin typeface="Poppins" panose="00000500000000000000" pitchFamily="2" charset="0"/>
              <a:cs typeface="Poppins" panose="00000500000000000000" pitchFamily="2" charset="0"/>
            </a:endParaRPr>
          </a:p>
          <a:p>
            <a:endParaRPr lang="en-GB" sz="2000" b="1">
              <a:solidFill>
                <a:srgbClr val="E7479D"/>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EEBC10D2-BE42-CCCB-0628-DAF0EC755CA0}"/>
              </a:ext>
            </a:extLst>
          </p:cNvPr>
          <p:cNvSpPr txBox="1"/>
          <p:nvPr/>
        </p:nvSpPr>
        <p:spPr>
          <a:xfrm>
            <a:off x="377832" y="394952"/>
            <a:ext cx="11361882" cy="584775"/>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Healthwatch Kingston Public Meeting 7.10.25:</a:t>
            </a:r>
          </a:p>
        </p:txBody>
      </p:sp>
      <p:pic>
        <p:nvPicPr>
          <p:cNvPr id="6146" name="Picture 2" descr="What can I do as a volunteer? | Healthwatch Southglos">
            <a:extLst>
              <a:ext uri="{FF2B5EF4-FFF2-40B4-BE49-F238E27FC236}">
                <a16:creationId xmlns:a16="http://schemas.microsoft.com/office/drawing/2014/main" id="{F599B94E-C2E0-0B64-98AF-9E982EA9D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76" y="1458563"/>
            <a:ext cx="12300155" cy="46125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F6C0EA-03D6-9C01-1E30-6415D51401E7}"/>
              </a:ext>
            </a:extLst>
          </p:cNvPr>
          <p:cNvPicPr>
            <a:picLocks noChangeAspect="1"/>
          </p:cNvPicPr>
          <p:nvPr/>
        </p:nvPicPr>
        <p:blipFill>
          <a:blip r:embed="rId3"/>
          <a:stretch>
            <a:fillRect/>
          </a:stretch>
        </p:blipFill>
        <p:spPr>
          <a:xfrm>
            <a:off x="7472518" y="5116609"/>
            <a:ext cx="4267196" cy="1062057"/>
          </a:xfrm>
          <a:prstGeom prst="rect">
            <a:avLst/>
          </a:prstGeom>
        </p:spPr>
      </p:pic>
      <p:sp>
        <p:nvSpPr>
          <p:cNvPr id="3" name="TextBox 2">
            <a:extLst>
              <a:ext uri="{FF2B5EF4-FFF2-40B4-BE49-F238E27FC236}">
                <a16:creationId xmlns:a16="http://schemas.microsoft.com/office/drawing/2014/main" id="{919284BB-C274-E902-22AE-E82FDB22ED65}"/>
              </a:ext>
            </a:extLst>
          </p:cNvPr>
          <p:cNvSpPr txBox="1"/>
          <p:nvPr/>
        </p:nvSpPr>
        <p:spPr>
          <a:xfrm>
            <a:off x="6567946" y="3844411"/>
            <a:ext cx="5112776" cy="769441"/>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algn="ctr"/>
            <a:r>
              <a:rPr lang="en-GB" sz="4400">
                <a:solidFill>
                  <a:schemeClr val="bg1"/>
                </a:solidFill>
                <a:latin typeface="Amasis MT Pro Black" panose="020F0502020204030204" pitchFamily="18" charset="0"/>
              </a:rPr>
              <a:t>From all of us at</a:t>
            </a:r>
          </a:p>
        </p:txBody>
      </p:sp>
    </p:spTree>
    <p:extLst>
      <p:ext uri="{BB962C8B-B14F-4D97-AF65-F5344CB8AC3E}">
        <p14:creationId xmlns:p14="http://schemas.microsoft.com/office/powerpoint/2010/main" val="1302426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893151-6B65-F3BA-535C-E8609FF73D07}"/>
              </a:ext>
            </a:extLst>
          </p:cNvPr>
          <p:cNvSpPr txBox="1">
            <a:spLocks/>
          </p:cNvSpPr>
          <p:nvPr/>
        </p:nvSpPr>
        <p:spPr>
          <a:xfrm>
            <a:off x="464696" y="1051813"/>
            <a:ext cx="6445770" cy="5214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p:txBody>
      </p:sp>
      <p:sp>
        <p:nvSpPr>
          <p:cNvPr id="5" name="TextBox 4">
            <a:extLst>
              <a:ext uri="{FF2B5EF4-FFF2-40B4-BE49-F238E27FC236}">
                <a16:creationId xmlns:a16="http://schemas.microsoft.com/office/drawing/2014/main" id="{84AB6F9F-268D-5B00-99BE-A449FF01F5B4}"/>
              </a:ext>
            </a:extLst>
          </p:cNvPr>
          <p:cNvSpPr txBox="1"/>
          <p:nvPr/>
        </p:nvSpPr>
        <p:spPr>
          <a:xfrm>
            <a:off x="377832" y="394952"/>
            <a:ext cx="11361882" cy="584775"/>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Contact Healthwatch Kingston:</a:t>
            </a:r>
          </a:p>
        </p:txBody>
      </p:sp>
      <p:pic>
        <p:nvPicPr>
          <p:cNvPr id="8" name="Picture 7">
            <a:extLst>
              <a:ext uri="{FF2B5EF4-FFF2-40B4-BE49-F238E27FC236}">
                <a16:creationId xmlns:a16="http://schemas.microsoft.com/office/drawing/2014/main" id="{7F17714E-8D8D-346E-AE64-7F321F45880C}"/>
              </a:ext>
            </a:extLst>
          </p:cNvPr>
          <p:cNvPicPr>
            <a:picLocks noChangeAspect="1"/>
          </p:cNvPicPr>
          <p:nvPr/>
        </p:nvPicPr>
        <p:blipFill>
          <a:blip r:embed="rId2"/>
          <a:stretch>
            <a:fillRect/>
          </a:stretch>
        </p:blipFill>
        <p:spPr>
          <a:xfrm>
            <a:off x="8837605" y="5909030"/>
            <a:ext cx="2976562" cy="740833"/>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189DE164-4A66-DDB7-0E14-B4150875A0D5}"/>
              </a:ext>
            </a:extLst>
          </p:cNvPr>
          <p:cNvPicPr>
            <a:picLocks noChangeAspect="1"/>
          </p:cNvPicPr>
          <p:nvPr/>
        </p:nvPicPr>
        <p:blipFill rotWithShape="1">
          <a:blip r:embed="rId3"/>
          <a:srcRect l="21831" t="32807" r="40932" b="11046"/>
          <a:stretch>
            <a:fillRect/>
          </a:stretch>
        </p:blipFill>
        <p:spPr bwMode="auto">
          <a:xfrm>
            <a:off x="494191" y="1056133"/>
            <a:ext cx="6742349" cy="5718754"/>
          </a:xfrm>
          <a:prstGeom prst="rect">
            <a:avLst/>
          </a:prstGeom>
          <a:ln>
            <a:noFill/>
          </a:ln>
          <a:extLst>
            <a:ext uri="{53640926-AAD7-44D8-BBD7-CCE9431645EC}">
              <a14:shadowObscured xmlns:a14="http://schemas.microsoft.com/office/drawing/2010/main"/>
            </a:ext>
          </a:extLst>
        </p:spPr>
      </p:pic>
      <p:pic>
        <p:nvPicPr>
          <p:cNvPr id="7" name="Picture 10">
            <a:extLst>
              <a:ext uri="{FF2B5EF4-FFF2-40B4-BE49-F238E27FC236}">
                <a16:creationId xmlns:a16="http://schemas.microsoft.com/office/drawing/2014/main" id="{97926BAA-CB23-DE93-C489-C077A9374482}"/>
              </a:ext>
            </a:extLst>
          </p:cNvPr>
          <p:cNvPicPr>
            <a:picLocks noChangeAspect="1"/>
          </p:cNvPicPr>
          <p:nvPr/>
        </p:nvPicPr>
        <p:blipFill>
          <a:blip r:embed="rId4"/>
          <a:stretch>
            <a:fillRect/>
          </a:stretch>
        </p:blipFill>
        <p:spPr>
          <a:xfrm>
            <a:off x="5735304" y="0"/>
            <a:ext cx="5651961" cy="5651961"/>
          </a:xfrm>
          <a:prstGeom prst="rect">
            <a:avLst/>
          </a:prstGeom>
        </p:spPr>
      </p:pic>
    </p:spTree>
    <p:extLst>
      <p:ext uri="{BB962C8B-B14F-4D97-AF65-F5344CB8AC3E}">
        <p14:creationId xmlns:p14="http://schemas.microsoft.com/office/powerpoint/2010/main" val="43371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95E53-F601-CF5F-B820-BB53B2540C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C37AA2-1EEF-33CF-2923-05C789B7F221}"/>
              </a:ext>
            </a:extLst>
          </p:cNvPr>
          <p:cNvSpPr txBox="1"/>
          <p:nvPr/>
        </p:nvSpPr>
        <p:spPr>
          <a:xfrm>
            <a:off x="377832" y="365453"/>
            <a:ext cx="11361882" cy="1107996"/>
          </a:xfrm>
          <a:prstGeom prst="rect">
            <a:avLst/>
          </a:prstGeom>
          <a:noFill/>
        </p:spPr>
        <p:txBody>
          <a:bodyPr wrap="square" rtlCol="0">
            <a:spAutoFit/>
          </a:bodyPr>
          <a:lstStyle/>
          <a:p>
            <a:pPr fontAlgn="base"/>
            <a:r>
              <a:rPr lang="en-GB" sz="3200" b="1">
                <a:solidFill>
                  <a:srgbClr val="E7479D"/>
                </a:solidFill>
                <a:latin typeface="Poppins" panose="00000500000000000000" pitchFamily="2" charset="0"/>
                <a:cs typeface="Poppins" panose="00000500000000000000" pitchFamily="2" charset="0"/>
              </a:rPr>
              <a:t>Healthwatch Kingston Public Meeting 7.10.25: </a:t>
            </a:r>
          </a:p>
          <a:p>
            <a:pPr fontAlgn="base"/>
            <a:r>
              <a:rPr lang="en-GB" sz="3200" b="1">
                <a:solidFill>
                  <a:schemeClr val="accent1"/>
                </a:solidFill>
                <a:latin typeface="Poppins" panose="00000500000000000000" pitchFamily="2" charset="0"/>
                <a:cs typeface="Poppins" panose="00000500000000000000" pitchFamily="2" charset="0"/>
              </a:rPr>
              <a:t>Agenda Part 1</a:t>
            </a:r>
          </a:p>
          <a:p>
            <a:pPr fontAlgn="base"/>
            <a:endParaRPr lang="en-GB" sz="200">
              <a:solidFill>
                <a:srgbClr val="004F6B"/>
              </a:solidFill>
              <a:latin typeface="Poppins SemiBold"/>
              <a:cs typeface="Poppins SemiBold"/>
            </a:endParaRPr>
          </a:p>
        </p:txBody>
      </p:sp>
      <p:pic>
        <p:nvPicPr>
          <p:cNvPr id="4" name="Picture 3">
            <a:extLst>
              <a:ext uri="{FF2B5EF4-FFF2-40B4-BE49-F238E27FC236}">
                <a16:creationId xmlns:a16="http://schemas.microsoft.com/office/drawing/2014/main" id="{01C1B600-43E5-C0D8-E20C-EBFF107A2080}"/>
              </a:ext>
            </a:extLst>
          </p:cNvPr>
          <p:cNvPicPr>
            <a:picLocks noChangeAspect="1"/>
          </p:cNvPicPr>
          <p:nvPr/>
        </p:nvPicPr>
        <p:blipFill>
          <a:blip r:embed="rId2"/>
          <a:stretch>
            <a:fillRect/>
          </a:stretch>
        </p:blipFill>
        <p:spPr>
          <a:xfrm>
            <a:off x="8837605" y="5909030"/>
            <a:ext cx="2976562" cy="740833"/>
          </a:xfrm>
          <a:prstGeom prst="rect">
            <a:avLst/>
          </a:prstGeom>
        </p:spPr>
      </p:pic>
      <p:sp>
        <p:nvSpPr>
          <p:cNvPr id="9" name="TextBox 8">
            <a:extLst>
              <a:ext uri="{FF2B5EF4-FFF2-40B4-BE49-F238E27FC236}">
                <a16:creationId xmlns:a16="http://schemas.microsoft.com/office/drawing/2014/main" id="{1A423E01-37AA-F637-CEA7-4763D108DF42}"/>
              </a:ext>
            </a:extLst>
          </p:cNvPr>
          <p:cNvSpPr txBox="1"/>
          <p:nvPr/>
        </p:nvSpPr>
        <p:spPr>
          <a:xfrm>
            <a:off x="377832" y="1674087"/>
            <a:ext cx="11538865" cy="3405419"/>
          </a:xfrm>
          <a:prstGeom prst="rect">
            <a:avLst/>
          </a:prstGeom>
          <a:noFill/>
        </p:spPr>
        <p:txBody>
          <a:bodyPr wrap="square">
            <a:spAutoFit/>
          </a:bodyPr>
          <a:lstStyle/>
          <a:p>
            <a:pPr>
              <a:lnSpc>
                <a:spcPct val="150000"/>
              </a:lnSpc>
            </a:pPr>
            <a:r>
              <a:rPr lang="en-GB" sz="1900" b="1">
                <a:solidFill>
                  <a:schemeClr val="accent1"/>
                </a:solidFill>
                <a:latin typeface="Poppins" panose="00000500000000000000" pitchFamily="2" charset="0"/>
                <a:cs typeface="Poppins" panose="00000500000000000000" pitchFamily="2" charset="0"/>
              </a:rPr>
              <a:t>12pm: 	Welcome &amp; introductions </a:t>
            </a:r>
            <a:r>
              <a:rPr lang="en-GB" sz="1900">
                <a:solidFill>
                  <a:schemeClr val="accent1"/>
                </a:solidFill>
                <a:latin typeface="Poppins" panose="00000500000000000000" pitchFamily="2" charset="0"/>
                <a:cs typeface="Poppins" panose="00000500000000000000" pitchFamily="2" charset="0"/>
              </a:rPr>
              <a:t>– Candy Dunne, Deputy Chief Officer Healthwatch Kingston</a:t>
            </a:r>
          </a:p>
          <a:p>
            <a:pPr>
              <a:lnSpc>
                <a:spcPct val="150000"/>
              </a:lnSpc>
            </a:pPr>
            <a:endParaRPr lang="en-GB" sz="500">
              <a:solidFill>
                <a:schemeClr val="accent1"/>
              </a:solidFill>
              <a:latin typeface="Poppins" panose="00000500000000000000" pitchFamily="2" charset="0"/>
              <a:cs typeface="Poppins" panose="00000500000000000000" pitchFamily="2" charset="0"/>
            </a:endParaRPr>
          </a:p>
          <a:p>
            <a:pPr>
              <a:lnSpc>
                <a:spcPct val="150000"/>
              </a:lnSpc>
            </a:pPr>
            <a:r>
              <a:rPr lang="en-GB" sz="2000" b="1">
                <a:solidFill>
                  <a:schemeClr val="accent1"/>
                </a:solidFill>
                <a:latin typeface="Poppins" panose="00000500000000000000" pitchFamily="2" charset="0"/>
                <a:cs typeface="Poppins" panose="00000500000000000000" pitchFamily="2" charset="0"/>
              </a:rPr>
              <a:t>12.15: 	Who we are and how we engage with you </a:t>
            </a:r>
            <a:r>
              <a:rPr lang="en-GB" sz="2000">
                <a:solidFill>
                  <a:schemeClr val="accent1"/>
                </a:solidFill>
                <a:latin typeface="Poppins" panose="00000500000000000000" pitchFamily="2" charset="0"/>
                <a:cs typeface="Poppins" panose="00000500000000000000" pitchFamily="2" charset="0"/>
              </a:rPr>
              <a:t>– Candy Dunne (DCO)</a:t>
            </a:r>
          </a:p>
          <a:p>
            <a:pPr>
              <a:lnSpc>
                <a:spcPct val="150000"/>
              </a:lnSpc>
            </a:pPr>
            <a:endParaRPr lang="en-GB" sz="500">
              <a:solidFill>
                <a:schemeClr val="accent1"/>
              </a:solidFill>
              <a:latin typeface="Poppins" panose="00000500000000000000" pitchFamily="2" charset="0"/>
              <a:cs typeface="Poppins" panose="00000500000000000000" pitchFamily="2" charset="0"/>
            </a:endParaRPr>
          </a:p>
          <a:p>
            <a:pPr>
              <a:lnSpc>
                <a:spcPct val="150000"/>
              </a:lnSpc>
            </a:pPr>
            <a:r>
              <a:rPr lang="en-GB" sz="2000" b="1">
                <a:solidFill>
                  <a:schemeClr val="accent1"/>
                </a:solidFill>
                <a:latin typeface="Poppins" panose="00000500000000000000" pitchFamily="2" charset="0"/>
                <a:cs typeface="Poppins" panose="00000500000000000000" pitchFamily="2" charset="0"/>
              </a:rPr>
              <a:t>12.30: 	Tell us what you think about our engagement </a:t>
            </a:r>
            <a:r>
              <a:rPr lang="en-GB" sz="2000">
                <a:solidFill>
                  <a:schemeClr val="accent1"/>
                </a:solidFill>
                <a:latin typeface="Poppins" panose="00000500000000000000" pitchFamily="2" charset="0"/>
                <a:cs typeface="Poppins" panose="00000500000000000000" pitchFamily="2" charset="0"/>
              </a:rPr>
              <a:t>– Candy Dunne (DCO)</a:t>
            </a:r>
          </a:p>
          <a:p>
            <a:pPr>
              <a:lnSpc>
                <a:spcPct val="150000"/>
              </a:lnSpc>
            </a:pPr>
            <a:endParaRPr lang="en-GB" sz="500">
              <a:solidFill>
                <a:schemeClr val="accent1"/>
              </a:solidFill>
              <a:latin typeface="Poppins" panose="00000500000000000000" pitchFamily="2" charset="0"/>
              <a:cs typeface="Poppins" panose="00000500000000000000" pitchFamily="2" charset="0"/>
            </a:endParaRPr>
          </a:p>
          <a:p>
            <a:pPr>
              <a:lnSpc>
                <a:spcPct val="150000"/>
              </a:lnSpc>
            </a:pPr>
            <a:r>
              <a:rPr lang="en-GB" sz="2000" b="1">
                <a:solidFill>
                  <a:schemeClr val="accent1"/>
                </a:solidFill>
                <a:latin typeface="Poppins" panose="00000500000000000000" pitchFamily="2" charset="0"/>
                <a:cs typeface="Poppins" panose="00000500000000000000" pitchFamily="2" charset="0"/>
              </a:rPr>
              <a:t>12.45: 	What do you think about our communications model - How else would you like 	to hear from us? </a:t>
            </a:r>
            <a:r>
              <a:rPr lang="en-GB" sz="2000">
                <a:solidFill>
                  <a:schemeClr val="accent1"/>
                </a:solidFill>
                <a:latin typeface="Poppins" panose="00000500000000000000" pitchFamily="2" charset="0"/>
                <a:cs typeface="Poppins" panose="00000500000000000000" pitchFamily="2" charset="0"/>
              </a:rPr>
              <a:t>– Candy Dunne (DCO)</a:t>
            </a:r>
          </a:p>
          <a:p>
            <a:pPr>
              <a:lnSpc>
                <a:spcPct val="150000"/>
              </a:lnSpc>
            </a:pPr>
            <a:endParaRPr lang="en-GB" sz="500">
              <a:solidFill>
                <a:schemeClr val="accent1"/>
              </a:solidFill>
              <a:latin typeface="Poppins" panose="00000500000000000000" pitchFamily="2" charset="0"/>
              <a:cs typeface="Poppins" panose="00000500000000000000" pitchFamily="2" charset="0"/>
            </a:endParaRPr>
          </a:p>
          <a:p>
            <a:pPr>
              <a:lnSpc>
                <a:spcPct val="150000"/>
              </a:lnSpc>
            </a:pPr>
            <a:r>
              <a:rPr lang="en-GB" sz="2000" b="1">
                <a:solidFill>
                  <a:schemeClr val="accent1"/>
                </a:solidFill>
                <a:latin typeface="Poppins" panose="00000500000000000000" pitchFamily="2" charset="0"/>
                <a:cs typeface="Poppins" panose="00000500000000000000" pitchFamily="2" charset="0"/>
              </a:rPr>
              <a:t>1pm: 	15 min comfort break</a:t>
            </a:r>
            <a:endParaRPr lang="en-GB" sz="2000">
              <a:solidFill>
                <a:schemeClr val="accent1"/>
              </a:solidFill>
              <a:latin typeface="Poppins" panose="00000500000000000000" pitchFamily="2" charset="0"/>
              <a:cs typeface="Poppins" panose="00000500000000000000" pitchFamily="2" charset="0"/>
            </a:endParaRPr>
          </a:p>
          <a:p>
            <a:pPr>
              <a:lnSpc>
                <a:spcPct val="150000"/>
              </a:lnSpc>
            </a:pPr>
            <a:endParaRPr lang="en-GB" sz="500">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5262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5DB3-6C2F-4E8C-5A19-92631B837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5E27C-72E6-041F-42B1-9630742737D6}"/>
              </a:ext>
            </a:extLst>
          </p:cNvPr>
          <p:cNvSpPr>
            <a:spLocks noGrp="1"/>
          </p:cNvSpPr>
          <p:nvPr>
            <p:ph type="title"/>
          </p:nvPr>
        </p:nvSpPr>
        <p:spPr>
          <a:xfrm>
            <a:off x="524164" y="403894"/>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About Healthwatch Kingston</a:t>
            </a:r>
          </a:p>
        </p:txBody>
      </p:sp>
      <p:sp>
        <p:nvSpPr>
          <p:cNvPr id="3" name="Content Placeholder 2">
            <a:extLst>
              <a:ext uri="{FF2B5EF4-FFF2-40B4-BE49-F238E27FC236}">
                <a16:creationId xmlns:a16="http://schemas.microsoft.com/office/drawing/2014/main" id="{2D747A70-C5B5-AF33-690B-88F228EC717E}"/>
              </a:ext>
            </a:extLst>
          </p:cNvPr>
          <p:cNvSpPr>
            <a:spLocks noGrp="1"/>
          </p:cNvSpPr>
          <p:nvPr>
            <p:ph idx="1"/>
          </p:nvPr>
        </p:nvSpPr>
        <p:spPr>
          <a:xfrm>
            <a:off x="524164" y="1766666"/>
            <a:ext cx="11320600" cy="4783169"/>
          </a:xfrm>
        </p:spPr>
        <p:txBody>
          <a:bodyPr>
            <a:noAutofit/>
          </a:bodyPr>
          <a:lstStyle/>
          <a:p>
            <a:pPr marL="0" indent="0">
              <a:lnSpc>
                <a:spcPct val="100000"/>
              </a:lnSpc>
              <a:buNone/>
            </a:pP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Healthwatch Kingston was set up by the </a:t>
            </a:r>
            <a:r>
              <a:rPr lang="en-GB" sz="2300" u="sng">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2"/>
              </a:rPr>
              <a:t>Health and Social Care Act of 2012</a:t>
            </a: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 to be </a:t>
            </a:r>
            <a:r>
              <a:rPr lang="en-GB" sz="2300" b="1">
                <a:solidFill>
                  <a:srgbClr val="1F4E79"/>
                </a:solidFill>
                <a:effectLst/>
                <a:latin typeface="Poppins" panose="00000500000000000000" pitchFamily="2" charset="0"/>
                <a:ea typeface="Calibri" panose="020F0502020204030204" pitchFamily="34" charset="0"/>
                <a:cs typeface="Poppins" panose="00000500000000000000" pitchFamily="2" charset="0"/>
              </a:rPr>
              <a:t>the independent champion for local NHS and social care. </a:t>
            </a:r>
          </a:p>
          <a:p>
            <a:pPr marL="0" indent="0">
              <a:lnSpc>
                <a:spcPct val="100000"/>
              </a:lnSpc>
              <a:buNone/>
            </a:pP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We seek the views of patients, service users, carers and the public to help services work better for the people who use them. </a:t>
            </a:r>
          </a:p>
          <a:p>
            <a:pPr marL="0" indent="0">
              <a:lnSpc>
                <a:spcPct val="100000"/>
              </a:lnSpc>
              <a:buNone/>
            </a:pP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We play an important role bringing communities and services together. </a:t>
            </a:r>
          </a:p>
          <a:p>
            <a:pPr marL="0" indent="0">
              <a:lnSpc>
                <a:spcPct val="100000"/>
              </a:lnSpc>
              <a:buNone/>
            </a:pP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Everything we say and do is informed by what local people tell us. </a:t>
            </a:r>
          </a:p>
          <a:p>
            <a:pPr marL="0" indent="0">
              <a:lnSpc>
                <a:spcPct val="100000"/>
              </a:lnSpc>
              <a:buNone/>
            </a:pP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As well as encouraging those who run local services to act on what matters to people, we also share local views and experiences with </a:t>
            </a:r>
            <a:r>
              <a:rPr lang="en-GB" sz="2300" u="sng">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3"/>
              </a:rPr>
              <a:t>Healthwatch England</a:t>
            </a: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 and the </a:t>
            </a:r>
            <a:r>
              <a:rPr lang="en-GB" sz="2300" u="sng">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4"/>
              </a:rPr>
              <a:t>Care Quality Commission</a:t>
            </a:r>
            <a:r>
              <a:rPr lang="en-GB" sz="2300">
                <a:solidFill>
                  <a:srgbClr val="1F4E79"/>
                </a:solidFill>
                <a:effectLst/>
                <a:latin typeface="Poppins" panose="00000500000000000000" pitchFamily="2" charset="0"/>
                <a:ea typeface="Calibri" panose="020F0502020204030204" pitchFamily="34" charset="0"/>
                <a:cs typeface="Poppins" panose="00000500000000000000" pitchFamily="2" charset="0"/>
              </a:rPr>
              <a:t> who make sure that the government put people at the heart of care nationally.</a:t>
            </a:r>
            <a:endParaRPr lang="en-GB" sz="2300">
              <a:effectLst/>
              <a:latin typeface="Poppins" panose="00000500000000000000" pitchFamily="2" charset="0"/>
              <a:ea typeface="Calibri" panose="020F050202020403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7C360F4B-D37B-F78D-6A9A-2DD632AC50C3}"/>
              </a:ext>
            </a:extLst>
          </p:cNvPr>
          <p:cNvPicPr>
            <a:picLocks noChangeAspect="1"/>
          </p:cNvPicPr>
          <p:nvPr/>
        </p:nvPicPr>
        <p:blipFill>
          <a:blip r:embed="rId5"/>
          <a:stretch>
            <a:fillRect/>
          </a:stretch>
        </p:blipFill>
        <p:spPr>
          <a:xfrm>
            <a:off x="9059008" y="5841300"/>
            <a:ext cx="2697292" cy="671326"/>
          </a:xfrm>
          <a:prstGeom prst="rect">
            <a:avLst/>
          </a:prstGeom>
        </p:spPr>
      </p:pic>
      <p:pic>
        <p:nvPicPr>
          <p:cNvPr id="4" name="Picture 3">
            <a:extLst>
              <a:ext uri="{FF2B5EF4-FFF2-40B4-BE49-F238E27FC236}">
                <a16:creationId xmlns:a16="http://schemas.microsoft.com/office/drawing/2014/main" id="{57475720-0AA1-431E-88BB-056A08898BEA}"/>
              </a:ext>
            </a:extLst>
          </p:cNvPr>
          <p:cNvPicPr>
            <a:picLocks noChangeAspect="1"/>
          </p:cNvPicPr>
          <p:nvPr/>
        </p:nvPicPr>
        <p:blipFill>
          <a:blip r:embed="rId6"/>
          <a:stretch>
            <a:fillRect/>
          </a:stretch>
        </p:blipFill>
        <p:spPr>
          <a:xfrm>
            <a:off x="9153237" y="-563563"/>
            <a:ext cx="3038763" cy="3038763"/>
          </a:xfrm>
          <a:prstGeom prst="rect">
            <a:avLst/>
          </a:prstGeom>
        </p:spPr>
      </p:pic>
    </p:spTree>
    <p:extLst>
      <p:ext uri="{BB962C8B-B14F-4D97-AF65-F5344CB8AC3E}">
        <p14:creationId xmlns:p14="http://schemas.microsoft.com/office/powerpoint/2010/main" val="18021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EB66-6051-A58C-57EB-9CC6A9250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4D46F-82B8-2B60-561A-6536F86D20C7}"/>
              </a:ext>
            </a:extLst>
          </p:cNvPr>
          <p:cNvSpPr>
            <a:spLocks noGrp="1"/>
          </p:cNvSpPr>
          <p:nvPr>
            <p:ph type="title"/>
          </p:nvPr>
        </p:nvSpPr>
        <p:spPr>
          <a:xfrm>
            <a:off x="435700" y="171829"/>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How do we engage with people</a:t>
            </a:r>
            <a:br>
              <a:rPr lang="en-GB" b="1">
                <a:solidFill>
                  <a:srgbClr val="E7479D"/>
                </a:solidFill>
                <a:latin typeface="Poppins" panose="00000500000000000000" pitchFamily="2" charset="0"/>
                <a:ea typeface="+mn-ea"/>
                <a:cs typeface="Poppins" panose="00000500000000000000" pitchFamily="2" charset="0"/>
              </a:rPr>
            </a:br>
            <a:endParaRPr lang="en-GB" b="1">
              <a:solidFill>
                <a:srgbClr val="E7479D"/>
              </a:solidFill>
              <a:latin typeface="Poppins" panose="00000500000000000000" pitchFamily="2" charset="0"/>
              <a:ea typeface="+mn-ea"/>
              <a:cs typeface="Poppins" panose="00000500000000000000" pitchFamily="2" charset="0"/>
            </a:endParaRPr>
          </a:p>
        </p:txBody>
      </p:sp>
      <p:sp>
        <p:nvSpPr>
          <p:cNvPr id="3" name="Content Placeholder 2">
            <a:extLst>
              <a:ext uri="{FF2B5EF4-FFF2-40B4-BE49-F238E27FC236}">
                <a16:creationId xmlns:a16="http://schemas.microsoft.com/office/drawing/2014/main" id="{084E23A7-C2C1-A63B-4A2E-DFC6A824565F}"/>
              </a:ext>
            </a:extLst>
          </p:cNvPr>
          <p:cNvSpPr>
            <a:spLocks noGrp="1"/>
          </p:cNvSpPr>
          <p:nvPr>
            <p:ph idx="1"/>
          </p:nvPr>
        </p:nvSpPr>
        <p:spPr>
          <a:xfrm>
            <a:off x="435700" y="1275084"/>
            <a:ext cx="11677642" cy="4788524"/>
          </a:xfrm>
        </p:spPr>
        <p:txBody>
          <a:bodyPr>
            <a:noAutofit/>
          </a:bodyPr>
          <a:lstStyle/>
          <a:p>
            <a:pPr marL="0" indent="0">
              <a:lnSpc>
                <a:spcPct val="100000"/>
              </a:lnSpc>
              <a:buNone/>
            </a:pP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Community Events &amp; Outreach:</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 Conducted face-to-face “we’ll come to you” focus groups. Avoided assumptions about digital access or virtual engagement. Advocated for accessible venues and formats that meet the Accessible Information Standard.</a:t>
            </a:r>
          </a:p>
          <a:p>
            <a:pPr marL="0" indent="0">
              <a:lnSpc>
                <a:spcPct val="100000"/>
              </a:lnSpc>
              <a:buNone/>
            </a:pP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Surveys &amp; Listening Campaigns: </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We collect feedback from thousands of residents, including those from underrepresented groups.</a:t>
            </a:r>
          </a:p>
          <a:p>
            <a:pPr marL="0" indent="0">
              <a:lnSpc>
                <a:spcPct val="100000"/>
              </a:lnSpc>
              <a:buNone/>
            </a:pP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Inclusive Practices: </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Delivered translated and accessible materials, including; Easy Read and Plain English versions, Audio formats and Podcasts, Translations (e.g., Traditional Chinese)</a:t>
            </a:r>
          </a:p>
          <a:p>
            <a:pPr marL="0" indent="0">
              <a:lnSpc>
                <a:spcPct val="100000"/>
              </a:lnSpc>
              <a:buNone/>
            </a:pP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Digital Engagement:</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 Our website and social media reach tens of thousands, offering information and signposting.</a:t>
            </a:r>
          </a:p>
          <a:p>
            <a:pPr marL="0" indent="0">
              <a:buNone/>
            </a:pP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Enter &amp; View Visits: </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Legally empowered visits to health and care services to observe and report on service quality.</a:t>
            </a:r>
          </a:p>
          <a:p>
            <a:pPr marL="0" indent="0">
              <a:buNone/>
            </a:pP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Targeted Reports: </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Focused studies on topics like bereavement support, safeguarding, disability inclusion, and youth wellbeing.</a:t>
            </a:r>
          </a:p>
          <a:p>
            <a:pPr marL="0" indent="0">
              <a:lnSpc>
                <a:spcPct val="100000"/>
              </a:lnSpc>
              <a:buNone/>
            </a:pP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4AF95D36-8BAB-32C1-7A4F-B89405D5BAE9}"/>
              </a:ext>
            </a:extLst>
          </p:cNvPr>
          <p:cNvPicPr>
            <a:picLocks noChangeAspect="1"/>
          </p:cNvPicPr>
          <p:nvPr/>
        </p:nvPicPr>
        <p:blipFill>
          <a:blip r:embed="rId2"/>
          <a:stretch>
            <a:fillRect/>
          </a:stretch>
        </p:blipFill>
        <p:spPr>
          <a:xfrm>
            <a:off x="9059008" y="5841300"/>
            <a:ext cx="2697292" cy="671326"/>
          </a:xfrm>
          <a:prstGeom prst="rect">
            <a:avLst/>
          </a:prstGeom>
        </p:spPr>
      </p:pic>
    </p:spTree>
    <p:extLst>
      <p:ext uri="{BB962C8B-B14F-4D97-AF65-F5344CB8AC3E}">
        <p14:creationId xmlns:p14="http://schemas.microsoft.com/office/powerpoint/2010/main" val="268945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71C7-E33F-1242-2E73-2EB9388D9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DA3AD-8869-9707-2F21-9A67BD41A1CE}"/>
              </a:ext>
            </a:extLst>
          </p:cNvPr>
          <p:cNvSpPr>
            <a:spLocks noGrp="1"/>
          </p:cNvSpPr>
          <p:nvPr>
            <p:ph type="title"/>
          </p:nvPr>
        </p:nvSpPr>
        <p:spPr>
          <a:xfrm>
            <a:off x="435700" y="0"/>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Engagement </a:t>
            </a:r>
          </a:p>
        </p:txBody>
      </p:sp>
      <p:sp>
        <p:nvSpPr>
          <p:cNvPr id="3" name="Content Placeholder 2">
            <a:extLst>
              <a:ext uri="{FF2B5EF4-FFF2-40B4-BE49-F238E27FC236}">
                <a16:creationId xmlns:a16="http://schemas.microsoft.com/office/drawing/2014/main" id="{8C4DAAAF-077A-B942-091C-2BE037354498}"/>
              </a:ext>
            </a:extLst>
          </p:cNvPr>
          <p:cNvSpPr>
            <a:spLocks noGrp="1"/>
          </p:cNvSpPr>
          <p:nvPr>
            <p:ph idx="1"/>
          </p:nvPr>
        </p:nvSpPr>
        <p:spPr>
          <a:xfrm>
            <a:off x="435700" y="946371"/>
            <a:ext cx="11677642" cy="4783169"/>
          </a:xfrm>
        </p:spPr>
        <p:txBody>
          <a:bodyPr>
            <a:noAutofit/>
          </a:bodyPr>
          <a:lstStyle/>
          <a:p>
            <a:pPr marL="0" indent="0">
              <a:lnSpc>
                <a:spcPct val="100000"/>
              </a:lnSpc>
              <a:buNone/>
            </a:pP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We’ve engaged with more than </a:t>
            </a: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7,000 people </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to improve the quality of health and social care across Kingston. We currently employ 6 staff and our work is supported by 66 volunteers who contributed 2,058 hours to our work in 2024-2025.</a:t>
            </a:r>
          </a:p>
        </p:txBody>
      </p:sp>
      <p:pic>
        <p:nvPicPr>
          <p:cNvPr id="5" name="Picture 4">
            <a:extLst>
              <a:ext uri="{FF2B5EF4-FFF2-40B4-BE49-F238E27FC236}">
                <a16:creationId xmlns:a16="http://schemas.microsoft.com/office/drawing/2014/main" id="{26350853-D0E4-82E7-96F9-174AFC751609}"/>
              </a:ext>
            </a:extLst>
          </p:cNvPr>
          <p:cNvPicPr>
            <a:picLocks noChangeAspect="1"/>
          </p:cNvPicPr>
          <p:nvPr/>
        </p:nvPicPr>
        <p:blipFill>
          <a:blip r:embed="rId2"/>
          <a:stretch>
            <a:fillRect/>
          </a:stretch>
        </p:blipFill>
        <p:spPr>
          <a:xfrm>
            <a:off x="9059008" y="5841300"/>
            <a:ext cx="2697292" cy="671326"/>
          </a:xfrm>
          <a:prstGeom prst="rect">
            <a:avLst/>
          </a:prstGeom>
        </p:spPr>
      </p:pic>
      <p:pic>
        <p:nvPicPr>
          <p:cNvPr id="7" name="Picture 6">
            <a:extLst>
              <a:ext uri="{FF2B5EF4-FFF2-40B4-BE49-F238E27FC236}">
                <a16:creationId xmlns:a16="http://schemas.microsoft.com/office/drawing/2014/main" id="{8D62C821-7753-C930-1606-D2976C2BA0A9}"/>
              </a:ext>
            </a:extLst>
          </p:cNvPr>
          <p:cNvPicPr>
            <a:picLocks noChangeAspect="1"/>
          </p:cNvPicPr>
          <p:nvPr/>
        </p:nvPicPr>
        <p:blipFill>
          <a:blip r:embed="rId3"/>
          <a:stretch>
            <a:fillRect/>
          </a:stretch>
        </p:blipFill>
        <p:spPr>
          <a:xfrm>
            <a:off x="435700" y="1895500"/>
            <a:ext cx="6416596" cy="2339543"/>
          </a:xfrm>
          <a:prstGeom prst="rect">
            <a:avLst/>
          </a:prstGeom>
        </p:spPr>
      </p:pic>
      <p:pic>
        <p:nvPicPr>
          <p:cNvPr id="9" name="Picture 8">
            <a:extLst>
              <a:ext uri="{FF2B5EF4-FFF2-40B4-BE49-F238E27FC236}">
                <a16:creationId xmlns:a16="http://schemas.microsoft.com/office/drawing/2014/main" id="{FEDA70C1-C73C-3E82-986B-FDF812D6BBE9}"/>
              </a:ext>
            </a:extLst>
          </p:cNvPr>
          <p:cNvPicPr>
            <a:picLocks noChangeAspect="1"/>
          </p:cNvPicPr>
          <p:nvPr/>
        </p:nvPicPr>
        <p:blipFill>
          <a:blip r:embed="rId4"/>
          <a:stretch>
            <a:fillRect/>
          </a:stretch>
        </p:blipFill>
        <p:spPr>
          <a:xfrm>
            <a:off x="435700" y="4235043"/>
            <a:ext cx="6367819" cy="2440868"/>
          </a:xfrm>
          <a:prstGeom prst="rect">
            <a:avLst/>
          </a:prstGeom>
        </p:spPr>
      </p:pic>
      <p:sp>
        <p:nvSpPr>
          <p:cNvPr id="11" name="TextBox 10">
            <a:extLst>
              <a:ext uri="{FF2B5EF4-FFF2-40B4-BE49-F238E27FC236}">
                <a16:creationId xmlns:a16="http://schemas.microsoft.com/office/drawing/2014/main" id="{D99CBDD7-737F-ABEB-07E7-3207D7C7D5A8}"/>
              </a:ext>
            </a:extLst>
          </p:cNvPr>
          <p:cNvSpPr txBox="1"/>
          <p:nvPr/>
        </p:nvSpPr>
        <p:spPr>
          <a:xfrm>
            <a:off x="7186794" y="2740240"/>
            <a:ext cx="4640826" cy="2308324"/>
          </a:xfrm>
          <a:prstGeom prst="rect">
            <a:avLst/>
          </a:prstGeom>
          <a:noFill/>
        </p:spPr>
        <p:txBody>
          <a:bodyPr wrap="square">
            <a:spAutoFit/>
          </a:bodyPr>
          <a:lstStyle/>
          <a:p>
            <a:r>
              <a:rPr lang="en-GB" b="1">
                <a:solidFill>
                  <a:srgbClr val="1F4E79"/>
                </a:solidFill>
                <a:latin typeface="Poppins" panose="00000500000000000000" pitchFamily="2" charset="0"/>
                <a:ea typeface="Calibri" panose="020F0502020204030204" pitchFamily="34" charset="0"/>
                <a:cs typeface="Poppins" panose="00000500000000000000" pitchFamily="2" charset="0"/>
              </a:rPr>
              <a:t>HW Kingston Engagement Reports: </a:t>
            </a:r>
          </a:p>
          <a:p>
            <a:endParaRPr lang="en-GB" b="1">
              <a:solidFill>
                <a:srgbClr val="1F4E79"/>
              </a:solidFill>
              <a:latin typeface="Poppins" panose="00000500000000000000" pitchFamily="2" charset="0"/>
              <a:ea typeface="Calibri" panose="020F0502020204030204" pitchFamily="34" charset="0"/>
              <a:cs typeface="Poppins" panose="00000500000000000000" pitchFamily="2" charset="0"/>
              <a:hlinkClick r:id="rId5"/>
            </a:endParaRPr>
          </a:p>
          <a:p>
            <a:r>
              <a:rPr lang="en-GB">
                <a:hlinkClick r:id="rId6"/>
              </a:rPr>
              <a:t>Including Communities: Engagement Report March 2022 to October 2023 | Healthwatch Kingston</a:t>
            </a:r>
            <a:endParaRPr lang="en-GB">
              <a:hlinkClick r:id="rId5"/>
            </a:endParaRPr>
          </a:p>
          <a:p>
            <a:endParaRPr lang="en-GB">
              <a:hlinkClick r:id="rId5"/>
            </a:endParaRPr>
          </a:p>
          <a:p>
            <a:r>
              <a:rPr lang="en-GB">
                <a:hlinkClick r:id="rId5"/>
              </a:rPr>
              <a:t>Including Digitally Excluded Communities: Engagement Report | Healthwatch Kingston</a:t>
            </a:r>
            <a:endParaRPr lang="en-GB"/>
          </a:p>
        </p:txBody>
      </p:sp>
    </p:spTree>
    <p:extLst>
      <p:ext uri="{BB962C8B-B14F-4D97-AF65-F5344CB8AC3E}">
        <p14:creationId xmlns:p14="http://schemas.microsoft.com/office/powerpoint/2010/main" val="292393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4C04-09CE-228B-74CC-44D02220E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E98AA-3B95-94AC-1B13-D5B8EE0CE56B}"/>
              </a:ext>
            </a:extLst>
          </p:cNvPr>
          <p:cNvSpPr>
            <a:spLocks noGrp="1"/>
          </p:cNvSpPr>
          <p:nvPr>
            <p:ph type="title"/>
          </p:nvPr>
        </p:nvSpPr>
        <p:spPr>
          <a:xfrm>
            <a:off x="429230" y="218635"/>
            <a:ext cx="10515600" cy="845486"/>
          </a:xfrm>
        </p:spPr>
        <p:txBody>
          <a:bodyPr>
            <a:normAutofit/>
          </a:bodyPr>
          <a:lstStyle/>
          <a:p>
            <a:r>
              <a:rPr lang="en-GB" b="1">
                <a:solidFill>
                  <a:srgbClr val="E7479D"/>
                </a:solidFill>
                <a:latin typeface="Poppins" panose="00000500000000000000" pitchFamily="2" charset="0"/>
                <a:cs typeface="Poppins" panose="00000500000000000000" pitchFamily="2" charset="0"/>
              </a:rPr>
              <a:t>HWK 5 Year Data Review </a:t>
            </a:r>
            <a:endParaRPr lang="en-GB" b="1">
              <a:solidFill>
                <a:srgbClr val="E7479D"/>
              </a:solidFill>
              <a:latin typeface="+mn-lt"/>
              <a:ea typeface="+mn-ea"/>
              <a:cs typeface="+mn-cs"/>
            </a:endParaRPr>
          </a:p>
        </p:txBody>
      </p:sp>
      <p:sp>
        <p:nvSpPr>
          <p:cNvPr id="3" name="Content Placeholder 2">
            <a:extLst>
              <a:ext uri="{FF2B5EF4-FFF2-40B4-BE49-F238E27FC236}">
                <a16:creationId xmlns:a16="http://schemas.microsoft.com/office/drawing/2014/main" id="{A0A8474F-0DB3-DE02-87AC-73ABCA32EB64}"/>
              </a:ext>
            </a:extLst>
          </p:cNvPr>
          <p:cNvSpPr>
            <a:spLocks noGrp="1"/>
          </p:cNvSpPr>
          <p:nvPr>
            <p:ph idx="1"/>
          </p:nvPr>
        </p:nvSpPr>
        <p:spPr>
          <a:xfrm>
            <a:off x="429230" y="1213841"/>
            <a:ext cx="11333539" cy="4783169"/>
          </a:xfrm>
        </p:spPr>
        <p:txBody>
          <a:bodyPr>
            <a:noAutofit/>
          </a:bodyPr>
          <a:lstStyle/>
          <a:p>
            <a:pPr marL="0" marR="5080" indent="0">
              <a:lnSpc>
                <a:spcPct val="100000"/>
              </a:lnSpc>
              <a:buNone/>
            </a:pPr>
            <a:r>
              <a:rPr lang="en-US" sz="1550" b="1">
                <a:solidFill>
                  <a:srgbClr val="1F4E79"/>
                </a:solidFill>
                <a:latin typeface="Poppins" panose="00000500000000000000" pitchFamily="2" charset="0"/>
                <a:ea typeface="Calibri" panose="020F0502020204030204" pitchFamily="34" charset="0"/>
                <a:cs typeface="Poppins" panose="00000500000000000000" pitchFamily="2" charset="0"/>
              </a:rPr>
              <a:t>Since April 2025, Healthwatch Kingston  have continued to reach out to every part of society,                       especially people in the most  deprived areas, so that those in power hear their views and experiences.</a:t>
            </a:r>
            <a:endParaRPr lang="en-GB" sz="1550" b="1">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marR="5080" indent="0">
              <a:lnSpc>
                <a:spcPct val="100000"/>
              </a:lnSpc>
              <a:buNone/>
            </a:pPr>
            <a:r>
              <a:rPr lang="en-GB" sz="1550">
                <a:solidFill>
                  <a:srgbClr val="1F4E79"/>
                </a:solidFill>
                <a:latin typeface="Poppins" panose="00000500000000000000" pitchFamily="2" charset="0"/>
                <a:ea typeface="Calibri" panose="020F0502020204030204" pitchFamily="34" charset="0"/>
                <a:cs typeface="Poppins" panose="00000500000000000000" pitchFamily="2" charset="0"/>
              </a:rPr>
              <a:t>We will continue to work together with partners and our local Integrated Care System to help develop an NHS culture where, at every level, staff strive to listen and learn from patients to make care better.</a:t>
            </a:r>
          </a:p>
          <a:p>
            <a:pPr marL="0" indent="0">
              <a:lnSpc>
                <a:spcPct val="100000"/>
              </a:lnSpc>
              <a:buNone/>
            </a:pPr>
            <a:r>
              <a:rPr lang="en-GB" sz="1550">
                <a:solidFill>
                  <a:srgbClr val="1F4E79"/>
                </a:solidFill>
                <a:latin typeface="Poppins" panose="00000500000000000000" pitchFamily="2" charset="0"/>
                <a:ea typeface="Calibri" panose="020F0502020204030204" pitchFamily="34" charset="0"/>
                <a:cs typeface="Poppins" panose="00000500000000000000" pitchFamily="2" charset="0"/>
              </a:rPr>
              <a:t>You can check out our planned seven key work areas for 2025-2026 in our </a:t>
            </a:r>
            <a:r>
              <a:rPr lang="en-GB" sz="1550">
                <a:solidFill>
                  <a:srgbClr val="1F4E79"/>
                </a:solidFill>
                <a:latin typeface="Poppins" panose="00000500000000000000" pitchFamily="2" charset="0"/>
                <a:ea typeface="Calibri" panose="020F0502020204030204" pitchFamily="34" charset="0"/>
                <a:cs typeface="Poppins" panose="00000500000000000000" pitchFamily="2" charset="0"/>
                <a:hlinkClick r:id="rId2"/>
              </a:rPr>
              <a:t>Healthwatch Kingston Annual Report - Unlocking the power of people‑driven care</a:t>
            </a:r>
            <a:r>
              <a:rPr lang="en-GB" sz="1550">
                <a:solidFill>
                  <a:srgbClr val="1F4E79"/>
                </a:solidFill>
                <a:latin typeface="Poppins" panose="00000500000000000000" pitchFamily="2" charset="0"/>
                <a:ea typeface="Calibri" panose="020F0502020204030204" pitchFamily="34" charset="0"/>
                <a:cs typeface="Poppins" panose="00000500000000000000" pitchFamily="2" charset="0"/>
              </a:rPr>
              <a:t> but our main 3 work arears are outlined below: </a:t>
            </a:r>
          </a:p>
          <a:p>
            <a:pPr marL="457200" lvl="0" indent="-457200">
              <a:lnSpc>
                <a:spcPct val="100000"/>
              </a:lnSpc>
              <a:buFont typeface="+mj-lt"/>
              <a:buAutoNum type="arabicPeriod"/>
            </a:pPr>
            <a:r>
              <a:rPr lang="en-US" sz="1550" b="1">
                <a:solidFill>
                  <a:srgbClr val="1F4E79"/>
                </a:solidFill>
                <a:latin typeface="Poppins" panose="00000500000000000000" pitchFamily="2" charset="0"/>
                <a:ea typeface="Calibri" panose="020F0502020204030204" pitchFamily="34" charset="0"/>
                <a:cs typeface="Poppins" panose="00000500000000000000" pitchFamily="2" charset="0"/>
              </a:rPr>
              <a:t>Review Healthwatch Kingston community engagement data from the past 5-years to explore what insights and cross-cutting themes exist.</a:t>
            </a:r>
          </a:p>
          <a:p>
            <a:pPr marL="457200" indent="-457200">
              <a:lnSpc>
                <a:spcPct val="100000"/>
              </a:lnSpc>
              <a:buFont typeface="+mj-lt"/>
              <a:buAutoNum type="arabicPeriod"/>
            </a:pPr>
            <a:r>
              <a:rPr lang="en-GB" sz="1550" b="1">
                <a:solidFill>
                  <a:srgbClr val="1F4E79"/>
                </a:solidFill>
                <a:latin typeface="Poppins" panose="00000500000000000000" pitchFamily="2" charset="0"/>
                <a:ea typeface="Calibri" panose="020F0502020204030204" pitchFamily="34" charset="0"/>
                <a:cs typeface="Poppins" panose="00000500000000000000" pitchFamily="2" charset="0"/>
              </a:rPr>
              <a:t>Convene a strategic review of youth engagement work in Kingston to explore collaborative initiatives.</a:t>
            </a:r>
          </a:p>
          <a:p>
            <a:pPr marL="457200" indent="-457200">
              <a:lnSpc>
                <a:spcPct val="100000"/>
              </a:lnSpc>
              <a:buFont typeface="+mj-lt"/>
              <a:buAutoNum type="arabicPeriod"/>
            </a:pPr>
            <a:r>
              <a:rPr lang="en-GB" sz="1550" b="1">
                <a:solidFill>
                  <a:srgbClr val="1F4E79"/>
                </a:solidFill>
                <a:latin typeface="Poppins" panose="00000500000000000000" pitchFamily="2" charset="0"/>
                <a:ea typeface="Calibri" panose="020F0502020204030204" pitchFamily="34" charset="0"/>
                <a:cs typeface="Poppins" panose="00000500000000000000" pitchFamily="2" charset="0"/>
              </a:rPr>
              <a:t>Ensure required local Healthwatch functions transition smoothly during transformation.</a:t>
            </a:r>
          </a:p>
          <a:p>
            <a:pPr marL="0" indent="0">
              <a:lnSpc>
                <a:spcPct val="100000"/>
              </a:lnSpc>
              <a:buNone/>
            </a:pPr>
            <a:r>
              <a:rPr lang="en-GB" sz="1550">
                <a:solidFill>
                  <a:srgbClr val="1F4E79"/>
                </a:solidFill>
                <a:latin typeface="Poppins" panose="00000500000000000000" pitchFamily="2" charset="0"/>
                <a:ea typeface="Calibri" panose="020F0502020204030204" pitchFamily="34" charset="0"/>
                <a:cs typeface="Poppins" panose="00000500000000000000" pitchFamily="2" charset="0"/>
              </a:rPr>
              <a:t>As part of our literarily review and to inform the Carer Board, and subgroup (Carers Crisis Prevention Task and Finish Group), HWK have reviewed our most recent reports in 2024-25, for feedback and data from unpaid carers, and family and friend who play a caring role. The initial three reports and data sets we reviewed were: </a:t>
            </a:r>
          </a:p>
          <a:p>
            <a:pPr marL="0" indent="0">
              <a:lnSpc>
                <a:spcPct val="100000"/>
              </a:lnSpc>
              <a:buNone/>
            </a:pPr>
            <a:r>
              <a:rPr lang="en-GB" sz="1550">
                <a:hlinkClick r:id="rId3"/>
              </a:rPr>
              <a:t>Health and care needs of socially isolated, physically Disabled adults | Healthwatch Kingston</a:t>
            </a:r>
            <a:endParaRPr lang="en-GB" sz="1550"/>
          </a:p>
          <a:p>
            <a:pPr marL="0" indent="0">
              <a:lnSpc>
                <a:spcPct val="100000"/>
              </a:lnSpc>
              <a:buNone/>
            </a:pPr>
            <a:r>
              <a:rPr lang="en-GB" sz="1550">
                <a:hlinkClick r:id="rId4"/>
              </a:rPr>
              <a:t>The health and care needs of under-5s and their families report | Healthwatch Kingston</a:t>
            </a:r>
            <a:endParaRPr lang="en-GB" sz="1550"/>
          </a:p>
          <a:p>
            <a:pPr marL="0" indent="0">
              <a:lnSpc>
                <a:spcPct val="100000"/>
              </a:lnSpc>
              <a:buNone/>
            </a:pPr>
            <a:r>
              <a:rPr lang="en-GB" sz="1550">
                <a:hlinkClick r:id="rId5"/>
              </a:rPr>
              <a:t>South West London Bereavement Services and Support: Gaps Workshops Report | Healthwatch Kingston</a:t>
            </a:r>
            <a:r>
              <a:rPr lang="en-GB" sz="1550">
                <a:solidFill>
                  <a:srgbClr val="1F4E79"/>
                </a:solidFill>
                <a:latin typeface="Poppins" panose="00000500000000000000" pitchFamily="2" charset="0"/>
                <a:ea typeface="Calibri" panose="020F0502020204030204" pitchFamily="34" charset="0"/>
                <a:cs typeface="Poppins" panose="00000500000000000000" pitchFamily="2" charset="0"/>
              </a:rPr>
              <a:t> </a:t>
            </a:r>
          </a:p>
        </p:txBody>
      </p:sp>
      <p:pic>
        <p:nvPicPr>
          <p:cNvPr id="5" name="Picture 4">
            <a:extLst>
              <a:ext uri="{FF2B5EF4-FFF2-40B4-BE49-F238E27FC236}">
                <a16:creationId xmlns:a16="http://schemas.microsoft.com/office/drawing/2014/main" id="{F4F62CCC-946A-9880-81C5-176309A06477}"/>
              </a:ext>
            </a:extLst>
          </p:cNvPr>
          <p:cNvPicPr>
            <a:picLocks noChangeAspect="1"/>
          </p:cNvPicPr>
          <p:nvPr/>
        </p:nvPicPr>
        <p:blipFill>
          <a:blip r:embed="rId6"/>
          <a:stretch>
            <a:fillRect/>
          </a:stretch>
        </p:blipFill>
        <p:spPr>
          <a:xfrm>
            <a:off x="9216324" y="5593565"/>
            <a:ext cx="2697292" cy="671326"/>
          </a:xfrm>
          <a:prstGeom prst="rect">
            <a:avLst/>
          </a:prstGeom>
        </p:spPr>
      </p:pic>
      <p:pic>
        <p:nvPicPr>
          <p:cNvPr id="4" name="Picture 3" descr="A group of people sitting in chairs&#10;&#10;Description automatically generated">
            <a:extLst>
              <a:ext uri="{FF2B5EF4-FFF2-40B4-BE49-F238E27FC236}">
                <a16:creationId xmlns:a16="http://schemas.microsoft.com/office/drawing/2014/main" id="{B8E1CA01-F6AC-5829-A51B-2BDDEB130A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4935" y="68914"/>
            <a:ext cx="1548372" cy="1548372"/>
          </a:xfrm>
          <a:prstGeom prst="rect">
            <a:avLst/>
          </a:prstGeom>
        </p:spPr>
      </p:pic>
    </p:spTree>
    <p:extLst>
      <p:ext uri="{BB962C8B-B14F-4D97-AF65-F5344CB8AC3E}">
        <p14:creationId xmlns:p14="http://schemas.microsoft.com/office/powerpoint/2010/main" val="105043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FDD6-48C2-12D7-54C8-E706163A2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11777-C411-4AD7-4086-4A3124A6D139}"/>
              </a:ext>
            </a:extLst>
          </p:cNvPr>
          <p:cNvSpPr>
            <a:spLocks noGrp="1"/>
          </p:cNvSpPr>
          <p:nvPr>
            <p:ph type="title"/>
          </p:nvPr>
        </p:nvSpPr>
        <p:spPr>
          <a:xfrm>
            <a:off x="435700" y="-104507"/>
            <a:ext cx="10515600" cy="1325563"/>
          </a:xfrm>
        </p:spPr>
        <p:txBody>
          <a:bodyPr>
            <a:normAutofit/>
          </a:bodyPr>
          <a:lstStyle/>
          <a:p>
            <a:r>
              <a:rPr lang="en-GB" b="1">
                <a:solidFill>
                  <a:srgbClr val="E7479D"/>
                </a:solidFill>
                <a:latin typeface="Poppins" panose="00000500000000000000" pitchFamily="2" charset="0"/>
                <a:cs typeface="Poppins" panose="00000500000000000000" pitchFamily="2" charset="0"/>
              </a:rPr>
              <a:t>Engagement Q&amp;A</a:t>
            </a:r>
            <a:endParaRPr lang="en-GB" b="1">
              <a:solidFill>
                <a:srgbClr val="E7479D"/>
              </a:solidFill>
              <a:latin typeface="Poppins" panose="00000500000000000000" pitchFamily="2" charset="0"/>
              <a:ea typeface="+mn-ea"/>
              <a:cs typeface="Poppins" panose="00000500000000000000" pitchFamily="2" charset="0"/>
            </a:endParaRPr>
          </a:p>
        </p:txBody>
      </p:sp>
      <p:sp>
        <p:nvSpPr>
          <p:cNvPr id="3" name="Content Placeholder 2">
            <a:extLst>
              <a:ext uri="{FF2B5EF4-FFF2-40B4-BE49-F238E27FC236}">
                <a16:creationId xmlns:a16="http://schemas.microsoft.com/office/drawing/2014/main" id="{8C1FD635-BB5C-B050-6F2A-8FE12E9AE6E1}"/>
              </a:ext>
            </a:extLst>
          </p:cNvPr>
          <p:cNvSpPr>
            <a:spLocks noGrp="1"/>
          </p:cNvSpPr>
          <p:nvPr>
            <p:ph idx="1"/>
          </p:nvPr>
        </p:nvSpPr>
        <p:spPr>
          <a:xfrm>
            <a:off x="435700" y="727710"/>
            <a:ext cx="11677642" cy="4783169"/>
          </a:xfrm>
        </p:spPr>
        <p:txBody>
          <a:bodyPr>
            <a:noAutofit/>
          </a:bodyPr>
          <a:lstStyle/>
          <a:p>
            <a:pPr marL="0" indent="0">
              <a:lnSpc>
                <a:spcPct val="100000"/>
              </a:lnSpc>
              <a:buNone/>
            </a:pP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a:p>
            <a:pPr>
              <a:lnSpc>
                <a:spcPct val="100000"/>
              </a:lnSpc>
            </a:pPr>
            <a:r>
              <a:rPr lang="en-GB">
                <a:solidFill>
                  <a:srgbClr val="1F4E79"/>
                </a:solidFill>
                <a:latin typeface="Poppins" panose="00000500000000000000" pitchFamily="2" charset="0"/>
                <a:ea typeface="Calibri" panose="020F0502020204030204" pitchFamily="34" charset="0"/>
                <a:cs typeface="Poppins" panose="00000500000000000000" pitchFamily="2" charset="0"/>
              </a:rPr>
              <a:t>Q1. Have you engaged with HWK </a:t>
            </a:r>
          </a:p>
          <a:p>
            <a:pPr>
              <a:lnSpc>
                <a:spcPct val="100000"/>
              </a:lnSpc>
            </a:pPr>
            <a:endParaRPr lang="en-GB">
              <a:solidFill>
                <a:srgbClr val="1F4E79"/>
              </a:solidFill>
              <a:latin typeface="Poppins" panose="00000500000000000000" pitchFamily="2" charset="0"/>
              <a:ea typeface="Calibri" panose="020F0502020204030204" pitchFamily="34" charset="0"/>
              <a:cs typeface="Poppins" panose="00000500000000000000" pitchFamily="2" charset="0"/>
            </a:endParaRPr>
          </a:p>
          <a:p>
            <a:r>
              <a:rPr lang="en-GB">
                <a:solidFill>
                  <a:srgbClr val="1F4E79"/>
                </a:solidFill>
                <a:latin typeface="Poppins" panose="00000500000000000000" pitchFamily="2" charset="0"/>
                <a:ea typeface="Calibri" panose="020F0502020204030204" pitchFamily="34" charset="0"/>
                <a:cs typeface="Poppins" panose="00000500000000000000" pitchFamily="2" charset="0"/>
              </a:rPr>
              <a:t>Q2. Do you feel your feedback has made a difference? If not, what would help?</a:t>
            </a:r>
          </a:p>
          <a:p>
            <a:endParaRPr lang="en-GB">
              <a:solidFill>
                <a:srgbClr val="1F4E79"/>
              </a:solidFill>
              <a:latin typeface="Poppins" panose="00000500000000000000" pitchFamily="2" charset="0"/>
              <a:ea typeface="Calibri" panose="020F0502020204030204" pitchFamily="34" charset="0"/>
              <a:cs typeface="Poppins" panose="00000500000000000000" pitchFamily="2" charset="0"/>
            </a:endParaRPr>
          </a:p>
          <a:p>
            <a:r>
              <a:rPr lang="en-GB">
                <a:solidFill>
                  <a:srgbClr val="1F4E79"/>
                </a:solidFill>
                <a:latin typeface="Poppins" panose="00000500000000000000" pitchFamily="2" charset="0"/>
                <a:ea typeface="Calibri" panose="020F0502020204030204" pitchFamily="34" charset="0"/>
                <a:cs typeface="Poppins" panose="00000500000000000000" pitchFamily="2" charset="0"/>
              </a:rPr>
              <a:t>Q3. What’s the best way for us to share findings </a:t>
            </a:r>
          </a:p>
          <a:p>
            <a:endParaRPr lang="en-GB">
              <a:solidFill>
                <a:srgbClr val="1F4E79"/>
              </a:solidFill>
              <a:latin typeface="Poppins" panose="00000500000000000000" pitchFamily="2" charset="0"/>
              <a:ea typeface="Calibri" panose="020F0502020204030204" pitchFamily="34" charset="0"/>
              <a:cs typeface="Poppins" panose="00000500000000000000" pitchFamily="2" charset="0"/>
            </a:endParaRPr>
          </a:p>
          <a:p>
            <a:r>
              <a:rPr lang="en-GB">
                <a:solidFill>
                  <a:srgbClr val="1F4E79"/>
                </a:solidFill>
                <a:latin typeface="Poppins" panose="00000500000000000000" pitchFamily="2" charset="0"/>
                <a:ea typeface="Calibri" panose="020F0502020204030204" pitchFamily="34" charset="0"/>
                <a:cs typeface="Poppins" panose="00000500000000000000" pitchFamily="2" charset="0"/>
              </a:rPr>
              <a:t>Q4. What types of events or activities would encourage participation?</a:t>
            </a:r>
            <a:b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b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a:p>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a:p>
            <a:pPr marL="0" indent="0">
              <a:lnSpc>
                <a:spcPct val="100000"/>
              </a:lnSpc>
              <a:buNone/>
            </a:pPr>
            <a:endParaRPr lang="en-GB" sz="2000">
              <a:solidFill>
                <a:srgbClr val="1F4E79"/>
              </a:solidFill>
              <a:latin typeface="Poppins" panose="00000500000000000000" pitchFamily="2" charset="0"/>
              <a:ea typeface="Calibri" panose="020F050202020403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688738F5-14A1-3C4A-E540-629E85432A01}"/>
              </a:ext>
            </a:extLst>
          </p:cNvPr>
          <p:cNvPicPr>
            <a:picLocks noChangeAspect="1"/>
          </p:cNvPicPr>
          <p:nvPr/>
        </p:nvPicPr>
        <p:blipFill>
          <a:blip r:embed="rId2"/>
          <a:stretch>
            <a:fillRect/>
          </a:stretch>
        </p:blipFill>
        <p:spPr>
          <a:xfrm>
            <a:off x="9059008" y="5841300"/>
            <a:ext cx="2697292" cy="671326"/>
          </a:xfrm>
          <a:prstGeom prst="rect">
            <a:avLst/>
          </a:prstGeom>
        </p:spPr>
      </p:pic>
    </p:spTree>
    <p:extLst>
      <p:ext uri="{BB962C8B-B14F-4D97-AF65-F5344CB8AC3E}">
        <p14:creationId xmlns:p14="http://schemas.microsoft.com/office/powerpoint/2010/main" val="224112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7F21E-7DF2-05AA-FE62-F7695181C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F8127-52D5-E777-BA05-0C4F464385B2}"/>
              </a:ext>
            </a:extLst>
          </p:cNvPr>
          <p:cNvSpPr>
            <a:spLocks noGrp="1"/>
          </p:cNvSpPr>
          <p:nvPr>
            <p:ph type="title"/>
          </p:nvPr>
        </p:nvSpPr>
        <p:spPr>
          <a:xfrm>
            <a:off x="435700" y="171829"/>
            <a:ext cx="10515600" cy="1325563"/>
          </a:xfrm>
        </p:spPr>
        <p:txBody>
          <a:bodyPr>
            <a:normAutofit/>
          </a:bodyPr>
          <a:lstStyle/>
          <a:p>
            <a:r>
              <a:rPr lang="en-GB" b="1">
                <a:solidFill>
                  <a:srgbClr val="E7479D"/>
                </a:solidFill>
                <a:latin typeface="Poppins" panose="00000500000000000000" pitchFamily="2" charset="0"/>
                <a:ea typeface="+mn-ea"/>
                <a:cs typeface="Poppins" panose="00000500000000000000" pitchFamily="2" charset="0"/>
              </a:rPr>
              <a:t>Our digital reach</a:t>
            </a:r>
            <a:br>
              <a:rPr lang="en-GB" b="1">
                <a:solidFill>
                  <a:srgbClr val="E7479D"/>
                </a:solidFill>
                <a:latin typeface="Poppins" panose="00000500000000000000" pitchFamily="2" charset="0"/>
                <a:ea typeface="+mn-ea"/>
                <a:cs typeface="Poppins" panose="00000500000000000000" pitchFamily="2" charset="0"/>
              </a:rPr>
            </a:br>
            <a:endParaRPr lang="en-GB" b="1">
              <a:solidFill>
                <a:srgbClr val="E7479D"/>
              </a:solidFill>
              <a:latin typeface="Poppins" panose="00000500000000000000" pitchFamily="2" charset="0"/>
              <a:ea typeface="+mn-ea"/>
              <a:cs typeface="Poppins" panose="00000500000000000000" pitchFamily="2" charset="0"/>
            </a:endParaRPr>
          </a:p>
        </p:txBody>
      </p:sp>
      <p:sp>
        <p:nvSpPr>
          <p:cNvPr id="3" name="Content Placeholder 2">
            <a:extLst>
              <a:ext uri="{FF2B5EF4-FFF2-40B4-BE49-F238E27FC236}">
                <a16:creationId xmlns:a16="http://schemas.microsoft.com/office/drawing/2014/main" id="{7884F882-FA35-AE8A-135B-C880159C120E}"/>
              </a:ext>
            </a:extLst>
          </p:cNvPr>
          <p:cNvSpPr>
            <a:spLocks noGrp="1"/>
          </p:cNvSpPr>
          <p:nvPr>
            <p:ph idx="1"/>
          </p:nvPr>
        </p:nvSpPr>
        <p:spPr>
          <a:xfrm>
            <a:off x="435700" y="946371"/>
            <a:ext cx="11677642" cy="4783169"/>
          </a:xfrm>
        </p:spPr>
        <p:txBody>
          <a:bodyPr>
            <a:noAutofit/>
          </a:bodyPr>
          <a:lstStyle/>
          <a:p>
            <a:pPr marL="0" indent="0">
              <a:lnSpc>
                <a:spcPct val="100000"/>
              </a:lnSpc>
              <a:buNone/>
            </a:pP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Over the year, we have continued to expand and improve our digital information offer and expanded our presence across digital platforms to reach more people in Kingston.</a:t>
            </a:r>
          </a:p>
        </p:txBody>
      </p:sp>
      <p:pic>
        <p:nvPicPr>
          <p:cNvPr id="5" name="Picture 4">
            <a:extLst>
              <a:ext uri="{FF2B5EF4-FFF2-40B4-BE49-F238E27FC236}">
                <a16:creationId xmlns:a16="http://schemas.microsoft.com/office/drawing/2014/main" id="{D1BAF62E-1F75-C626-708F-355E166B83E0}"/>
              </a:ext>
            </a:extLst>
          </p:cNvPr>
          <p:cNvPicPr>
            <a:picLocks noChangeAspect="1"/>
          </p:cNvPicPr>
          <p:nvPr/>
        </p:nvPicPr>
        <p:blipFill>
          <a:blip r:embed="rId2"/>
          <a:stretch>
            <a:fillRect/>
          </a:stretch>
        </p:blipFill>
        <p:spPr>
          <a:xfrm>
            <a:off x="9059008" y="5841300"/>
            <a:ext cx="2697292" cy="671326"/>
          </a:xfrm>
          <a:prstGeom prst="rect">
            <a:avLst/>
          </a:prstGeom>
        </p:spPr>
      </p:pic>
      <p:pic>
        <p:nvPicPr>
          <p:cNvPr id="6" name="Picture 5">
            <a:extLst>
              <a:ext uri="{FF2B5EF4-FFF2-40B4-BE49-F238E27FC236}">
                <a16:creationId xmlns:a16="http://schemas.microsoft.com/office/drawing/2014/main" id="{1398E0A5-D7ED-A3E3-164A-12C0C581EAA6}"/>
              </a:ext>
            </a:extLst>
          </p:cNvPr>
          <p:cNvPicPr>
            <a:picLocks noChangeAspect="1"/>
          </p:cNvPicPr>
          <p:nvPr/>
        </p:nvPicPr>
        <p:blipFill>
          <a:blip r:embed="rId3"/>
          <a:stretch>
            <a:fillRect/>
          </a:stretch>
        </p:blipFill>
        <p:spPr>
          <a:xfrm>
            <a:off x="364580" y="1629394"/>
            <a:ext cx="6294665" cy="2156647"/>
          </a:xfrm>
          <a:prstGeom prst="rect">
            <a:avLst/>
          </a:prstGeom>
        </p:spPr>
      </p:pic>
      <p:pic>
        <p:nvPicPr>
          <p:cNvPr id="10" name="Picture 9">
            <a:extLst>
              <a:ext uri="{FF2B5EF4-FFF2-40B4-BE49-F238E27FC236}">
                <a16:creationId xmlns:a16="http://schemas.microsoft.com/office/drawing/2014/main" id="{5282BC52-4617-4646-F4F6-8680DB45D048}"/>
              </a:ext>
            </a:extLst>
          </p:cNvPr>
          <p:cNvPicPr>
            <a:picLocks noChangeAspect="1"/>
          </p:cNvPicPr>
          <p:nvPr/>
        </p:nvPicPr>
        <p:blipFill>
          <a:blip r:embed="rId4"/>
          <a:stretch>
            <a:fillRect/>
          </a:stretch>
        </p:blipFill>
        <p:spPr>
          <a:xfrm>
            <a:off x="402683" y="3771633"/>
            <a:ext cx="6256562" cy="3086367"/>
          </a:xfrm>
          <a:prstGeom prst="rect">
            <a:avLst/>
          </a:prstGeom>
        </p:spPr>
      </p:pic>
      <p:sp>
        <p:nvSpPr>
          <p:cNvPr id="12" name="TextBox 11">
            <a:extLst>
              <a:ext uri="{FF2B5EF4-FFF2-40B4-BE49-F238E27FC236}">
                <a16:creationId xmlns:a16="http://schemas.microsoft.com/office/drawing/2014/main" id="{EB9A1ECA-8178-AD07-9A5C-D1CB011A86B4}"/>
              </a:ext>
            </a:extLst>
          </p:cNvPr>
          <p:cNvSpPr txBox="1"/>
          <p:nvPr/>
        </p:nvSpPr>
        <p:spPr>
          <a:xfrm>
            <a:off x="7079226" y="2028416"/>
            <a:ext cx="4748194" cy="3170099"/>
          </a:xfrm>
          <a:prstGeom prst="rect">
            <a:avLst/>
          </a:prstGeom>
          <a:noFill/>
        </p:spPr>
        <p:txBody>
          <a:bodyPr wrap="square">
            <a:spAutoFit/>
          </a:bodyPr>
          <a:lstStyle/>
          <a:p>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Keeping local people in the loop:</a:t>
            </a:r>
          </a:p>
          <a:p>
            <a:endParaRPr lang="en-GB" sz="2000" b="1">
              <a:solidFill>
                <a:srgbClr val="1F4E79"/>
              </a:solidFill>
              <a:latin typeface="Poppins" panose="00000500000000000000" pitchFamily="2" charset="0"/>
              <a:ea typeface="Calibri" panose="020F0502020204030204" pitchFamily="34" charset="0"/>
              <a:cs typeface="Poppins" panose="00000500000000000000" pitchFamily="2" charset="0"/>
            </a:endParaRPr>
          </a:p>
          <a:p>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We sent out </a:t>
            </a: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14 e-newsletters </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that were </a:t>
            </a:r>
            <a:r>
              <a:rPr lang="en-GB" sz="2000" b="1">
                <a:solidFill>
                  <a:srgbClr val="1F4E79"/>
                </a:solidFill>
                <a:latin typeface="Poppins" panose="00000500000000000000" pitchFamily="2" charset="0"/>
                <a:ea typeface="Calibri" panose="020F0502020204030204" pitchFamily="34" charset="0"/>
                <a:cs typeface="Poppins" panose="00000500000000000000" pitchFamily="2" charset="0"/>
              </a:rPr>
              <a:t>opened 6,108 times</a:t>
            </a:r>
            <a:r>
              <a:rPr lang="en-GB" sz="2000">
                <a:solidFill>
                  <a:srgbClr val="1F4E79"/>
                </a:solidFill>
                <a:latin typeface="Poppins" panose="00000500000000000000" pitchFamily="2" charset="0"/>
                <a:ea typeface="Calibri" panose="020F0502020204030204" pitchFamily="34" charset="0"/>
                <a:cs typeface="Poppins" panose="00000500000000000000" pitchFamily="2" charset="0"/>
              </a:rPr>
              <a:t>. Our newsletter allows us to connect with local people directly to ensure they are kept informed of service changes, get the opportunity to have their say, and understand the impact their experiences have.  </a:t>
            </a:r>
          </a:p>
        </p:txBody>
      </p:sp>
    </p:spTree>
    <p:extLst>
      <p:ext uri="{BB962C8B-B14F-4D97-AF65-F5344CB8AC3E}">
        <p14:creationId xmlns:p14="http://schemas.microsoft.com/office/powerpoint/2010/main" val="3704470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2bc0914-2808-44a4-8c28-8e8eb80649f8" xsi:nil="true"/>
    <lcf76f155ced4ddcb4097134ff3c332f xmlns="81e3bf43-3b4a-48a8-a189-d36e4410e3b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F1012429DAC45A5AAB52B2E7CDDFE" ma:contentTypeVersion="18" ma:contentTypeDescription="Create a new document." ma:contentTypeScope="" ma:versionID="b19b817f2f7edd140f0e7e15847f4aa1">
  <xsd:schema xmlns:xsd="http://www.w3.org/2001/XMLSchema" xmlns:xs="http://www.w3.org/2001/XMLSchema" xmlns:p="http://schemas.microsoft.com/office/2006/metadata/properties" xmlns:ns2="81e3bf43-3b4a-48a8-a189-d36e4410e3b7" xmlns:ns3="d2bc0914-2808-44a4-8c28-8e8eb80649f8" targetNamespace="http://schemas.microsoft.com/office/2006/metadata/properties" ma:root="true" ma:fieldsID="1d8cc19a3c42f9fa5aa3c48066b31cc8" ns2:_="" ns3:_="">
    <xsd:import namespace="81e3bf43-3b4a-48a8-a189-d36e4410e3b7"/>
    <xsd:import namespace="d2bc0914-2808-44a4-8c28-8e8eb80649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3bf43-3b4a-48a8-a189-d36e4410e3b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53c15-6a63-4553-8a49-39092db9b4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c0914-2808-44a4-8c28-8e8eb80649f8"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37b6a40-724a-43cc-ad9c-4e5af272664d}" ma:internalName="TaxCatchAll" ma:showField="CatchAllData" ma:web="d2bc0914-2808-44a4-8c28-8e8eb80649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C8EFA6-777D-4DDA-A906-54ABB61C4FAD}">
  <ds:schemaRefs>
    <ds:schemaRef ds:uri="81e3bf43-3b4a-48a8-a189-d36e4410e3b7"/>
    <ds:schemaRef ds:uri="d2bc0914-2808-44a4-8c28-8e8eb80649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686EB5-F3D8-47A1-B2F0-D2E03C1D4286}">
  <ds:schemaRefs>
    <ds:schemaRef ds:uri="http://schemas.microsoft.com/sharepoint/v3/contenttype/forms"/>
  </ds:schemaRefs>
</ds:datastoreItem>
</file>

<file path=customXml/itemProps3.xml><?xml version="1.0" encoding="utf-8"?>
<ds:datastoreItem xmlns:ds="http://schemas.openxmlformats.org/officeDocument/2006/customXml" ds:itemID="{F0F07843-1894-41B3-BD1A-2323E392A92A}">
  <ds:schemaRefs>
    <ds:schemaRef ds:uri="81e3bf43-3b4a-48a8-a189-d36e4410e3b7"/>
    <ds:schemaRef ds:uri="d2bc0914-2808-44a4-8c28-8e8eb8064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1982</Words>
  <Application>Microsoft Office PowerPoint</Application>
  <PresentationFormat>Widescreen</PresentationFormat>
  <Paragraphs>189</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Amasis MT Pro Black</vt:lpstr>
      <vt:lpstr>Aptos</vt:lpstr>
      <vt:lpstr>Aptos Display</vt:lpstr>
      <vt:lpstr>Arial</vt:lpstr>
      <vt:lpstr>Poppins</vt:lpstr>
      <vt:lpstr>Poppins SemiBold</vt:lpstr>
      <vt:lpstr>Office Theme</vt:lpstr>
      <vt:lpstr>PowerPoint Presentation</vt:lpstr>
      <vt:lpstr>PowerPoint Presentation</vt:lpstr>
      <vt:lpstr>PowerPoint Presentation</vt:lpstr>
      <vt:lpstr>About Healthwatch Kingston</vt:lpstr>
      <vt:lpstr>How do we engage with people </vt:lpstr>
      <vt:lpstr>Engagement </vt:lpstr>
      <vt:lpstr>HWK 5 Year Data Review </vt:lpstr>
      <vt:lpstr>Engagement Q&amp;A</vt:lpstr>
      <vt:lpstr>Our digital reach </vt:lpstr>
      <vt:lpstr>Digital and Comms  </vt:lpstr>
      <vt:lpstr>Digital and Comms  </vt:lpstr>
      <vt:lpstr>Digital and Comms  </vt:lpstr>
      <vt:lpstr>PowerPoint Presentation</vt:lpstr>
      <vt:lpstr>PowerPoint Presentation</vt:lpstr>
      <vt:lpstr> Project work – Have you been involved in any of our community projects?  Scott Bacon, Engagement Officer, Healthwatch Kingston </vt:lpstr>
      <vt:lpstr> Project work – Have you been involved in any of our community projects?  Scott Bacon, Engagement Officer, Healthwatch Kingston </vt:lpstr>
      <vt:lpstr> Enter and View – Does our model work for you? </vt:lpstr>
      <vt:lpstr>HWK Enter and View Focus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Candy Dunne</dc:creator>
  <cp:lastModifiedBy>Candy Dunne</cp:lastModifiedBy>
  <cp:revision>1</cp:revision>
  <dcterms:created xsi:type="dcterms:W3CDTF">2024-10-07T14:58:17Z</dcterms:created>
  <dcterms:modified xsi:type="dcterms:W3CDTF">2025-10-07T13:50:56Z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0x0101002A2F1012429DAC45A5AAB52B2E7CDDFE</vt:lpwstr>
  </property>
  <property fmtid="{D5CDD505-2E9C-101B-9397-08002B2CF9AE}" pid="3" name="MediaServiceImageTags">
    <vt:lpwstr/>
  </property>
</Properties>
</file>