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231" r:id="rId2"/>
    <p:sldId id="4240" r:id="rId3"/>
    <p:sldId id="4241" r:id="rId4"/>
    <p:sldId id="4242" r:id="rId5"/>
    <p:sldId id="4245" r:id="rId6"/>
    <p:sldId id="4244" r:id="rId7"/>
    <p:sldId id="4247" r:id="rId8"/>
    <p:sldId id="424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snapToGrid="0">
      <p:cViewPr varScale="1">
        <p:scale>
          <a:sx n="85" d="100"/>
          <a:sy n="85" d="100"/>
        </p:scale>
        <p:origin x="114" y="88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C7AF65-21F9-4A84-B391-61B0C89AE1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BEBDB38-9FFB-43AE-9509-24252CD870CA}">
      <dgm:prSet custT="1"/>
      <dgm:spPr/>
      <dgm:t>
        <a:bodyPr/>
        <a:lstStyle/>
        <a:p>
          <a:r>
            <a:rPr lang="en-GB" sz="2000" b="1" i="1" dirty="0"/>
            <a:t>What has worked well and what have we learnt</a:t>
          </a:r>
          <a:endParaRPr lang="en-US" sz="2000" dirty="0"/>
        </a:p>
      </dgm:t>
    </dgm:pt>
    <dgm:pt modelId="{EC7645BE-70D8-4D41-9653-7C28E6EDD0D9}" type="parTrans" cxnId="{773B64D8-8F0B-4430-B48E-365F67DD5694}">
      <dgm:prSet/>
      <dgm:spPr/>
      <dgm:t>
        <a:bodyPr/>
        <a:lstStyle/>
        <a:p>
          <a:endParaRPr lang="en-US"/>
        </a:p>
      </dgm:t>
    </dgm:pt>
    <dgm:pt modelId="{5BF1DCE0-CDF9-4630-8B77-810D24FD3FEA}" type="sibTrans" cxnId="{773B64D8-8F0B-4430-B48E-365F67DD5694}">
      <dgm:prSet/>
      <dgm:spPr/>
      <dgm:t>
        <a:bodyPr/>
        <a:lstStyle/>
        <a:p>
          <a:endParaRPr lang="en-US"/>
        </a:p>
      </dgm:t>
    </dgm:pt>
    <dgm:pt modelId="{BC7C4D0D-000A-4DB3-8871-DE5F02515ED5}">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None/>
          </a:pPr>
          <a:r>
            <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has worked well</a:t>
          </a:r>
        </a:p>
      </dgm:t>
    </dgm:pt>
    <dgm:pt modelId="{6AD840F3-0420-4A76-8BD3-AF58F8B45303}" type="parTrans" cxnId="{9E67D0D3-75D7-4B21-B213-96BC6C2CAB60}">
      <dgm:prSet/>
      <dgm:spPr/>
      <dgm:t>
        <a:bodyPr/>
        <a:lstStyle/>
        <a:p>
          <a:endParaRPr lang="en-US"/>
        </a:p>
      </dgm:t>
    </dgm:pt>
    <dgm:pt modelId="{0E6250AD-5B81-4C57-A1D0-5BBEA41623F3}" type="sibTrans" cxnId="{9E67D0D3-75D7-4B21-B213-96BC6C2CAB60}">
      <dgm:prSet/>
      <dgm:spPr/>
      <dgm:t>
        <a:bodyPr/>
        <a:lstStyle/>
        <a:p>
          <a:endParaRPr lang="en-US"/>
        </a:p>
      </dgm:t>
    </dgm:pt>
    <dgm:pt modelId="{759B1632-B70D-4A70-BF22-BEE66850D9D0}">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 cohorts have expanded to include frailty and other acute specialties are keen to be included</a:t>
          </a:r>
        </a:p>
      </dgm:t>
    </dgm:pt>
    <dgm:pt modelId="{5284B070-A251-403B-9CE9-3E714E860F95}" type="parTrans" cxnId="{80B02D8A-F295-42E4-9AB0-074089B8FBA2}">
      <dgm:prSet/>
      <dgm:spPr/>
      <dgm:t>
        <a:bodyPr/>
        <a:lstStyle/>
        <a:p>
          <a:endParaRPr lang="en-GB"/>
        </a:p>
      </dgm:t>
    </dgm:pt>
    <dgm:pt modelId="{1315FDA1-7B80-4C03-A11F-F0E4AB8E8EBC}" type="sibTrans" cxnId="{80B02D8A-F295-42E4-9AB0-074089B8FBA2}">
      <dgm:prSet/>
      <dgm:spPr/>
      <dgm:t>
        <a:bodyPr/>
        <a:lstStyle/>
        <a:p>
          <a:endParaRPr lang="en-GB"/>
        </a:p>
      </dgm:t>
    </dgm:pt>
    <dgm:pt modelId="{0BF46FDD-56D2-4F71-BCEA-B5CCC97523A7}">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Numbers have fluctuated on the ward due to issues with referrals – work ongoing to manage and increase</a:t>
          </a:r>
        </a:p>
      </dgm:t>
    </dgm:pt>
    <dgm:pt modelId="{C66B04E3-96B7-45D2-93B6-E14C7E17FD22}" type="parTrans" cxnId="{43D74658-DBD2-4D19-B812-EC60DC2AD16A}">
      <dgm:prSet/>
      <dgm:spPr/>
      <dgm:t>
        <a:bodyPr/>
        <a:lstStyle/>
        <a:p>
          <a:endParaRPr lang="en-GB"/>
        </a:p>
      </dgm:t>
    </dgm:pt>
    <dgm:pt modelId="{16FEBB8C-C9B3-4CFA-8ED4-943CAC7B0642}" type="sibTrans" cxnId="{43D74658-DBD2-4D19-B812-EC60DC2AD16A}">
      <dgm:prSet/>
      <dgm:spPr/>
      <dgm:t>
        <a:bodyPr/>
        <a:lstStyle/>
        <a:p>
          <a:endParaRPr lang="en-GB"/>
        </a:p>
      </dgm:t>
    </dgm:pt>
    <dgm:pt modelId="{E957C3CE-6432-4B3F-81BF-DF1293C2CC19}">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None/>
          </a:pPr>
          <a:r>
            <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have we learnt</a:t>
          </a:r>
        </a:p>
      </dgm:t>
    </dgm:pt>
    <dgm:pt modelId="{C7665D1A-3680-42D2-89C3-B68EDC28F958}" type="parTrans" cxnId="{84729CF1-A419-49A8-96EC-6FCC440C5559}">
      <dgm:prSet/>
      <dgm:spPr/>
      <dgm:t>
        <a:bodyPr/>
        <a:lstStyle/>
        <a:p>
          <a:endParaRPr lang="en-GB"/>
        </a:p>
      </dgm:t>
    </dgm:pt>
    <dgm:pt modelId="{A7F7D708-4512-4242-BFE3-BC2759F7127D}" type="sibTrans" cxnId="{84729CF1-A419-49A8-96EC-6FCC440C5559}">
      <dgm:prSet/>
      <dgm:spPr/>
      <dgm:t>
        <a:bodyPr/>
        <a:lstStyle/>
        <a:p>
          <a:endParaRPr lang="en-GB"/>
        </a:p>
      </dgm:t>
    </dgm:pt>
    <dgm:pt modelId="{27414FAE-76B3-43A2-AE46-2DF8F19345BB}">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Patients cannot currently, be directly onboarded from the community – work is underway to develop this pathway</a:t>
          </a:r>
        </a:p>
      </dgm:t>
    </dgm:pt>
    <dgm:pt modelId="{B712024A-9C33-455F-A8C6-CF11646C8FBC}" type="parTrans" cxnId="{16393C0B-B96B-4656-9973-F608996889E9}">
      <dgm:prSet/>
      <dgm:spPr/>
      <dgm:t>
        <a:bodyPr/>
        <a:lstStyle/>
        <a:p>
          <a:endParaRPr lang="en-GB"/>
        </a:p>
      </dgm:t>
    </dgm:pt>
    <dgm:pt modelId="{642848F5-E4DE-40A8-974A-A67BB132B5AC}" type="sibTrans" cxnId="{16393C0B-B96B-4656-9973-F608996889E9}">
      <dgm:prSet/>
      <dgm:spPr/>
      <dgm:t>
        <a:bodyPr/>
        <a:lstStyle/>
        <a:p>
          <a:endParaRPr lang="en-GB"/>
        </a:p>
      </dgm:t>
    </dgm:pt>
    <dgm:pt modelId="{F03A6F9B-09A0-4FB5-80F0-6676A8106A3F}">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 are having o</a:t>
          </a:r>
          <a:r>
            <a:rPr lang="en-GB" sz="1800" kern="1200" dirty="0">
              <a:latin typeface="Calibri" panose="020F0502020204030204" pitchFamily="34" charset="0"/>
              <a:ea typeface="Times New Roman" panose="02020603050405020304" pitchFamily="18" charset="0"/>
            </a:rPr>
            <a:t>n-going training and development to ensure maximise services offered on the ward, safe skill mix and staffing daily</a:t>
          </a: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58130EF3-297C-4163-A194-D373C2B69B25}" type="parTrans" cxnId="{BED823E1-01C8-4E14-AA88-E4C6095B1931}">
      <dgm:prSet/>
      <dgm:spPr/>
      <dgm:t>
        <a:bodyPr/>
        <a:lstStyle/>
        <a:p>
          <a:endParaRPr lang="en-GB"/>
        </a:p>
      </dgm:t>
    </dgm:pt>
    <dgm:pt modelId="{29C35499-00AC-4B8B-9AF7-C82DA7D9A452}" type="sibTrans" cxnId="{BED823E1-01C8-4E14-AA88-E4C6095B1931}">
      <dgm:prSet/>
      <dgm:spPr/>
      <dgm:t>
        <a:bodyPr/>
        <a:lstStyle/>
        <a:p>
          <a:endParaRPr lang="en-GB"/>
        </a:p>
      </dgm:t>
    </dgm:pt>
    <dgm:pt modelId="{02DA6746-D81B-4187-AF66-096D8290B30E}">
      <dgm:prSet custT="1"/>
      <dgm:spPr/>
      <dgm:t>
        <a:bodyPr/>
        <a:lstStyle/>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 feedback is strong – with patients reporting they feel safe on the ward and are very well looked after</a:t>
          </a:r>
        </a:p>
      </dgm:t>
    </dgm:pt>
    <dgm:pt modelId="{8D625C22-B34A-4AEE-A30D-3F154A248972}" type="parTrans" cxnId="{FB05BCDF-DDF4-4E9B-97E4-A2653CF769F5}">
      <dgm:prSet/>
      <dgm:spPr/>
      <dgm:t>
        <a:bodyPr/>
        <a:lstStyle/>
        <a:p>
          <a:endParaRPr lang="en-GB"/>
        </a:p>
      </dgm:t>
    </dgm:pt>
    <dgm:pt modelId="{41F0EB42-D611-4A3F-85F9-A55A43244624}" type="sibTrans" cxnId="{FB05BCDF-DDF4-4E9B-97E4-A2653CF769F5}">
      <dgm:prSet/>
      <dgm:spPr/>
      <dgm:t>
        <a:bodyPr/>
        <a:lstStyle/>
        <a:p>
          <a:endParaRPr lang="en-GB"/>
        </a:p>
      </dgm:t>
    </dgm:pt>
    <dgm:pt modelId="{DD7CCD64-17FB-498C-B32B-57E861D53818}">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Providing packages of care for patients that need them whilst on the virtual ward requires a different pathway – a small amount of funding has been agreed to enable this whilst a more sustainable process/route is worked through</a:t>
          </a:r>
        </a:p>
      </dgm:t>
    </dgm:pt>
    <dgm:pt modelId="{95B087FF-AE93-4E70-87C4-A7AEAFA1F81F}" type="parTrans" cxnId="{AB5A2816-B4FF-435A-9306-E91666FEC8B0}">
      <dgm:prSet/>
      <dgm:spPr/>
      <dgm:t>
        <a:bodyPr/>
        <a:lstStyle/>
        <a:p>
          <a:endParaRPr lang="en-GB"/>
        </a:p>
      </dgm:t>
    </dgm:pt>
    <dgm:pt modelId="{A91EC9CC-5F02-4D27-AAFC-968E95E6A3D2}" type="sibTrans" cxnId="{AB5A2816-B4FF-435A-9306-E91666FEC8B0}">
      <dgm:prSet/>
      <dgm:spPr/>
      <dgm:t>
        <a:bodyPr/>
        <a:lstStyle/>
        <a:p>
          <a:endParaRPr lang="en-GB"/>
        </a:p>
      </dgm:t>
    </dgm:pt>
    <dgm:pt modelId="{ECE5CC00-7188-440A-82DA-13163681DBC5}">
      <dgm:prSet custT="1"/>
      <dgm:spPr/>
      <dgm: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prstClr val="black"/>
              </a:solidFill>
              <a:effectLst/>
              <a:latin typeface="Calibri" panose="020F0502020204030204" pitchFamily="34" charset="0"/>
              <a:ea typeface="Calibri" panose="020F0502020204030204" pitchFamily="34" charset="0"/>
              <a:cs typeface="Times New Roman" panose="02020603050405020304" pitchFamily="18" charset="0"/>
            </a:rPr>
            <a:t>An Multi Disciplinary Team has been recruited – with specialty consultants, nurses, physiotherapists, technicians and a pharmacist</a:t>
          </a:r>
        </a:p>
      </dgm:t>
    </dgm:pt>
    <dgm:pt modelId="{89157FBC-B349-47B8-A679-9C551C50EEAA}" type="parTrans" cxnId="{45D42F91-2924-4C01-B236-7C223881B838}">
      <dgm:prSet/>
      <dgm:spPr/>
      <dgm:t>
        <a:bodyPr/>
        <a:lstStyle/>
        <a:p>
          <a:endParaRPr lang="en-GB"/>
        </a:p>
      </dgm:t>
    </dgm:pt>
    <dgm:pt modelId="{3CB1035B-B72A-446D-9424-9F6942F51789}" type="sibTrans" cxnId="{45D42F91-2924-4C01-B236-7C223881B838}">
      <dgm:prSet/>
      <dgm:spPr/>
      <dgm:t>
        <a:bodyPr/>
        <a:lstStyle/>
        <a:p>
          <a:endParaRPr lang="en-GB"/>
        </a:p>
      </dgm:t>
    </dgm:pt>
    <dgm:pt modelId="{32450DCE-4628-4A45-9160-8512FE1B08EC}">
      <dgm:prSet custT="1"/>
      <dgm:spPr/>
      <dgm:t>
        <a:bodyPr/>
        <a:lstStyle/>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6873C605-3E5D-47E4-B61E-65F647E7D2ED}" type="parTrans" cxnId="{B3C33E3B-1EFC-49FB-B550-C9691DA08727}">
      <dgm:prSet/>
      <dgm:spPr/>
      <dgm:t>
        <a:bodyPr/>
        <a:lstStyle/>
        <a:p>
          <a:endParaRPr lang="en-GB"/>
        </a:p>
      </dgm:t>
    </dgm:pt>
    <dgm:pt modelId="{37A17A38-52EC-4C57-8CC3-6DC5E31EF2E9}" type="sibTrans" cxnId="{B3C33E3B-1EFC-49FB-B550-C9691DA08727}">
      <dgm:prSet/>
      <dgm:spPr/>
      <dgm:t>
        <a:bodyPr/>
        <a:lstStyle/>
        <a:p>
          <a:endParaRPr lang="en-GB"/>
        </a:p>
      </dgm:t>
    </dgm:pt>
    <dgm:pt modelId="{C828C17F-BC18-4C06-820F-69CF374FA3E3}">
      <dgm:prSet custT="1"/>
      <dgm:spPr/>
      <dgm:t>
        <a:bodyPr/>
        <a:lstStyle/>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3DB8B509-79F2-474B-AAA8-F0CE23056444}" type="parTrans" cxnId="{D0B1D045-CD8A-47D2-8EF4-BC9F650B5293}">
      <dgm:prSet/>
      <dgm:spPr/>
      <dgm:t>
        <a:bodyPr/>
        <a:lstStyle/>
        <a:p>
          <a:endParaRPr lang="en-GB"/>
        </a:p>
      </dgm:t>
    </dgm:pt>
    <dgm:pt modelId="{60828A8A-3949-4F54-A759-2123DCD54B0E}" type="sibTrans" cxnId="{D0B1D045-CD8A-47D2-8EF4-BC9F650B5293}">
      <dgm:prSet/>
      <dgm:spPr/>
      <dgm:t>
        <a:bodyPr/>
        <a:lstStyle/>
        <a:p>
          <a:endParaRPr lang="en-GB"/>
        </a:p>
      </dgm:t>
    </dgm:pt>
    <dgm:pt modelId="{E576B52D-4104-4084-AF26-583F2AC7654B}">
      <dgm:prSet custT="1"/>
      <dgm:spPr/>
      <dgm:t>
        <a:bodyPr/>
        <a:lstStyle/>
        <a:p>
          <a:pPr marL="342900" lvl="0" indent="-342900" algn="l" defTabSz="914400" rtl="0" eaLnBrk="1" latinLnBrk="0" hangingPunct="1">
            <a:lnSpc>
              <a:spcPct val="107000"/>
            </a:lnSpc>
            <a:spcBef>
              <a:spcPct val="0"/>
            </a:spcBef>
            <a:spcAft>
              <a:spcPct val="20000"/>
            </a:spcAft>
            <a:buFont typeface="Arial" panose="020B0604020202020204" pitchFamily="34" charset="0"/>
            <a:buNone/>
          </a:pPr>
          <a:r>
            <a:rPr lang="en-GB" sz="1800" kern="1200" dirty="0">
              <a:solidFill>
                <a:srgbClr val="00B050"/>
              </a:solidFill>
            </a:rPr>
            <a:t>‘Virtual at home care </a:t>
          </a:r>
          <a:r>
            <a:rPr lang="en-GB" sz="1800" b="1" kern="1200" dirty="0">
              <a:solidFill>
                <a:srgbClr val="00B050"/>
              </a:solidFill>
            </a:rPr>
            <a:t>really good’  </a:t>
          </a: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2BEED5C1-52E2-4F84-B98D-7D3CCBAF5F1B}" type="parTrans" cxnId="{EDE73D8C-8B36-4D31-A2D2-224C3F6C1FB6}">
      <dgm:prSet/>
      <dgm:spPr/>
      <dgm:t>
        <a:bodyPr/>
        <a:lstStyle/>
        <a:p>
          <a:endParaRPr lang="en-GB"/>
        </a:p>
      </dgm:t>
    </dgm:pt>
    <dgm:pt modelId="{7A248DE6-8101-4876-8C0F-52648585DD0F}" type="sibTrans" cxnId="{EDE73D8C-8B36-4D31-A2D2-224C3F6C1FB6}">
      <dgm:prSet/>
      <dgm:spPr/>
      <dgm:t>
        <a:bodyPr/>
        <a:lstStyle/>
        <a:p>
          <a:endParaRPr lang="en-GB"/>
        </a:p>
      </dgm:t>
    </dgm:pt>
    <dgm:pt modelId="{B3B83605-5583-438D-82AF-D2E42955C70B}" type="pres">
      <dgm:prSet presAssocID="{43C7AF65-21F9-4A84-B391-61B0C89AE104}" presName="linear" presStyleCnt="0">
        <dgm:presLayoutVars>
          <dgm:animLvl val="lvl"/>
          <dgm:resizeHandles val="exact"/>
        </dgm:presLayoutVars>
      </dgm:prSet>
      <dgm:spPr/>
    </dgm:pt>
    <dgm:pt modelId="{DA5B07EE-152A-4110-A9B5-E0138BD25A3C}" type="pres">
      <dgm:prSet presAssocID="{6BEBDB38-9FFB-43AE-9509-24252CD870CA}" presName="parentText" presStyleLbl="node1" presStyleIdx="0" presStyleCnt="1" custScaleY="186777">
        <dgm:presLayoutVars>
          <dgm:chMax val="0"/>
          <dgm:bulletEnabled val="1"/>
        </dgm:presLayoutVars>
      </dgm:prSet>
      <dgm:spPr/>
    </dgm:pt>
    <dgm:pt modelId="{3755AB9F-A73D-4121-88CC-389A7AB09E00}" type="pres">
      <dgm:prSet presAssocID="{6BEBDB38-9FFB-43AE-9509-24252CD870CA}" presName="childText" presStyleLbl="revTx" presStyleIdx="0" presStyleCnt="1">
        <dgm:presLayoutVars>
          <dgm:bulletEnabled val="1"/>
        </dgm:presLayoutVars>
      </dgm:prSet>
      <dgm:spPr/>
    </dgm:pt>
  </dgm:ptLst>
  <dgm:cxnLst>
    <dgm:cxn modelId="{B72D7301-E44F-4CEA-9046-A17F1A3D5101}" type="presOf" srcId="{DD7CCD64-17FB-498C-B32B-57E861D53818}" destId="{3755AB9F-A73D-4121-88CC-389A7AB09E00}" srcOrd="0" destOrd="11" presId="urn:microsoft.com/office/officeart/2005/8/layout/vList2"/>
    <dgm:cxn modelId="{16393C0B-B96B-4656-9973-F608996889E9}" srcId="{6BEBDB38-9FFB-43AE-9509-24252CD870CA}" destId="{27414FAE-76B3-43A2-AE46-2DF8F19345BB}" srcOrd="10" destOrd="0" parTransId="{B712024A-9C33-455F-A8C6-CF11646C8FBC}" sibTransId="{642848F5-E4DE-40A8-974A-A67BB132B5AC}"/>
    <dgm:cxn modelId="{CDE2D412-8CB1-4660-956C-51EF0E2CB4DE}" type="presOf" srcId="{43C7AF65-21F9-4A84-B391-61B0C89AE104}" destId="{B3B83605-5583-438D-82AF-D2E42955C70B}" srcOrd="0" destOrd="0" presId="urn:microsoft.com/office/officeart/2005/8/layout/vList2"/>
    <dgm:cxn modelId="{AB5A2816-B4FF-435A-9306-E91666FEC8B0}" srcId="{6BEBDB38-9FFB-43AE-9509-24252CD870CA}" destId="{DD7CCD64-17FB-498C-B32B-57E861D53818}" srcOrd="11" destOrd="0" parTransId="{95B087FF-AE93-4E70-87C4-A7AEAFA1F81F}" sibTransId="{A91EC9CC-5F02-4D27-AAFC-968E95E6A3D2}"/>
    <dgm:cxn modelId="{B3C33E3B-1EFC-49FB-B550-C9691DA08727}" srcId="{6BEBDB38-9FFB-43AE-9509-24252CD870CA}" destId="{32450DCE-4628-4A45-9160-8512FE1B08EC}" srcOrd="3" destOrd="0" parTransId="{6873C605-3E5D-47E4-B61E-65F647E7D2ED}" sibTransId="{37A17A38-52EC-4C57-8CC3-6DC5E31EF2E9}"/>
    <dgm:cxn modelId="{D0B1D045-CD8A-47D2-8EF4-BC9F650B5293}" srcId="{6BEBDB38-9FFB-43AE-9509-24252CD870CA}" destId="{C828C17F-BC18-4C06-820F-69CF374FA3E3}" srcOrd="4" destOrd="0" parTransId="{3DB8B509-79F2-474B-AAA8-F0CE23056444}" sibTransId="{60828A8A-3949-4F54-A759-2123DCD54B0E}"/>
    <dgm:cxn modelId="{DD600946-ACEC-4376-81F3-AFB684E082B7}" type="presOf" srcId="{BC7C4D0D-000A-4DB3-8871-DE5F02515ED5}" destId="{3755AB9F-A73D-4121-88CC-389A7AB09E00}" srcOrd="0" destOrd="0" presId="urn:microsoft.com/office/officeart/2005/8/layout/vList2"/>
    <dgm:cxn modelId="{69E7394D-17E9-4D47-B935-CEFF5D9EC635}" type="presOf" srcId="{E576B52D-4104-4084-AF26-583F2AC7654B}" destId="{3755AB9F-A73D-4121-88CC-389A7AB09E00}" srcOrd="0" destOrd="2" presId="urn:microsoft.com/office/officeart/2005/8/layout/vList2"/>
    <dgm:cxn modelId="{D71B2156-B31A-447D-8125-5A46C5A20536}" type="presOf" srcId="{02DA6746-D81B-4187-AF66-096D8290B30E}" destId="{3755AB9F-A73D-4121-88CC-389A7AB09E00}" srcOrd="0" destOrd="1" presId="urn:microsoft.com/office/officeart/2005/8/layout/vList2"/>
    <dgm:cxn modelId="{C8D0B277-F883-4D57-90A8-560E23909C8E}" type="presOf" srcId="{C828C17F-BC18-4C06-820F-69CF374FA3E3}" destId="{3755AB9F-A73D-4121-88CC-389A7AB09E00}" srcOrd="0" destOrd="4" presId="urn:microsoft.com/office/officeart/2005/8/layout/vList2"/>
    <dgm:cxn modelId="{43D74658-DBD2-4D19-B812-EC60DC2AD16A}" srcId="{6BEBDB38-9FFB-43AE-9509-24252CD870CA}" destId="{0BF46FDD-56D2-4F71-BCEA-B5CCC97523A7}" srcOrd="9" destOrd="0" parTransId="{C66B04E3-96B7-45D2-93B6-E14C7E17FD22}" sibTransId="{16FEBB8C-C9B3-4CFA-8ED4-943CAC7B0642}"/>
    <dgm:cxn modelId="{A9DB3180-7CFB-4AD9-A54D-C10247E9F657}" type="presOf" srcId="{E957C3CE-6432-4B3F-81BF-DF1293C2CC19}" destId="{3755AB9F-A73D-4121-88CC-389A7AB09E00}" srcOrd="0" destOrd="8" presId="urn:microsoft.com/office/officeart/2005/8/layout/vList2"/>
    <dgm:cxn modelId="{80B02D8A-F295-42E4-9AB0-074089B8FBA2}" srcId="{6BEBDB38-9FFB-43AE-9509-24252CD870CA}" destId="{759B1632-B70D-4A70-BF22-BEE66850D9D0}" srcOrd="7" destOrd="0" parTransId="{5284B070-A251-403B-9CE9-3E714E860F95}" sibTransId="{1315FDA1-7B80-4C03-A11F-F0E4AB8E8EBC}"/>
    <dgm:cxn modelId="{EDE73D8C-8B36-4D31-A2D2-224C3F6C1FB6}" srcId="{6BEBDB38-9FFB-43AE-9509-24252CD870CA}" destId="{E576B52D-4104-4084-AF26-583F2AC7654B}" srcOrd="2" destOrd="0" parTransId="{2BEED5C1-52E2-4F84-B98D-7D3CCBAF5F1B}" sibTransId="{7A248DE6-8101-4876-8C0F-52648585DD0F}"/>
    <dgm:cxn modelId="{7C864B8E-E2C0-4A14-A408-F046CD4E7E3C}" type="presOf" srcId="{759B1632-B70D-4A70-BF22-BEE66850D9D0}" destId="{3755AB9F-A73D-4121-88CC-389A7AB09E00}" srcOrd="0" destOrd="7" presId="urn:microsoft.com/office/officeart/2005/8/layout/vList2"/>
    <dgm:cxn modelId="{45D42F91-2924-4C01-B236-7C223881B838}" srcId="{6BEBDB38-9FFB-43AE-9509-24252CD870CA}" destId="{ECE5CC00-7188-440A-82DA-13163681DBC5}" srcOrd="5" destOrd="0" parTransId="{89157FBC-B349-47B8-A679-9C551C50EEAA}" sibTransId="{3CB1035B-B72A-446D-9424-9F6942F51789}"/>
    <dgm:cxn modelId="{562F269C-C82B-47EB-9CEC-B22B8223597F}" type="presOf" srcId="{ECE5CC00-7188-440A-82DA-13163681DBC5}" destId="{3755AB9F-A73D-4121-88CC-389A7AB09E00}" srcOrd="0" destOrd="5" presId="urn:microsoft.com/office/officeart/2005/8/layout/vList2"/>
    <dgm:cxn modelId="{96BDEB9E-4CD1-4AE2-94AF-802668C721BA}" type="presOf" srcId="{32450DCE-4628-4A45-9160-8512FE1B08EC}" destId="{3755AB9F-A73D-4121-88CC-389A7AB09E00}" srcOrd="0" destOrd="3" presId="urn:microsoft.com/office/officeart/2005/8/layout/vList2"/>
    <dgm:cxn modelId="{9DC37EA8-D929-437C-A5CB-1C1861094D31}" type="presOf" srcId="{27414FAE-76B3-43A2-AE46-2DF8F19345BB}" destId="{3755AB9F-A73D-4121-88CC-389A7AB09E00}" srcOrd="0" destOrd="10" presId="urn:microsoft.com/office/officeart/2005/8/layout/vList2"/>
    <dgm:cxn modelId="{933294A8-12A7-4D09-8195-ABE014318B17}" type="presOf" srcId="{6BEBDB38-9FFB-43AE-9509-24252CD870CA}" destId="{DA5B07EE-152A-4110-A9B5-E0138BD25A3C}" srcOrd="0" destOrd="0" presId="urn:microsoft.com/office/officeart/2005/8/layout/vList2"/>
    <dgm:cxn modelId="{9E67D0D3-75D7-4B21-B213-96BC6C2CAB60}" srcId="{6BEBDB38-9FFB-43AE-9509-24252CD870CA}" destId="{BC7C4D0D-000A-4DB3-8871-DE5F02515ED5}" srcOrd="0" destOrd="0" parTransId="{6AD840F3-0420-4A76-8BD3-AF58F8B45303}" sibTransId="{0E6250AD-5B81-4C57-A1D0-5BBEA41623F3}"/>
    <dgm:cxn modelId="{773B64D8-8F0B-4430-B48E-365F67DD5694}" srcId="{43C7AF65-21F9-4A84-B391-61B0C89AE104}" destId="{6BEBDB38-9FFB-43AE-9509-24252CD870CA}" srcOrd="0" destOrd="0" parTransId="{EC7645BE-70D8-4D41-9653-7C28E6EDD0D9}" sibTransId="{5BF1DCE0-CDF9-4630-8B77-810D24FD3FEA}"/>
    <dgm:cxn modelId="{FB05BCDF-DDF4-4E9B-97E4-A2653CF769F5}" srcId="{6BEBDB38-9FFB-43AE-9509-24252CD870CA}" destId="{02DA6746-D81B-4187-AF66-096D8290B30E}" srcOrd="1" destOrd="0" parTransId="{8D625C22-B34A-4AEE-A30D-3F154A248972}" sibTransId="{41F0EB42-D611-4A3F-85F9-A55A43244624}"/>
    <dgm:cxn modelId="{BED823E1-01C8-4E14-AA88-E4C6095B1931}" srcId="{6BEBDB38-9FFB-43AE-9509-24252CD870CA}" destId="{F03A6F9B-09A0-4FB5-80F0-6676A8106A3F}" srcOrd="6" destOrd="0" parTransId="{58130EF3-297C-4163-A194-D373C2B69B25}" sibTransId="{29C35499-00AC-4B8B-9AF7-C82DA7D9A452}"/>
    <dgm:cxn modelId="{AE5EFCEF-5CB2-412B-A963-10BA0E3B6C3B}" type="presOf" srcId="{0BF46FDD-56D2-4F71-BCEA-B5CCC97523A7}" destId="{3755AB9F-A73D-4121-88CC-389A7AB09E00}" srcOrd="0" destOrd="9" presId="urn:microsoft.com/office/officeart/2005/8/layout/vList2"/>
    <dgm:cxn modelId="{84729CF1-A419-49A8-96EC-6FCC440C5559}" srcId="{6BEBDB38-9FFB-43AE-9509-24252CD870CA}" destId="{E957C3CE-6432-4B3F-81BF-DF1293C2CC19}" srcOrd="8" destOrd="0" parTransId="{C7665D1A-3680-42D2-89C3-B68EDC28F958}" sibTransId="{A7F7D708-4512-4242-BFE3-BC2759F7127D}"/>
    <dgm:cxn modelId="{0422D7F4-5E52-4D76-83FE-818EBD9B82BA}" type="presOf" srcId="{F03A6F9B-09A0-4FB5-80F0-6676A8106A3F}" destId="{3755AB9F-A73D-4121-88CC-389A7AB09E00}" srcOrd="0" destOrd="6" presId="urn:microsoft.com/office/officeart/2005/8/layout/vList2"/>
    <dgm:cxn modelId="{AF7E6323-7BB5-471B-9BB0-8DC826D3A88D}" type="presParOf" srcId="{B3B83605-5583-438D-82AF-D2E42955C70B}" destId="{DA5B07EE-152A-4110-A9B5-E0138BD25A3C}" srcOrd="0" destOrd="0" presId="urn:microsoft.com/office/officeart/2005/8/layout/vList2"/>
    <dgm:cxn modelId="{019D4CF8-5ED1-43FD-9C15-A28FBCC7FF46}" type="presParOf" srcId="{B3B83605-5583-438D-82AF-D2E42955C70B}" destId="{3755AB9F-A73D-4121-88CC-389A7AB09E00}" srcOrd="1" destOrd="0" presId="urn:microsoft.com/office/officeart/2005/8/layout/vList2"/>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C7AF65-21F9-4A84-B391-61B0C89AE1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BEBDB38-9FFB-43AE-9509-24252CD870CA}">
      <dgm:prSet custT="1"/>
      <dgm:spPr/>
      <dgm:t>
        <a:bodyPr/>
        <a:lstStyle/>
        <a:p>
          <a:r>
            <a:rPr lang="en-GB" sz="2000" b="1" i="1" dirty="0"/>
            <a:t>Future plans</a:t>
          </a:r>
          <a:endParaRPr lang="en-US" sz="2000" dirty="0"/>
        </a:p>
      </dgm:t>
    </dgm:pt>
    <dgm:pt modelId="{EC7645BE-70D8-4D41-9653-7C28E6EDD0D9}" type="parTrans" cxnId="{773B64D8-8F0B-4430-B48E-365F67DD5694}">
      <dgm:prSet/>
      <dgm:spPr/>
      <dgm:t>
        <a:bodyPr/>
        <a:lstStyle/>
        <a:p>
          <a:endParaRPr lang="en-US"/>
        </a:p>
      </dgm:t>
    </dgm:pt>
    <dgm:pt modelId="{5BF1DCE0-CDF9-4630-8B77-810D24FD3FEA}" type="sibTrans" cxnId="{773B64D8-8F0B-4430-B48E-365F67DD5694}">
      <dgm:prSet/>
      <dgm:spPr/>
      <dgm:t>
        <a:bodyPr/>
        <a:lstStyle/>
        <a:p>
          <a:endParaRPr lang="en-US"/>
        </a:p>
      </dgm:t>
    </dgm:pt>
    <dgm:pt modelId="{BC7C4D0D-000A-4DB3-8871-DE5F02515ED5}">
      <dgm:prSet custT="1"/>
      <dgm:spPr/>
      <dgm:t>
        <a:bodyPr/>
        <a:lstStyle/>
        <a:p>
          <a:pPr marL="342900" lvl="0" indent="-342900" algn="l" defTabSz="914400" rtl="0" eaLnBrk="1" latinLnBrk="0" hangingPunct="1">
            <a:lnSpc>
              <a:spcPct val="107000"/>
            </a:lnSpc>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Community step up pathway being developed which will enable patients to be onboarded straight from their home rather than from the Emergency Department </a:t>
          </a:r>
        </a:p>
      </dgm:t>
    </dgm:pt>
    <dgm:pt modelId="{6AD840F3-0420-4A76-8BD3-AF58F8B45303}" type="parTrans" cxnId="{9E67D0D3-75D7-4B21-B213-96BC6C2CAB60}">
      <dgm:prSet/>
      <dgm:spPr/>
      <dgm:t>
        <a:bodyPr/>
        <a:lstStyle/>
        <a:p>
          <a:endParaRPr lang="en-US"/>
        </a:p>
      </dgm:t>
    </dgm:pt>
    <dgm:pt modelId="{0E6250AD-5B81-4C57-A1D0-5BBEA41623F3}" type="sibTrans" cxnId="{9E67D0D3-75D7-4B21-B213-96BC6C2CAB60}">
      <dgm:prSet/>
      <dgm:spPr/>
      <dgm:t>
        <a:bodyPr/>
        <a:lstStyle/>
        <a:p>
          <a:endParaRPr lang="en-US"/>
        </a:p>
      </dgm:t>
    </dgm:pt>
    <dgm:pt modelId="{9533EBD4-77F7-4722-8000-715E1EAA7DC0}">
      <dgm:prSet custT="1"/>
      <dgm:spPr/>
      <dgm:t>
        <a:bodyPr/>
        <a:lstStyle/>
        <a:p>
          <a:pPr marL="342900" lvl="0" indent="-342900" algn="l" defTabSz="914400" rtl="0" eaLnBrk="1" latinLnBrk="0" hangingPunct="1">
            <a:lnSpc>
              <a:spcPct val="107000"/>
            </a:lnSpc>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Surgical pathway being developed with a plan to pilot early in the New Year</a:t>
          </a:r>
        </a:p>
      </dgm:t>
    </dgm:pt>
    <dgm:pt modelId="{074D0E0F-69BA-4B29-A001-8AF26C5B4518}" type="parTrans" cxnId="{41A437E7-B84D-415E-97D2-D49473E116F9}">
      <dgm:prSet/>
      <dgm:spPr/>
      <dgm:t>
        <a:bodyPr/>
        <a:lstStyle/>
        <a:p>
          <a:endParaRPr lang="en-GB"/>
        </a:p>
      </dgm:t>
    </dgm:pt>
    <dgm:pt modelId="{533AFF60-5AC8-4D5C-8A91-F502ED1414B3}" type="sibTrans" cxnId="{41A437E7-B84D-415E-97D2-D49473E116F9}">
      <dgm:prSet/>
      <dgm:spPr/>
      <dgm:t>
        <a:bodyPr/>
        <a:lstStyle/>
        <a:p>
          <a:endParaRPr lang="en-GB"/>
        </a:p>
      </dgm:t>
    </dgm:pt>
    <dgm:pt modelId="{953A76D6-1243-459C-9B1A-67A1370FEA28}">
      <dgm:prSet custT="1"/>
      <dgm:spPr/>
      <dgm:t>
        <a:bodyPr/>
        <a:lstStyle/>
        <a:p>
          <a:pPr marL="342900" lvl="0" indent="-342900" algn="l" defTabSz="914400" rtl="0" eaLnBrk="1" latinLnBrk="0" hangingPunct="1">
            <a:lnSpc>
              <a:spcPct val="107000"/>
            </a:lnSpc>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Acute Admission Unit pathway being planned.</a:t>
          </a:r>
        </a:p>
      </dgm:t>
    </dgm:pt>
    <dgm:pt modelId="{CA1F1BFA-604D-4546-A503-6D24403DE38D}" type="parTrans" cxnId="{70FBE64E-78A7-46D7-B218-4323693C6EA2}">
      <dgm:prSet/>
      <dgm:spPr/>
      <dgm:t>
        <a:bodyPr/>
        <a:lstStyle/>
        <a:p>
          <a:endParaRPr lang="en-GB"/>
        </a:p>
      </dgm:t>
    </dgm:pt>
    <dgm:pt modelId="{46B16FD5-5A1E-4F95-B00D-30EAF0162A83}" type="sibTrans" cxnId="{70FBE64E-78A7-46D7-B218-4323693C6EA2}">
      <dgm:prSet/>
      <dgm:spPr/>
      <dgm:t>
        <a:bodyPr/>
        <a:lstStyle/>
        <a:p>
          <a:endParaRPr lang="en-GB"/>
        </a:p>
      </dgm:t>
    </dgm:pt>
    <dgm:pt modelId="{6D921CA1-6676-43C2-A9D1-B662C8D89C83}">
      <dgm:prSet custT="1"/>
      <dgm:spPr/>
      <dgm:t>
        <a:bodyPr/>
        <a:lstStyle/>
        <a:p>
          <a:pPr marL="342900" lvl="0" indent="-342900" algn="l" defTabSz="914400" rtl="0" eaLnBrk="1" latinLnBrk="0" hangingPunct="1">
            <a:lnSpc>
              <a:spcPct val="107000"/>
            </a:lnSpc>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Ear Nose and Throat pathway being developed with a plan to pilot early next year</a:t>
          </a:r>
        </a:p>
      </dgm:t>
    </dgm:pt>
    <dgm:pt modelId="{CE94551B-4080-441A-9F13-4419FDC310B5}" type="parTrans" cxnId="{AAB1079F-D097-4667-8341-EE78ED419550}">
      <dgm:prSet/>
      <dgm:spPr/>
      <dgm:t>
        <a:bodyPr/>
        <a:lstStyle/>
        <a:p>
          <a:endParaRPr lang="en-GB"/>
        </a:p>
      </dgm:t>
    </dgm:pt>
    <dgm:pt modelId="{1EA1D084-5410-493E-8CE1-E52DF6E406FF}" type="sibTrans" cxnId="{AAB1079F-D097-4667-8341-EE78ED419550}">
      <dgm:prSet/>
      <dgm:spPr/>
      <dgm:t>
        <a:bodyPr/>
        <a:lstStyle/>
        <a:p>
          <a:endParaRPr lang="en-GB"/>
        </a:p>
      </dgm:t>
    </dgm:pt>
    <dgm:pt modelId="{8CF60F49-D633-4517-AC75-D154BB63517C}">
      <dgm:prSet custT="1"/>
      <dgm:spPr/>
      <dgm:t>
        <a:bodyPr/>
        <a:lstStyle/>
        <a:p>
          <a:pPr marL="342900" lvl="0" indent="-342900" algn="l" defTabSz="914400" rtl="0" eaLnBrk="1" latinLnBrk="0" hangingPunct="1">
            <a:lnSpc>
              <a:spcPct val="107000"/>
            </a:lnSpc>
            <a:buFont typeface="Symbol" panose="05050102010706020507" pitchFamily="18" charset="2"/>
            <a:buChar char=""/>
          </a:pPr>
          <a:r>
            <a:rPr lang="en-US" sz="18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Paediatric</a:t>
          </a: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pathway being planned</a:t>
          </a:r>
        </a:p>
      </dgm:t>
    </dgm:pt>
    <dgm:pt modelId="{E35ABE54-7F11-47C0-8DB0-42E5162EB375}" type="parTrans" cxnId="{55AD76B9-0353-4500-8350-9B7518056A5E}">
      <dgm:prSet/>
      <dgm:spPr/>
      <dgm:t>
        <a:bodyPr/>
        <a:lstStyle/>
        <a:p>
          <a:endParaRPr lang="en-GB"/>
        </a:p>
      </dgm:t>
    </dgm:pt>
    <dgm:pt modelId="{A8C248C8-3096-47C8-A8D2-C6853E20ADC6}" type="sibTrans" cxnId="{55AD76B9-0353-4500-8350-9B7518056A5E}">
      <dgm:prSet/>
      <dgm:spPr/>
      <dgm:t>
        <a:bodyPr/>
        <a:lstStyle/>
        <a:p>
          <a:endParaRPr lang="en-GB"/>
        </a:p>
      </dgm:t>
    </dgm:pt>
    <dgm:pt modelId="{B3B83605-5583-438D-82AF-D2E42955C70B}" type="pres">
      <dgm:prSet presAssocID="{43C7AF65-21F9-4A84-B391-61B0C89AE104}" presName="linear" presStyleCnt="0">
        <dgm:presLayoutVars>
          <dgm:animLvl val="lvl"/>
          <dgm:resizeHandles val="exact"/>
        </dgm:presLayoutVars>
      </dgm:prSet>
      <dgm:spPr/>
    </dgm:pt>
    <dgm:pt modelId="{DA5B07EE-152A-4110-A9B5-E0138BD25A3C}" type="pres">
      <dgm:prSet presAssocID="{6BEBDB38-9FFB-43AE-9509-24252CD870CA}" presName="parentText" presStyleLbl="node1" presStyleIdx="0" presStyleCnt="1" custScaleY="50841" custLinFactNeighborY="-3931">
        <dgm:presLayoutVars>
          <dgm:chMax val="0"/>
          <dgm:bulletEnabled val="1"/>
        </dgm:presLayoutVars>
      </dgm:prSet>
      <dgm:spPr/>
    </dgm:pt>
    <dgm:pt modelId="{3755AB9F-A73D-4121-88CC-389A7AB09E00}" type="pres">
      <dgm:prSet presAssocID="{6BEBDB38-9FFB-43AE-9509-24252CD870CA}" presName="childText" presStyleLbl="revTx" presStyleIdx="0" presStyleCnt="1" custLinFactNeighborY="-7910">
        <dgm:presLayoutVars>
          <dgm:bulletEnabled val="1"/>
        </dgm:presLayoutVars>
      </dgm:prSet>
      <dgm:spPr/>
    </dgm:pt>
  </dgm:ptLst>
  <dgm:cxnLst>
    <dgm:cxn modelId="{CDE2D412-8CB1-4660-956C-51EF0E2CB4DE}" type="presOf" srcId="{43C7AF65-21F9-4A84-B391-61B0C89AE104}" destId="{B3B83605-5583-438D-82AF-D2E42955C70B}" srcOrd="0" destOrd="0" presId="urn:microsoft.com/office/officeart/2005/8/layout/vList2"/>
    <dgm:cxn modelId="{498E1D28-D750-4A49-A13A-EA9F1F61C3B5}" type="presOf" srcId="{9533EBD4-77F7-4722-8000-715E1EAA7DC0}" destId="{3755AB9F-A73D-4121-88CC-389A7AB09E00}" srcOrd="0" destOrd="1" presId="urn:microsoft.com/office/officeart/2005/8/layout/vList2"/>
    <dgm:cxn modelId="{A317713E-8305-4541-A81E-6A1A78FC3B2B}" type="presOf" srcId="{8CF60F49-D633-4517-AC75-D154BB63517C}" destId="{3755AB9F-A73D-4121-88CC-389A7AB09E00}" srcOrd="0" destOrd="3" presId="urn:microsoft.com/office/officeart/2005/8/layout/vList2"/>
    <dgm:cxn modelId="{DD600946-ACEC-4376-81F3-AFB684E082B7}" type="presOf" srcId="{BC7C4D0D-000A-4DB3-8871-DE5F02515ED5}" destId="{3755AB9F-A73D-4121-88CC-389A7AB09E00}" srcOrd="0" destOrd="0" presId="urn:microsoft.com/office/officeart/2005/8/layout/vList2"/>
    <dgm:cxn modelId="{8C5B386E-7B7A-40AA-B938-B466BA14D861}" type="presOf" srcId="{6D921CA1-6676-43C2-A9D1-B662C8D89C83}" destId="{3755AB9F-A73D-4121-88CC-389A7AB09E00}" srcOrd="0" destOrd="2" presId="urn:microsoft.com/office/officeart/2005/8/layout/vList2"/>
    <dgm:cxn modelId="{70FBE64E-78A7-46D7-B218-4323693C6EA2}" srcId="{6BEBDB38-9FFB-43AE-9509-24252CD870CA}" destId="{953A76D6-1243-459C-9B1A-67A1370FEA28}" srcOrd="4" destOrd="0" parTransId="{CA1F1BFA-604D-4546-A503-6D24403DE38D}" sibTransId="{46B16FD5-5A1E-4F95-B00D-30EAF0162A83}"/>
    <dgm:cxn modelId="{AAB1079F-D097-4667-8341-EE78ED419550}" srcId="{6BEBDB38-9FFB-43AE-9509-24252CD870CA}" destId="{6D921CA1-6676-43C2-A9D1-B662C8D89C83}" srcOrd="2" destOrd="0" parTransId="{CE94551B-4080-441A-9F13-4419FDC310B5}" sibTransId="{1EA1D084-5410-493E-8CE1-E52DF6E406FF}"/>
    <dgm:cxn modelId="{933294A8-12A7-4D09-8195-ABE014318B17}" type="presOf" srcId="{6BEBDB38-9FFB-43AE-9509-24252CD870CA}" destId="{DA5B07EE-152A-4110-A9B5-E0138BD25A3C}" srcOrd="0" destOrd="0" presId="urn:microsoft.com/office/officeart/2005/8/layout/vList2"/>
    <dgm:cxn modelId="{55AD76B9-0353-4500-8350-9B7518056A5E}" srcId="{6BEBDB38-9FFB-43AE-9509-24252CD870CA}" destId="{8CF60F49-D633-4517-AC75-D154BB63517C}" srcOrd="3" destOrd="0" parTransId="{E35ABE54-7F11-47C0-8DB0-42E5162EB375}" sibTransId="{A8C248C8-3096-47C8-A8D2-C6853E20ADC6}"/>
    <dgm:cxn modelId="{5C867BC5-AB27-475F-8B34-ACD6DFF5D2C1}" type="presOf" srcId="{953A76D6-1243-459C-9B1A-67A1370FEA28}" destId="{3755AB9F-A73D-4121-88CC-389A7AB09E00}" srcOrd="0" destOrd="4" presId="urn:microsoft.com/office/officeart/2005/8/layout/vList2"/>
    <dgm:cxn modelId="{9E67D0D3-75D7-4B21-B213-96BC6C2CAB60}" srcId="{6BEBDB38-9FFB-43AE-9509-24252CD870CA}" destId="{BC7C4D0D-000A-4DB3-8871-DE5F02515ED5}" srcOrd="0" destOrd="0" parTransId="{6AD840F3-0420-4A76-8BD3-AF58F8B45303}" sibTransId="{0E6250AD-5B81-4C57-A1D0-5BBEA41623F3}"/>
    <dgm:cxn modelId="{773B64D8-8F0B-4430-B48E-365F67DD5694}" srcId="{43C7AF65-21F9-4A84-B391-61B0C89AE104}" destId="{6BEBDB38-9FFB-43AE-9509-24252CD870CA}" srcOrd="0" destOrd="0" parTransId="{EC7645BE-70D8-4D41-9653-7C28E6EDD0D9}" sibTransId="{5BF1DCE0-CDF9-4630-8B77-810D24FD3FEA}"/>
    <dgm:cxn modelId="{41A437E7-B84D-415E-97D2-D49473E116F9}" srcId="{6BEBDB38-9FFB-43AE-9509-24252CD870CA}" destId="{9533EBD4-77F7-4722-8000-715E1EAA7DC0}" srcOrd="1" destOrd="0" parTransId="{074D0E0F-69BA-4B29-A001-8AF26C5B4518}" sibTransId="{533AFF60-5AC8-4D5C-8A91-F502ED1414B3}"/>
    <dgm:cxn modelId="{AF7E6323-7BB5-471B-9BB0-8DC826D3A88D}" type="presParOf" srcId="{B3B83605-5583-438D-82AF-D2E42955C70B}" destId="{DA5B07EE-152A-4110-A9B5-E0138BD25A3C}" srcOrd="0" destOrd="0" presId="urn:microsoft.com/office/officeart/2005/8/layout/vList2"/>
    <dgm:cxn modelId="{019D4CF8-5ED1-43FD-9C15-A28FBCC7FF46}" type="presParOf" srcId="{B3B83605-5583-438D-82AF-D2E42955C70B}" destId="{3755AB9F-A73D-4121-88CC-389A7AB09E00}" srcOrd="1"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B07EE-152A-4110-A9B5-E0138BD25A3C}">
      <dsp:nvSpPr>
        <dsp:cNvPr id="0" name=""/>
        <dsp:cNvSpPr/>
      </dsp:nvSpPr>
      <dsp:spPr>
        <a:xfrm>
          <a:off x="0" y="3194"/>
          <a:ext cx="11702472" cy="5305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i="1" kern="1200" dirty="0"/>
            <a:t>What has worked well and what have we learnt</a:t>
          </a:r>
          <a:endParaRPr lang="en-US" sz="2000" kern="1200" dirty="0"/>
        </a:p>
      </dsp:txBody>
      <dsp:txXfrm>
        <a:off x="25901" y="29095"/>
        <a:ext cx="11650670" cy="478786"/>
      </dsp:txXfrm>
    </dsp:sp>
    <dsp:sp modelId="{3755AB9F-A73D-4121-88CC-389A7AB09E00}">
      <dsp:nvSpPr>
        <dsp:cNvPr id="0" name=""/>
        <dsp:cNvSpPr/>
      </dsp:nvSpPr>
      <dsp:spPr>
        <a:xfrm>
          <a:off x="0" y="533782"/>
          <a:ext cx="11702472" cy="304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1554" tIns="22860" rIns="128016" bIns="22860" numCol="1" spcCol="1270" anchor="t" anchorCtr="0">
          <a:noAutofi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None/>
          </a:pPr>
          <a:r>
            <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has worked well</a:t>
          </a:r>
        </a:p>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 feedback is strong – with patients reporting they feel safe on the ward and are very well looked after</a:t>
          </a:r>
        </a:p>
        <a:p>
          <a:pPr marL="342900" lvl="0" indent="-342900" algn="l" defTabSz="914400" rtl="0" eaLnBrk="1" latinLnBrk="0" hangingPunct="1">
            <a:lnSpc>
              <a:spcPct val="107000"/>
            </a:lnSpc>
            <a:spcBef>
              <a:spcPct val="0"/>
            </a:spcBef>
            <a:spcAft>
              <a:spcPct val="20000"/>
            </a:spcAft>
            <a:buFont typeface="Arial" panose="020B0604020202020204" pitchFamily="34" charset="0"/>
            <a:buNone/>
          </a:pPr>
          <a:r>
            <a:rPr lang="en-GB" sz="1800" kern="1200" dirty="0">
              <a:solidFill>
                <a:srgbClr val="00B050"/>
              </a:solidFill>
            </a:rPr>
            <a:t>‘Virtual at home care </a:t>
          </a:r>
          <a:r>
            <a:rPr lang="en-GB" sz="1800" b="1" kern="1200" dirty="0">
              <a:solidFill>
                <a:srgbClr val="00B050"/>
              </a:solidFill>
            </a:rPr>
            <a:t>really good’  </a:t>
          </a: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defTabSz="914400" rtl="0" eaLnBrk="1" latinLnBrk="0" hangingPunct="1">
            <a:lnSpc>
              <a:spcPct val="107000"/>
            </a:lnSpc>
            <a:spcBef>
              <a:spcPct val="0"/>
            </a:spcBef>
            <a:spcAft>
              <a:spcPct val="20000"/>
            </a:spcAft>
            <a:buFont typeface="Arial" panose="020B0604020202020204" pitchFamily="34" charset="0"/>
            <a:buChar char="•"/>
          </a:pP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prstClr val="black"/>
              </a:solidFill>
              <a:effectLst/>
              <a:latin typeface="Calibri" panose="020F0502020204030204" pitchFamily="34" charset="0"/>
              <a:ea typeface="Calibri" panose="020F0502020204030204" pitchFamily="34" charset="0"/>
              <a:cs typeface="Times New Roman" panose="02020603050405020304" pitchFamily="18" charset="0"/>
            </a:rPr>
            <a:t>An Multi Disciplinary Team has been recruited – with specialty consultants, nurses, physiotherapists, technicians and a pharmacist</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 are having o</a:t>
          </a:r>
          <a:r>
            <a:rPr lang="en-GB" sz="1800" kern="1200" dirty="0">
              <a:latin typeface="Calibri" panose="020F0502020204030204" pitchFamily="34" charset="0"/>
              <a:ea typeface="Times New Roman" panose="02020603050405020304" pitchFamily="18" charset="0"/>
            </a:rPr>
            <a:t>n-going training and development to ensure maximise services offered on the ward, safe skill mix and staffing daily</a:t>
          </a:r>
          <a:endPar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 cohorts have expanded to include frailty and other acute specialties are keen to be included</a:t>
          </a:r>
        </a:p>
        <a:p>
          <a:pPr marL="342900" lvl="0" indent="-342900" algn="l" defTabSz="914400" rtl="0" eaLnBrk="1" latinLnBrk="0" hangingPunct="1">
            <a:lnSpc>
              <a:spcPct val="107000"/>
            </a:lnSpc>
            <a:spcBef>
              <a:spcPct val="0"/>
            </a:spcBef>
            <a:spcAft>
              <a:spcPct val="20000"/>
            </a:spcAft>
            <a:buFont typeface="Symbol" panose="05050102010706020507" pitchFamily="18" charset="2"/>
            <a:buNone/>
          </a:pPr>
          <a:r>
            <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have we learnt</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Numbers have fluctuated on the ward due to issues with referrals – work ongoing to manage and increase</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Patients cannot currently, be directly onboarded from the community – work is underway to develop this pathway</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Providing packages of care for patients that need them whilst on the virtual ward requires a different pathway – a small amount of funding has been agreed to enable this whilst a more sustainable process/route is worked through</a:t>
          </a:r>
        </a:p>
      </dsp:txBody>
      <dsp:txXfrm>
        <a:off x="0" y="533782"/>
        <a:ext cx="11702472" cy="3040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B07EE-152A-4110-A9B5-E0138BD25A3C}">
      <dsp:nvSpPr>
        <dsp:cNvPr id="0" name=""/>
        <dsp:cNvSpPr/>
      </dsp:nvSpPr>
      <dsp:spPr>
        <a:xfrm>
          <a:off x="0" y="259570"/>
          <a:ext cx="11702472" cy="6186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i="1" kern="1200" dirty="0"/>
            <a:t>Future plans</a:t>
          </a:r>
          <a:endParaRPr lang="en-US" sz="2000" kern="1200" dirty="0"/>
        </a:p>
      </dsp:txBody>
      <dsp:txXfrm>
        <a:off x="30199" y="289769"/>
        <a:ext cx="11642074" cy="558235"/>
      </dsp:txXfrm>
    </dsp:sp>
    <dsp:sp modelId="{3755AB9F-A73D-4121-88CC-389A7AB09E00}">
      <dsp:nvSpPr>
        <dsp:cNvPr id="0" name=""/>
        <dsp:cNvSpPr/>
      </dsp:nvSpPr>
      <dsp:spPr>
        <a:xfrm>
          <a:off x="0" y="862615"/>
          <a:ext cx="11702472" cy="205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1554" tIns="22860" rIns="128016" bIns="22860" numCol="1" spcCol="1270" anchor="t" anchorCtr="0">
          <a:noAutofit/>
        </a:bodyPr>
        <a:lstStyle/>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Community step up pathway being developed which will enable patients to be onboarded straight from their home rather than from the Emergency Department </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Surgical pathway being developed with a plan to pilot early in the New Year</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Ear Nose and Throat pathway being developed with a plan to pilot early next year</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Paediatric</a:t>
          </a: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pathway being planned</a:t>
          </a:r>
        </a:p>
        <a:p>
          <a:pPr marL="342900" lvl="0" indent="-342900" algn="l" defTabSz="914400" rtl="0" eaLnBrk="1" latinLnBrk="0" hangingPunct="1">
            <a:lnSpc>
              <a:spcPct val="107000"/>
            </a:lnSpc>
            <a:spcBef>
              <a:spcPct val="0"/>
            </a:spcBef>
            <a:spcAft>
              <a:spcPct val="20000"/>
            </a:spcAft>
            <a:buFont typeface="Symbol" panose="05050102010706020507" pitchFamily="18" charset="2"/>
            <a:buChar char=""/>
          </a:pPr>
          <a:r>
            <a:rPr lang="en-US"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Acute Admission Unit pathway being planned.</a:t>
          </a:r>
        </a:p>
      </dsp:txBody>
      <dsp:txXfrm>
        <a:off x="0" y="862615"/>
        <a:ext cx="11702472" cy="20518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159C5-F410-4927-B0D0-BFC99DBECA5E}" type="datetimeFigureOut">
              <a:rPr lang="en-GB" smtClean="0"/>
              <a:t>06/12/2023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137A9-3E1B-4781-88A3-74AAF5B95C29}" type="slidenum">
              <a:rPr lang="en-GB" smtClean="0"/>
              <a:t>‹#›</a:t>
            </a:fld>
            <a:endParaRPr lang="en-GB"/>
          </a:p>
        </p:txBody>
      </p:sp>
    </p:spTree>
    <p:extLst>
      <p:ext uri="{BB962C8B-B14F-4D97-AF65-F5344CB8AC3E}">
        <p14:creationId xmlns:p14="http://schemas.microsoft.com/office/powerpoint/2010/main" val="3236849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953AD-F3DC-4F50-93B9-CA629C8AD1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77DB83-4AD4-4154-9456-EFEAB6BD69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FFCFE7-50E2-4118-AE4D-5865542D5254}"/>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036C8FF0-F927-484B-9D6D-5C8EFA0EEF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A3D467-E989-4C42-BCBE-E5AE5FBC457E}"/>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27458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1A39-4005-4560-9912-02F0E51BF7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5673B7-DDD3-47FC-90B2-455DB0D987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1C0020-0282-47B6-BE58-340CA6FB0B9A}"/>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3AB1EF00-8A9D-4751-B3B7-10BCFBAC99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5C564-8199-4ADD-8AB2-10A4D8622BF3}"/>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2312036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62DD38-0EC1-4C26-AC5D-605EDF404B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7BE368-9B8D-4144-8B9D-0BE7A3CCE9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34ECEC-154B-4D2F-9CE3-AB018BBAD0C1}"/>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E8C649A8-19C8-4824-87B4-0088AB6659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F1711-D0F0-4434-B397-4D3270B37927}"/>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17764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39DB7-C40A-4A23-A99B-5F3094B1B9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8B4E45-05E3-477C-A18E-299B39F226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7EAB86-FE8E-4FD6-A976-8E2547F9B53E}"/>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A5BC2644-F33E-47A3-B42D-B0AF210C41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B385C1-271D-4578-AC1C-D9D778D3442A}"/>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3732148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B3260-9D00-47F0-969E-01D602494B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8E96AE-7FAE-4656-9EE1-A7EE7C4357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F5A04E-2C39-427C-8CCB-508214737EA7}"/>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E63906DD-8659-41CC-9199-D47A997EFC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56DBC3-7368-4FCE-90EA-E440588FD9B6}"/>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142366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02E95-C502-49BC-8934-10975B6132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503FE4-AFA5-4CBD-A5D3-42ED655D9E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DADC1CE-1845-42A2-B561-8A826B3E84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FD0844-C710-41C9-B8B2-625055E2E928}"/>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6" name="Footer Placeholder 5">
            <a:extLst>
              <a:ext uri="{FF2B5EF4-FFF2-40B4-BE49-F238E27FC236}">
                <a16:creationId xmlns:a16="http://schemas.microsoft.com/office/drawing/2014/main" id="{99050C47-F80E-4088-814C-F527AD4826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5D52E7-0E09-475E-B6C3-6690CBC48720}"/>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360598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ED2F1-F8F1-4C99-AA6F-703215FE41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EFC8C8-C760-4B33-B65E-0FC6EB918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ED7D03-A9EC-4B1F-91BB-CE786F346F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DF8A18-EE98-4645-83CE-3C67D4AF8F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E74B6-2B79-4765-9FC3-804D184E58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BF6BB08-9FEB-42AA-B474-2D2060871C75}"/>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8" name="Footer Placeholder 7">
            <a:extLst>
              <a:ext uri="{FF2B5EF4-FFF2-40B4-BE49-F238E27FC236}">
                <a16:creationId xmlns:a16="http://schemas.microsoft.com/office/drawing/2014/main" id="{556B462C-A06B-44B7-975D-281071C63A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AC2ABD-3EFB-4859-B547-7109623F23A7}"/>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194791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0D88B-281B-4272-8690-B7BCCCFAB7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8DD4DD3-643E-4A60-9E68-8CC0DE61DF85}"/>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4" name="Footer Placeholder 3">
            <a:extLst>
              <a:ext uri="{FF2B5EF4-FFF2-40B4-BE49-F238E27FC236}">
                <a16:creationId xmlns:a16="http://schemas.microsoft.com/office/drawing/2014/main" id="{3075B5E8-73A5-4583-A45F-91D3F8B970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0F2B50-6F76-443A-8E93-CAF63E532EDC}"/>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10280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705F3C-5790-479E-A1C2-925F1B6977AA}"/>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3" name="Footer Placeholder 2">
            <a:extLst>
              <a:ext uri="{FF2B5EF4-FFF2-40B4-BE49-F238E27FC236}">
                <a16:creationId xmlns:a16="http://schemas.microsoft.com/office/drawing/2014/main" id="{71C938D0-A580-4204-A6A2-83122254AA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5C9030A-C9D2-4108-A8B9-6F3547E8F38C}"/>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34863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A7398-1A97-41D8-868E-3E7993CA2F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3B3DF3-A79A-4641-8DBD-F6A851A932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0D300D7-CD4D-4EFB-AA94-29FABEC60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BD17EB-EDF3-4584-A783-84201B59B510}"/>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6" name="Footer Placeholder 5">
            <a:extLst>
              <a:ext uri="{FF2B5EF4-FFF2-40B4-BE49-F238E27FC236}">
                <a16:creationId xmlns:a16="http://schemas.microsoft.com/office/drawing/2014/main" id="{2230D099-13AC-4147-95BA-5437398BD9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38AEAF-6647-4BA2-B16B-7D4CC74114D4}"/>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406489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74071-782D-48C3-A796-7616A4FFA2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9D2544-A5E7-464C-B4F2-04816EAF76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3D95C43-A721-42FD-9BEE-30BD6F961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79788-39A5-434C-B52D-FFF976229A78}"/>
              </a:ext>
            </a:extLst>
          </p:cNvPr>
          <p:cNvSpPr>
            <a:spLocks noGrp="1"/>
          </p:cNvSpPr>
          <p:nvPr>
            <p:ph type="dt" sz="half" idx="10"/>
          </p:nvPr>
        </p:nvSpPr>
        <p:spPr/>
        <p:txBody>
          <a:bodyPr/>
          <a:lstStyle/>
          <a:p>
            <a:fld id="{6A738BA5-A823-4BF1-88E9-7B4D69CA4B4A}" type="datetimeFigureOut">
              <a:rPr lang="en-GB" smtClean="0"/>
              <a:t>06/12/2023</a:t>
            </a:fld>
            <a:endParaRPr lang="en-GB"/>
          </a:p>
        </p:txBody>
      </p:sp>
      <p:sp>
        <p:nvSpPr>
          <p:cNvPr id="6" name="Footer Placeholder 5">
            <a:extLst>
              <a:ext uri="{FF2B5EF4-FFF2-40B4-BE49-F238E27FC236}">
                <a16:creationId xmlns:a16="http://schemas.microsoft.com/office/drawing/2014/main" id="{0307D9C3-7D88-4DD0-AA00-9135C4B2BD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E3CEE2-B3C1-4E0E-BFD5-44B6DE419C10}"/>
              </a:ext>
            </a:extLst>
          </p:cNvPr>
          <p:cNvSpPr>
            <a:spLocks noGrp="1"/>
          </p:cNvSpPr>
          <p:nvPr>
            <p:ph type="sldNum" sz="quarter" idx="12"/>
          </p:nvPr>
        </p:nvSpPr>
        <p:spPr/>
        <p:txBody>
          <a:bodyPr/>
          <a:lstStyle/>
          <a:p>
            <a:fld id="{42DF1F47-14BB-4F90-837F-8042532D019D}" type="slidenum">
              <a:rPr lang="en-GB" smtClean="0"/>
              <a:t>‹#›</a:t>
            </a:fld>
            <a:endParaRPr lang="en-GB"/>
          </a:p>
        </p:txBody>
      </p:sp>
    </p:spTree>
    <p:extLst>
      <p:ext uri="{BB962C8B-B14F-4D97-AF65-F5344CB8AC3E}">
        <p14:creationId xmlns:p14="http://schemas.microsoft.com/office/powerpoint/2010/main" val="72408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53E8A0-F9B0-44EF-8C84-56694F0CA1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561B5C-F1F4-47AB-BD30-789E1D0A15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3EAE07-44DE-4C98-A08C-6E0B3C8A9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38BA5-A823-4BF1-88E9-7B4D69CA4B4A}" type="datetimeFigureOut">
              <a:rPr lang="en-GB" smtClean="0"/>
              <a:t>06/12/2023</a:t>
            </a:fld>
            <a:endParaRPr lang="en-GB"/>
          </a:p>
        </p:txBody>
      </p:sp>
      <p:sp>
        <p:nvSpPr>
          <p:cNvPr id="5" name="Footer Placeholder 4">
            <a:extLst>
              <a:ext uri="{FF2B5EF4-FFF2-40B4-BE49-F238E27FC236}">
                <a16:creationId xmlns:a16="http://schemas.microsoft.com/office/drawing/2014/main" id="{7F433D80-520C-4048-B45A-F9DDED3FDB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4D08DC-F225-46FF-A93A-ABFB57E049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F1F47-14BB-4F90-837F-8042532D019D}" type="slidenum">
              <a:rPr lang="en-GB" smtClean="0"/>
              <a:t>‹#›</a:t>
            </a:fld>
            <a:endParaRPr lang="en-GB"/>
          </a:p>
        </p:txBody>
      </p:sp>
    </p:spTree>
    <p:extLst>
      <p:ext uri="{BB962C8B-B14F-4D97-AF65-F5344CB8AC3E}">
        <p14:creationId xmlns:p14="http://schemas.microsoft.com/office/powerpoint/2010/main" val="35877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jpeg"/><Relationship Id="rId7" Type="http://schemas.openxmlformats.org/officeDocument/2006/relationships/diagramLayout" Target="../diagrams/layout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Data" Target="../diagrams/data1.xml"/><Relationship Id="rId5" Type="http://schemas.openxmlformats.org/officeDocument/2006/relationships/image" Target="../media/image4.jpeg"/><Relationship Id="rId10" Type="http://schemas.microsoft.com/office/2007/relationships/diagramDrawing" Target="../diagrams/drawing1.xml"/><Relationship Id="rId4" Type="http://schemas.openxmlformats.org/officeDocument/2006/relationships/image" Target="../media/image3.jpeg"/><Relationship Id="rId9" Type="http://schemas.openxmlformats.org/officeDocument/2006/relationships/diagramColors" Target="../diagrams/colors1.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2.jpeg"/><Relationship Id="rId7" Type="http://schemas.openxmlformats.org/officeDocument/2006/relationships/diagramLayout" Target="../diagrams/layout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Data" Target="../diagrams/data2.xml"/><Relationship Id="rId5" Type="http://schemas.openxmlformats.org/officeDocument/2006/relationships/image" Target="../media/image4.jpeg"/><Relationship Id="rId10" Type="http://schemas.microsoft.com/office/2007/relationships/diagramDrawing" Target="../diagrams/drawing2.xml"/><Relationship Id="rId4" Type="http://schemas.openxmlformats.org/officeDocument/2006/relationships/image" Target="../media/image3.jpeg"/><Relationship Id="rId9" Type="http://schemas.openxmlformats.org/officeDocument/2006/relationships/diagramColors" Target="../diagrams/colors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83">
            <a:extLst>
              <a:ext uri="{FF2B5EF4-FFF2-40B4-BE49-F238E27FC236}">
                <a16:creationId xmlns:a16="http://schemas.microsoft.com/office/drawing/2014/main" id="{CD812682-A1C1-48D8-949D-1DCF9C3D37EB}"/>
              </a:ext>
            </a:extLst>
          </p:cNvPr>
          <p:cNvSpPr txBox="1"/>
          <p:nvPr/>
        </p:nvSpPr>
        <p:spPr>
          <a:xfrm>
            <a:off x="83388" y="1621508"/>
            <a:ext cx="11914492" cy="4216539"/>
          </a:xfrm>
          <a:prstGeom prst="rect">
            <a:avLst/>
          </a:prstGeom>
          <a:noFill/>
        </p:spPr>
        <p:txBody>
          <a:bodyPr wrap="square" rtlCol="0">
            <a:spAutoFit/>
          </a:bodyPr>
          <a:lstStyle/>
          <a:p>
            <a:pPr marL="1431925" indent="-357188"/>
            <a:endParaRPr lang="en-GB" sz="2000" b="1" dirty="0">
              <a:solidFill>
                <a:schemeClr val="tx2"/>
              </a:solidFill>
            </a:endParaRPr>
          </a:p>
          <a:p>
            <a:pPr marL="1341438" indent="-442913"/>
            <a:r>
              <a:rPr lang="en-GB" sz="2000" b="1" dirty="0">
                <a:latin typeface="Calibri" panose="020F0502020204030204" pitchFamily="34" charset="0"/>
                <a:ea typeface="Calibri" panose="020F0502020204030204" pitchFamily="34" charset="0"/>
              </a:rPr>
              <a:t>Agenda:</a:t>
            </a:r>
          </a:p>
          <a:p>
            <a:pPr marL="1341438" indent="-442913"/>
            <a:endParaRPr lang="en-GB" sz="2000" b="1" dirty="0">
              <a:latin typeface="Calibri" panose="020F0502020204030204" pitchFamily="34" charset="0"/>
              <a:ea typeface="Calibri" panose="020F0502020204030204" pitchFamily="34" charset="0"/>
            </a:endParaRPr>
          </a:p>
          <a:p>
            <a:pPr marL="1341438" indent="-442913">
              <a:buFont typeface="Arial" panose="020B0604020202020204" pitchFamily="34" charset="0"/>
              <a:buChar char="•"/>
            </a:pPr>
            <a:r>
              <a:rPr lang="en-GB" sz="2000" b="1" dirty="0">
                <a:latin typeface="Calibri" panose="020F0502020204030204" pitchFamily="34" charset="0"/>
                <a:ea typeface="Calibri" panose="020F0502020204030204" pitchFamily="34" charset="0"/>
              </a:rPr>
              <a:t>Background </a:t>
            </a:r>
          </a:p>
          <a:p>
            <a:pPr marL="1341438" indent="-442913">
              <a:buFont typeface="Arial" panose="020B0604020202020204" pitchFamily="34" charset="0"/>
              <a:buChar char="•"/>
            </a:pPr>
            <a:r>
              <a:rPr lang="en-GB" sz="2000" b="1" dirty="0">
                <a:latin typeface="Calibri" panose="020F0502020204030204" pitchFamily="34" charset="0"/>
              </a:rPr>
              <a:t>Definition of virtual ward</a:t>
            </a:r>
          </a:p>
          <a:p>
            <a:pPr marL="1341438" indent="-442913">
              <a:buFont typeface="Arial" panose="020B0604020202020204" pitchFamily="34" charset="0"/>
              <a:buChar char="•"/>
            </a:pPr>
            <a:r>
              <a:rPr lang="en-GB" sz="2000" b="1" dirty="0">
                <a:latin typeface="Calibri" panose="020F0502020204030204" pitchFamily="34" charset="0"/>
              </a:rPr>
              <a:t>Aims and Objectives of the virtual ward</a:t>
            </a:r>
          </a:p>
          <a:p>
            <a:pPr marL="1341438" indent="-442913">
              <a:buFont typeface="Arial" panose="020B0604020202020204" pitchFamily="34" charset="0"/>
              <a:buChar char="•"/>
            </a:pPr>
            <a:r>
              <a:rPr lang="en-GB" sz="2000" b="1" dirty="0">
                <a:latin typeface="Calibri" panose="020F0502020204030204" pitchFamily="34" charset="0"/>
              </a:rPr>
              <a:t>Current status</a:t>
            </a:r>
          </a:p>
          <a:p>
            <a:pPr marL="1341438" indent="-442913">
              <a:buFont typeface="Arial" panose="020B0604020202020204" pitchFamily="34" charset="0"/>
              <a:buChar char="•"/>
            </a:pPr>
            <a:r>
              <a:rPr lang="en-GB" sz="2000" b="1" dirty="0">
                <a:latin typeface="Calibri" panose="020F0502020204030204" pitchFamily="34" charset="0"/>
              </a:rPr>
              <a:t>What has worked well and what have we learnt</a:t>
            </a:r>
          </a:p>
          <a:p>
            <a:pPr marL="1341438" indent="-442913">
              <a:buFont typeface="Arial" panose="020B0604020202020204" pitchFamily="34" charset="0"/>
              <a:buChar char="•"/>
            </a:pPr>
            <a:r>
              <a:rPr lang="en-GB" sz="2000" b="1" dirty="0">
                <a:latin typeface="Calibri" panose="020F0502020204030204" pitchFamily="34" charset="0"/>
              </a:rPr>
              <a:t>Future plans</a:t>
            </a:r>
          </a:p>
          <a:p>
            <a:pPr marL="1341438" indent="-442913">
              <a:buFont typeface="Arial" panose="020B0604020202020204" pitchFamily="34" charset="0"/>
              <a:buChar char="•"/>
            </a:pPr>
            <a:r>
              <a:rPr lang="en-GB" sz="2000" b="1" dirty="0">
                <a:latin typeface="Calibri" panose="020F0502020204030204" pitchFamily="34" charset="0"/>
              </a:rPr>
              <a:t>Impact/benefits of implementation</a:t>
            </a:r>
          </a:p>
          <a:p>
            <a:pPr marL="1341438" indent="-442913">
              <a:buFont typeface="Arial" panose="020B0604020202020204" pitchFamily="34" charset="0"/>
              <a:buChar char="•"/>
            </a:pPr>
            <a:r>
              <a:rPr lang="en-GB" sz="2000" b="1" dirty="0">
                <a:latin typeface="Calibri" panose="020F0502020204030204" pitchFamily="34" charset="0"/>
              </a:rPr>
              <a:t>Any questions?    </a:t>
            </a:r>
            <a:r>
              <a:rPr lang="en-GB" sz="2000" dirty="0">
                <a:effectLst/>
                <a:latin typeface="Calibri" panose="020F0502020204030204" pitchFamily="34" charset="0"/>
                <a:ea typeface="Calibri" panose="020F0502020204030204" pitchFamily="34" charset="0"/>
              </a:rPr>
              <a:t>    </a:t>
            </a:r>
            <a:endParaRPr lang="en-GB" sz="2000" dirty="0"/>
          </a:p>
          <a:p>
            <a:pPr marL="1431925" indent="-357188"/>
            <a:endParaRPr lang="en-GB" sz="1600" dirty="0">
              <a:solidFill>
                <a:schemeClr val="tx2"/>
              </a:solidFill>
            </a:endParaRPr>
          </a:p>
          <a:p>
            <a:endParaRPr lang="en-GB" sz="1600" dirty="0">
              <a:solidFill>
                <a:schemeClr val="tx2"/>
              </a:solidFill>
            </a:endParaRPr>
          </a:p>
          <a:p>
            <a:endParaRPr lang="en-GB" sz="1600" dirty="0">
              <a:solidFill>
                <a:schemeClr val="tx2"/>
              </a:solidFill>
            </a:endParaRPr>
          </a:p>
        </p:txBody>
      </p:sp>
      <p:sp>
        <p:nvSpPr>
          <p:cNvPr id="153" name="Rectangle 152">
            <a:extLst>
              <a:ext uri="{FF2B5EF4-FFF2-40B4-BE49-F238E27FC236}">
                <a16:creationId xmlns:a16="http://schemas.microsoft.com/office/drawing/2014/main" id="{2F363A3F-FB44-4F1A-9358-CBEE1BD858F9}"/>
              </a:ext>
            </a:extLst>
          </p:cNvPr>
          <p:cNvSpPr/>
          <p:nvPr/>
        </p:nvSpPr>
        <p:spPr>
          <a:xfrm>
            <a:off x="83388" y="198030"/>
            <a:ext cx="3961149" cy="707886"/>
          </a:xfrm>
          <a:prstGeom prst="rect">
            <a:avLst/>
          </a:prstGeom>
        </p:spPr>
        <p:txBody>
          <a:bodyPr wrap="none">
            <a:spAutoFit/>
          </a:bodyPr>
          <a:lstStyle/>
          <a:p>
            <a:r>
              <a:rPr lang="en-GB" sz="2000" b="1" dirty="0">
                <a:solidFill>
                  <a:schemeClr val="tx2"/>
                </a:solidFill>
              </a:rPr>
              <a:t>Kingston and Virtual Ward Update</a:t>
            </a:r>
          </a:p>
          <a:p>
            <a:r>
              <a:rPr lang="en-GB" sz="2000" b="1" i="1" dirty="0">
                <a:solidFill>
                  <a:schemeClr val="tx2"/>
                </a:solidFill>
              </a:rPr>
              <a:t>Tracey Moore and Dominic Ward</a:t>
            </a:r>
            <a:endParaRPr lang="en-GB" i="1" dirty="0">
              <a:solidFill>
                <a:schemeClr val="accent1"/>
              </a:solidFill>
            </a:endParaRPr>
          </a:p>
        </p:txBody>
      </p:sp>
      <p:grpSp>
        <p:nvGrpSpPr>
          <p:cNvPr id="15" name="Group 14">
            <a:extLst>
              <a:ext uri="{FF2B5EF4-FFF2-40B4-BE49-F238E27FC236}">
                <a16:creationId xmlns:a16="http://schemas.microsoft.com/office/drawing/2014/main" id="{C107EEE5-6972-4066-8439-1E51325A0DD7}"/>
              </a:ext>
            </a:extLst>
          </p:cNvPr>
          <p:cNvGrpSpPr/>
          <p:nvPr/>
        </p:nvGrpSpPr>
        <p:grpSpPr>
          <a:xfrm>
            <a:off x="7775962" y="217778"/>
            <a:ext cx="4081006" cy="623412"/>
            <a:chOff x="7775962" y="217778"/>
            <a:chExt cx="4081006" cy="623412"/>
          </a:xfrm>
        </p:grpSpPr>
        <p:pic>
          <p:nvPicPr>
            <p:cNvPr id="17" name="Picture 16" descr="A picture containing knife&#10;&#10;Description generated with very high confidence">
              <a:extLst>
                <a:ext uri="{FF2B5EF4-FFF2-40B4-BE49-F238E27FC236}">
                  <a16:creationId xmlns:a16="http://schemas.microsoft.com/office/drawing/2014/main" id="{6349E296-CBFB-464B-8E5F-3A1553C3AFEF}"/>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18" name="Picture 17">
              <a:extLst>
                <a:ext uri="{FF2B5EF4-FFF2-40B4-BE49-F238E27FC236}">
                  <a16:creationId xmlns:a16="http://schemas.microsoft.com/office/drawing/2014/main" id="{9F4D3C14-4C7A-4D80-8481-BA4E6FDD80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19" name="Picture 18">
              <a:extLst>
                <a:ext uri="{FF2B5EF4-FFF2-40B4-BE49-F238E27FC236}">
                  <a16:creationId xmlns:a16="http://schemas.microsoft.com/office/drawing/2014/main" id="{2553B540-4868-4C2A-BE50-2FF8927A61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pic>
        <p:nvPicPr>
          <p:cNvPr id="2" name="Picture 1" descr="A logo for a virtual ward&#10;&#10;Description automatically generated">
            <a:extLst>
              <a:ext uri="{FF2B5EF4-FFF2-40B4-BE49-F238E27FC236}">
                <a16:creationId xmlns:a16="http://schemas.microsoft.com/office/drawing/2014/main" id="{5BB623C2-D067-B7EF-5A24-53B2CCC1971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spTree>
    <p:extLst>
      <p:ext uri="{BB962C8B-B14F-4D97-AF65-F5344CB8AC3E}">
        <p14:creationId xmlns:p14="http://schemas.microsoft.com/office/powerpoint/2010/main" val="247468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F2B6B9-15BC-467D-9437-BDC6469B25E7}"/>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8" name="TextBox 7">
            <a:extLst>
              <a:ext uri="{FF2B5EF4-FFF2-40B4-BE49-F238E27FC236}">
                <a16:creationId xmlns:a16="http://schemas.microsoft.com/office/drawing/2014/main" id="{49BF362E-207B-4CCE-9CC1-F5ACBC4D03B8}"/>
              </a:ext>
            </a:extLst>
          </p:cNvPr>
          <p:cNvSpPr txBox="1"/>
          <p:nvPr/>
        </p:nvSpPr>
        <p:spPr>
          <a:xfrm>
            <a:off x="203199" y="571014"/>
            <a:ext cx="11804073" cy="7314246"/>
          </a:xfrm>
          <a:prstGeom prst="rect">
            <a:avLst/>
          </a:prstGeom>
          <a:noFill/>
        </p:spPr>
        <p:txBody>
          <a:bodyPr wrap="square">
            <a:spAutoFit/>
          </a:bodyPr>
          <a:lstStyle/>
          <a:p>
            <a:pPr>
              <a:lnSpc>
                <a:spcPct val="107000"/>
              </a:lnSpc>
              <a:spcBef>
                <a:spcPts val="200"/>
              </a:spcBef>
              <a:spcAft>
                <a:spcPts val="800"/>
              </a:spcAft>
            </a:pPr>
            <a:endParaRPr lang="en-GB" sz="2000" b="1" i="1" dirty="0">
              <a:solidFill>
                <a:srgbClr val="4472C4"/>
              </a:solidFill>
              <a:latin typeface="Calibri Light" panose="020F03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latin typeface="Calibri" panose="020F0502020204030204" pitchFamily="34" charset="0"/>
                <a:cs typeface="Times New Roman" panose="02020603050405020304" pitchFamily="18" charset="0"/>
              </a:rPr>
              <a:t>We co-designed our model of care with stakeholders across the system based on the following principle: </a:t>
            </a:r>
          </a:p>
          <a:p>
            <a:pPr>
              <a:lnSpc>
                <a:spcPct val="107000"/>
              </a:lnSpc>
              <a:spcAft>
                <a:spcPts val="800"/>
              </a:spcAft>
            </a:pPr>
            <a:r>
              <a:rPr lang="en-GB" sz="1600" b="1" dirty="0">
                <a:latin typeface="Calibri" panose="020F0502020204030204" pitchFamily="34" charset="0"/>
                <a:cs typeface="Times New Roman" panose="02020603050405020304" pitchFamily="18" charset="0"/>
              </a:rPr>
              <a:t>Secondary care led and community delivered, which allows the patient to be monitored and managed by the virtual ward team in their home, with the support of specialist acute team</a:t>
            </a:r>
          </a:p>
          <a:p>
            <a:pPr marL="285750" indent="-285750">
              <a:lnSpc>
                <a:spcPct val="106000"/>
              </a:lnSpc>
              <a:spcAft>
                <a:spcPts val="800"/>
              </a:spcAft>
              <a:buFont typeface="Arial" panose="020B0604020202020204" pitchFamily="34" charset="0"/>
              <a:buChar char="•"/>
            </a:pPr>
            <a:endParaRPr lang="en-US" sz="1600" dirty="0">
              <a:solidFill>
                <a:srgbClr val="000000"/>
              </a:solidFill>
              <a:uFill>
                <a:solidFill>
                  <a:srgbClr val="000000"/>
                </a:solidFill>
              </a:uFill>
              <a:latin typeface="Calibri" panose="020F0502020204030204" pitchFamily="34" charset="0"/>
              <a:ea typeface="Arial Unicode MS"/>
              <a:cs typeface="Arial Unicode MS"/>
            </a:endParaRPr>
          </a:p>
          <a:p>
            <a:pPr>
              <a:lnSpc>
                <a:spcPct val="106000"/>
              </a:lnSpc>
              <a:spcAft>
                <a:spcPts val="800"/>
              </a:spcAft>
            </a:pPr>
            <a:endParaRPr lang="en-US" sz="1400" dirty="0">
              <a:solidFill>
                <a:srgbClr val="000000"/>
              </a:solidFill>
              <a:uFill>
                <a:solidFill>
                  <a:srgbClr val="000000"/>
                </a:solidFill>
              </a:uFill>
              <a:latin typeface="Calibri" panose="020F0502020204030204" pitchFamily="34" charset="0"/>
              <a:ea typeface="Arial Unicode MS"/>
              <a:cs typeface="Arial Unicode MS"/>
            </a:endParaRPr>
          </a:p>
          <a:p>
            <a:pPr marL="28575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Is it an alternative to an admission to inpatient bedded care and replaces an acute inpatient bedded stay or does it reduce the length of stay of a hospital admission through the provision of hospital level care?</a:t>
            </a:r>
          </a:p>
          <a:p>
            <a:pPr marL="285750" indent="-285750">
              <a:lnSpc>
                <a:spcPct val="107000"/>
              </a:lnSpc>
              <a:spcAft>
                <a:spcPts val="800"/>
              </a:spcAft>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This may include:</a:t>
            </a:r>
          </a:p>
          <a:p>
            <a:pPr marL="742950" lvl="1"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Those who are </a:t>
            </a:r>
            <a:r>
              <a:rPr lang="en-GB" sz="1400" dirty="0">
                <a:latin typeface="Calibri" panose="020F0502020204030204" pitchFamily="34" charset="0"/>
                <a:ea typeface="Calibri" panose="020F0502020204030204" pitchFamily="34" charset="0"/>
                <a:cs typeface="Times New Roman" panose="02020603050405020304" pitchFamily="18" charset="0"/>
              </a:rPr>
              <a:t>acutely unwell</a:t>
            </a:r>
          </a:p>
          <a:p>
            <a:pPr marL="742950" lvl="1"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Post operative elective patients that would normally receive inpatient bedded care and are discharged early to a virtual ward bed with the required support including remote monitoring technology enablement</a:t>
            </a:r>
          </a:p>
          <a:p>
            <a:pPr marL="285750" indent="-285750">
              <a:lnSpc>
                <a:spcPct val="107000"/>
              </a:lnSpc>
              <a:spcAft>
                <a:spcPts val="800"/>
              </a:spcAft>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Is patient care provided by Multi-Disciplinary Team (MD) with oversight from a named senior accountable clinician (which may be a hospital consultant physician/surgeon, consultant nurse or Allied Health Professional (AHP) consultant or suitably trained GP) with clear lines of clinical responsibility?</a:t>
            </a:r>
          </a:p>
          <a:p>
            <a:pPr marL="285750" indent="-285750">
              <a:lnSpc>
                <a:spcPct val="107000"/>
              </a:lnSpc>
              <a:spcAft>
                <a:spcPts val="800"/>
              </a:spcAft>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Is this a time limited episode of care? E.g. up to 14 days</a:t>
            </a:r>
          </a:p>
          <a:p>
            <a:pPr marL="285750" indent="-285750">
              <a:lnSpc>
                <a:spcPct val="107000"/>
              </a:lnSpc>
              <a:spcAft>
                <a:spcPts val="800"/>
              </a:spcAft>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Is the patient receiving face to face and/or virtual remote treatment with access to remote monitoring technology when needed that would otherwise be acute inpatient bedded care?</a:t>
            </a:r>
          </a:p>
          <a:p>
            <a:pPr marL="285750" indent="-285750">
              <a:lnSpc>
                <a:spcPct val="107000"/>
              </a:lnSpc>
              <a:spcAft>
                <a:spcPts val="800"/>
              </a:spcAft>
              <a:buFont typeface="Arial" panose="020B0604020202020204" pitchFamily="34" charset="0"/>
              <a:buChar char="•"/>
            </a:pPr>
            <a:r>
              <a:rPr lang="en-GB" sz="1400" dirty="0">
                <a:latin typeface="Calibri" panose="020F0502020204030204" pitchFamily="34" charset="0"/>
                <a:ea typeface="Calibri" panose="020F0502020204030204" pitchFamily="34" charset="0"/>
                <a:cs typeface="Times New Roman" panose="02020603050405020304" pitchFamily="18" charset="0"/>
              </a:rPr>
              <a:t>Is discharge from the service expected after the defined episode of care is delivered?</a:t>
            </a:r>
          </a:p>
          <a:p>
            <a:pPr marL="285750" indent="-285750">
              <a:lnSpc>
                <a:spcPct val="107000"/>
              </a:lnSpc>
              <a:spcAft>
                <a:spcPts val="800"/>
              </a:spcAft>
              <a:buFont typeface="Arial" panose="020B0604020202020204" pitchFamily="34" charset="0"/>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A logo for a virtual ward&#10;&#10;Description automatically generated">
            <a:extLst>
              <a:ext uri="{FF2B5EF4-FFF2-40B4-BE49-F238E27FC236}">
                <a16:creationId xmlns:a16="http://schemas.microsoft.com/office/drawing/2014/main" id="{15960A5D-BA3A-3423-9950-700A0D38CCE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pSp>
        <p:nvGrpSpPr>
          <p:cNvPr id="9" name="Group 8">
            <a:extLst>
              <a:ext uri="{FF2B5EF4-FFF2-40B4-BE49-F238E27FC236}">
                <a16:creationId xmlns:a16="http://schemas.microsoft.com/office/drawing/2014/main" id="{5C07FFC7-E91C-9717-6E86-D534926C57C2}"/>
              </a:ext>
            </a:extLst>
          </p:cNvPr>
          <p:cNvGrpSpPr/>
          <p:nvPr/>
        </p:nvGrpSpPr>
        <p:grpSpPr>
          <a:xfrm>
            <a:off x="184728" y="1027688"/>
            <a:ext cx="11702472" cy="623412"/>
            <a:chOff x="0" y="122541"/>
            <a:chExt cx="11702472" cy="671580"/>
          </a:xfrm>
        </p:grpSpPr>
        <p:sp>
          <p:nvSpPr>
            <p:cNvPr id="10" name="Rectangle: Rounded Corners 9">
              <a:extLst>
                <a:ext uri="{FF2B5EF4-FFF2-40B4-BE49-F238E27FC236}">
                  <a16:creationId xmlns:a16="http://schemas.microsoft.com/office/drawing/2014/main" id="{7C3CA8AD-0383-DA15-E984-0B90325F5544}"/>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1" name="Rectangle: Rounded Corners 4">
              <a:extLst>
                <a:ext uri="{FF2B5EF4-FFF2-40B4-BE49-F238E27FC236}">
                  <a16:creationId xmlns:a16="http://schemas.microsoft.com/office/drawing/2014/main" id="{7798A7F7-BDC3-66CD-59D2-460CBC204D2B}"/>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Background</a:t>
              </a:r>
              <a:endParaRPr lang="en-US" sz="2000" kern="1200" dirty="0"/>
            </a:p>
          </p:txBody>
        </p:sp>
      </p:grpSp>
      <p:grpSp>
        <p:nvGrpSpPr>
          <p:cNvPr id="12" name="Group 11">
            <a:extLst>
              <a:ext uri="{FF2B5EF4-FFF2-40B4-BE49-F238E27FC236}">
                <a16:creationId xmlns:a16="http://schemas.microsoft.com/office/drawing/2014/main" id="{C21053E1-790C-766C-E01B-A21B3BD2F65F}"/>
              </a:ext>
            </a:extLst>
          </p:cNvPr>
          <p:cNvGrpSpPr/>
          <p:nvPr/>
        </p:nvGrpSpPr>
        <p:grpSpPr>
          <a:xfrm>
            <a:off x="203199" y="2830115"/>
            <a:ext cx="11702472" cy="509851"/>
            <a:chOff x="0" y="122541"/>
            <a:chExt cx="11702472" cy="671580"/>
          </a:xfrm>
        </p:grpSpPr>
        <p:sp>
          <p:nvSpPr>
            <p:cNvPr id="13" name="Rectangle: Rounded Corners 12">
              <a:extLst>
                <a:ext uri="{FF2B5EF4-FFF2-40B4-BE49-F238E27FC236}">
                  <a16:creationId xmlns:a16="http://schemas.microsoft.com/office/drawing/2014/main" id="{C9D65004-FA25-AE91-B39C-23922697D0B0}"/>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4" name="Rectangle: Rounded Corners 4">
              <a:extLst>
                <a:ext uri="{FF2B5EF4-FFF2-40B4-BE49-F238E27FC236}">
                  <a16:creationId xmlns:a16="http://schemas.microsoft.com/office/drawing/2014/main" id="{E21BC673-43E5-82AD-C48F-5832E343E00E}"/>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Definition of a virtual ward</a:t>
              </a:r>
              <a:endParaRPr lang="en-US" sz="2000" kern="1200" dirty="0"/>
            </a:p>
          </p:txBody>
        </p:sp>
      </p:grpSp>
    </p:spTree>
    <p:extLst>
      <p:ext uri="{BB962C8B-B14F-4D97-AF65-F5344CB8AC3E}">
        <p14:creationId xmlns:p14="http://schemas.microsoft.com/office/powerpoint/2010/main" val="84873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8" name="TextBox 7">
            <a:extLst>
              <a:ext uri="{FF2B5EF4-FFF2-40B4-BE49-F238E27FC236}">
                <a16:creationId xmlns:a16="http://schemas.microsoft.com/office/drawing/2014/main" id="{3BA35A2E-979C-4D1C-926E-91AE24D0738F}"/>
              </a:ext>
            </a:extLst>
          </p:cNvPr>
          <p:cNvSpPr txBox="1"/>
          <p:nvPr/>
        </p:nvSpPr>
        <p:spPr>
          <a:xfrm>
            <a:off x="138546" y="1094825"/>
            <a:ext cx="12053454" cy="5812681"/>
          </a:xfrm>
          <a:prstGeom prst="rect">
            <a:avLst/>
          </a:prstGeom>
          <a:noFill/>
        </p:spPr>
        <p:txBody>
          <a:bodyPr wrap="square">
            <a:spAutoFit/>
          </a:bodyPr>
          <a:lstStyle/>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provide the right care, in the right place, at the right time for patients </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improve patient centred care and experience by allowing for the appropriate patients to be assessed and treated in the comfort of their own homes</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provide treatment and monitoring of acute medical conditions that would previously have required hospital admission and facilitating early safe discharge from an inpatient bed</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improve patient flow </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provide enhanced collaborative teamwork between the community services and the acute teams.</a:t>
            </a: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provide rapid access to clinical specialist input where necessary</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provide rapid access to a senior decision maker where necessary</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avoid unnecessary medical admissions into hospital</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To reduce hospital length of stay by providing monitoring and continued treatment for patients at home and allowing a safe and supported transition of their care from the acute ward to a carefully monitored and safe home-based care setting</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Optimising patient self-management of their long-term condition and enhance their skills in identifying when to seek clinician support.</a:t>
            </a:r>
          </a:p>
        </p:txBody>
      </p:sp>
      <p:sp>
        <p:nvSpPr>
          <p:cNvPr id="7" name="Rectangle 6">
            <a:extLst>
              <a:ext uri="{FF2B5EF4-FFF2-40B4-BE49-F238E27FC236}">
                <a16:creationId xmlns:a16="http://schemas.microsoft.com/office/drawing/2014/main" id="{F5AA685F-DE2E-8CF6-CA4C-6D7963C0EAC3}"/>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60276229-FBF1-E098-FD12-A5CF29477E7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pSp>
        <p:nvGrpSpPr>
          <p:cNvPr id="10" name="Group 9">
            <a:extLst>
              <a:ext uri="{FF2B5EF4-FFF2-40B4-BE49-F238E27FC236}">
                <a16:creationId xmlns:a16="http://schemas.microsoft.com/office/drawing/2014/main" id="{245A4524-F87D-56FC-6C47-9814C125823C}"/>
              </a:ext>
            </a:extLst>
          </p:cNvPr>
          <p:cNvGrpSpPr/>
          <p:nvPr/>
        </p:nvGrpSpPr>
        <p:grpSpPr>
          <a:xfrm>
            <a:off x="165482" y="945521"/>
            <a:ext cx="11702472" cy="671580"/>
            <a:chOff x="0" y="122541"/>
            <a:chExt cx="11702472" cy="671580"/>
          </a:xfrm>
        </p:grpSpPr>
        <p:sp>
          <p:nvSpPr>
            <p:cNvPr id="11" name="Rectangle: Rounded Corners 10">
              <a:extLst>
                <a:ext uri="{FF2B5EF4-FFF2-40B4-BE49-F238E27FC236}">
                  <a16:creationId xmlns:a16="http://schemas.microsoft.com/office/drawing/2014/main" id="{716D3AB8-EC82-1F96-3F1F-A7F14F2A3419}"/>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2" name="Rectangle: Rounded Corners 4">
              <a:extLst>
                <a:ext uri="{FF2B5EF4-FFF2-40B4-BE49-F238E27FC236}">
                  <a16:creationId xmlns:a16="http://schemas.microsoft.com/office/drawing/2014/main" id="{6E41F545-68C6-8FF3-54C8-9DBE35D593C3}"/>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Aims</a:t>
              </a:r>
              <a:endParaRPr lang="en-US" sz="2000" kern="1200" dirty="0"/>
            </a:p>
          </p:txBody>
        </p:sp>
      </p:grpSp>
      <p:grpSp>
        <p:nvGrpSpPr>
          <p:cNvPr id="13" name="Group 12">
            <a:extLst>
              <a:ext uri="{FF2B5EF4-FFF2-40B4-BE49-F238E27FC236}">
                <a16:creationId xmlns:a16="http://schemas.microsoft.com/office/drawing/2014/main" id="{5C04EFCB-0F6F-7AC6-0796-FE66D44CC8EE}"/>
              </a:ext>
            </a:extLst>
          </p:cNvPr>
          <p:cNvGrpSpPr/>
          <p:nvPr/>
        </p:nvGrpSpPr>
        <p:grpSpPr>
          <a:xfrm>
            <a:off x="165482" y="3970769"/>
            <a:ext cx="11702472" cy="671580"/>
            <a:chOff x="0" y="122541"/>
            <a:chExt cx="11702472" cy="671580"/>
          </a:xfrm>
        </p:grpSpPr>
        <p:sp>
          <p:nvSpPr>
            <p:cNvPr id="14" name="Rectangle: Rounded Corners 13">
              <a:extLst>
                <a:ext uri="{FF2B5EF4-FFF2-40B4-BE49-F238E27FC236}">
                  <a16:creationId xmlns:a16="http://schemas.microsoft.com/office/drawing/2014/main" id="{71B69205-8EC1-CA25-4507-BCA3981F1C86}"/>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5" name="Rectangle: Rounded Corners 4">
              <a:extLst>
                <a:ext uri="{FF2B5EF4-FFF2-40B4-BE49-F238E27FC236}">
                  <a16:creationId xmlns:a16="http://schemas.microsoft.com/office/drawing/2014/main" id="{F0BE6F4B-487C-FB7E-513E-EEE0FCA934F7}"/>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Objectives</a:t>
              </a:r>
              <a:endParaRPr lang="en-US" sz="2000" kern="1200" dirty="0"/>
            </a:p>
          </p:txBody>
        </p:sp>
      </p:grpSp>
    </p:spTree>
    <p:extLst>
      <p:ext uri="{BB962C8B-B14F-4D97-AF65-F5344CB8AC3E}">
        <p14:creationId xmlns:p14="http://schemas.microsoft.com/office/powerpoint/2010/main" val="298812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8" name="TextBox 7">
            <a:extLst>
              <a:ext uri="{FF2B5EF4-FFF2-40B4-BE49-F238E27FC236}">
                <a16:creationId xmlns:a16="http://schemas.microsoft.com/office/drawing/2014/main" id="{5FEAC719-246C-4EAC-8C95-CF50849B987A}"/>
              </a:ext>
            </a:extLst>
          </p:cNvPr>
          <p:cNvSpPr txBox="1"/>
          <p:nvPr/>
        </p:nvSpPr>
        <p:spPr>
          <a:xfrm>
            <a:off x="335032" y="1374307"/>
            <a:ext cx="11702473" cy="6401496"/>
          </a:xfrm>
          <a:prstGeom prst="rect">
            <a:avLst/>
          </a:prstGeom>
          <a:noFill/>
        </p:spPr>
        <p:txBody>
          <a:bodyPr wrap="square">
            <a:spAutoFit/>
          </a:bodyPr>
          <a:lstStyle/>
          <a:p>
            <a:pPr>
              <a:lnSpc>
                <a:spcPct val="107000"/>
              </a:lnSpc>
              <a:spcBef>
                <a:spcPts val="200"/>
              </a:spcBef>
            </a:pPr>
            <a:endParaRPr lang="en-GB" sz="2000" b="1" i="1" dirty="0">
              <a:solidFill>
                <a:srgbClr val="4472C4"/>
              </a:solidFill>
              <a:latin typeface="Calibri Light" panose="020F03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virtual ward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covers Kingston and Richmond </a:t>
            </a:r>
            <a:r>
              <a:rPr lang="en-GB" sz="1800" dirty="0">
                <a:effectLst/>
                <a:latin typeface="Calibri" panose="020F0502020204030204" pitchFamily="34" charset="0"/>
                <a:ea typeface="Calibri" panose="020F0502020204030204" pitchFamily="34" charset="0"/>
                <a:cs typeface="Times New Roman" panose="02020603050405020304" pitchFamily="18" charset="0"/>
              </a:rPr>
              <a:t>and operates from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8am to 6pm, 7 days a week</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Out of these hours, our partner, the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SWL Central Remote Monitoring (CRM) Hub </a:t>
            </a:r>
            <a:r>
              <a:rPr lang="en-GB" sz="1800" dirty="0">
                <a:effectLst/>
                <a:latin typeface="Calibri" panose="020F0502020204030204" pitchFamily="34" charset="0"/>
                <a:ea typeface="Calibri" panose="020F0502020204030204" pitchFamily="34" charset="0"/>
                <a:cs typeface="Times New Roman" panose="02020603050405020304" pitchFamily="18" charset="0"/>
              </a:rPr>
              <a:t>is in place for patients to contact 24/7 – to provide clinical advice and escalation to the Kingston Hospital Medical team.</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There are two main referral routes into the virtual ward: </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Firstly,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from Emergency Department and Same Day Emergency Care Unit </a:t>
            </a:r>
            <a:r>
              <a:rPr lang="en-GB" sz="1800" dirty="0">
                <a:effectLst/>
                <a:latin typeface="Calibri" panose="020F0502020204030204" pitchFamily="34" charset="0"/>
                <a:ea typeface="Calibri" panose="020F0502020204030204" pitchFamily="34" charset="0"/>
                <a:cs typeface="Times New Roman" panose="02020603050405020304" pitchFamily="18" charset="0"/>
              </a:rPr>
              <a:t>- patients who requires secondary care input, but are well enough to be managed at home</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Secondly, from the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inpatient wards </a:t>
            </a:r>
            <a:r>
              <a:rPr lang="en-GB" sz="1800" dirty="0">
                <a:effectLst/>
                <a:latin typeface="Calibri" panose="020F0502020204030204" pitchFamily="34" charset="0"/>
                <a:ea typeface="Calibri" panose="020F0502020204030204" pitchFamily="34" charset="0"/>
                <a:cs typeface="Times New Roman" panose="02020603050405020304" pitchFamily="18" charset="0"/>
              </a:rPr>
              <a:t>- patients that have been admitted who are on an improving trajectory but need further monitoring and clinical management to support their discharge.</a:t>
            </a: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ward currently has </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consultant led frailty, respiratory and heart failure services </a:t>
            </a: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place</a:t>
            </a:r>
          </a:p>
          <a:p>
            <a:pPr>
              <a:lnSpc>
                <a:spcPct val="107000"/>
              </a:lnSpc>
              <a:spcAft>
                <a:spcPts val="800"/>
              </a:spcAft>
            </a:pPr>
            <a:r>
              <a:rPr lang="en-GB" b="1" dirty="0">
                <a:latin typeface="Calibri" panose="020F0502020204030204" pitchFamily="34" charset="0"/>
                <a:cs typeface="Times New Roman" panose="02020603050405020304" pitchFamily="18" charset="0"/>
              </a:rPr>
              <a:t>Monitoring is performed by wearable technology </a:t>
            </a:r>
            <a:r>
              <a:rPr lang="en-GB" dirty="0">
                <a:latin typeface="Calibri" panose="020F0502020204030204" pitchFamily="34" charset="0"/>
                <a:cs typeface="Times New Roman" panose="02020603050405020304" pitchFamily="18" charset="0"/>
              </a:rPr>
              <a:t>from Current Health allowing constant updates on pulse rate, oxygen saturations, patient activity (step count) and skin temperature. </a:t>
            </a:r>
          </a:p>
          <a:p>
            <a:pPr>
              <a:lnSpc>
                <a:spcPct val="107000"/>
              </a:lnSpc>
              <a:spcAft>
                <a:spcPts val="800"/>
              </a:spcAft>
            </a:pPr>
            <a:r>
              <a:rPr lang="en-GB" dirty="0">
                <a:latin typeface="Calibri" panose="020F0502020204030204" pitchFamily="34" charset="0"/>
                <a:cs typeface="Times New Roman" panose="02020603050405020304" pitchFamily="18" charset="0"/>
              </a:rPr>
              <a:t>In addition to the wearable element, </a:t>
            </a:r>
            <a:r>
              <a:rPr lang="en-GB" b="1" dirty="0">
                <a:latin typeface="Calibri" panose="020F0502020204030204" pitchFamily="34" charset="0"/>
                <a:cs typeface="Times New Roman" panose="02020603050405020304" pitchFamily="18" charset="0"/>
              </a:rPr>
              <a:t>peripherals such as blood pressure monitoring and weighing scales </a:t>
            </a:r>
            <a:r>
              <a:rPr lang="en-GB" dirty="0">
                <a:latin typeface="Calibri" panose="020F0502020204030204" pitchFamily="34" charset="0"/>
                <a:cs typeface="Times New Roman" panose="02020603050405020304" pitchFamily="18" charset="0"/>
              </a:rPr>
              <a:t>are connected to the system for either ad hoc or regular use. </a:t>
            </a:r>
          </a:p>
          <a:p>
            <a:pPr>
              <a:lnSpc>
                <a:spcPct val="107000"/>
              </a:lnSpc>
              <a:spcAft>
                <a:spcPts val="800"/>
              </a:spcAft>
            </a:pPr>
            <a:r>
              <a:rPr lang="en-GB" b="1" dirty="0">
                <a:latin typeface="Calibri" panose="020F0502020204030204" pitchFamily="34" charset="0"/>
                <a:cs typeface="Times New Roman" panose="02020603050405020304" pitchFamily="18" charset="0"/>
              </a:rPr>
              <a:t>A computer tablet is provided with its own internet access </a:t>
            </a:r>
            <a:r>
              <a:rPr lang="en-GB" dirty="0">
                <a:latin typeface="Calibri" panose="020F0502020204030204" pitchFamily="34" charset="0"/>
                <a:cs typeface="Times New Roman" panose="02020603050405020304" pitchFamily="18" charset="0"/>
              </a:rPr>
              <a:t>to act as a video link to the hub and has a text chat function to pass non urgent messages.</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000" b="1" i="1" dirty="0">
              <a:solidFill>
                <a:srgbClr val="4472C4"/>
              </a:solidFill>
              <a:latin typeface="Calibri Light" panose="020F03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401E950-BD56-B9EE-81CF-CF5291A83633}"/>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8D7F5D41-6E6C-FE07-0363-D0DF085605B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pSp>
        <p:nvGrpSpPr>
          <p:cNvPr id="10" name="Group 9">
            <a:extLst>
              <a:ext uri="{FF2B5EF4-FFF2-40B4-BE49-F238E27FC236}">
                <a16:creationId xmlns:a16="http://schemas.microsoft.com/office/drawing/2014/main" id="{0EF50AB9-5E2E-A1CE-CB32-8F7A84DBCEA0}"/>
              </a:ext>
            </a:extLst>
          </p:cNvPr>
          <p:cNvGrpSpPr/>
          <p:nvPr/>
        </p:nvGrpSpPr>
        <p:grpSpPr>
          <a:xfrm>
            <a:off x="244764" y="991305"/>
            <a:ext cx="11702472" cy="671580"/>
            <a:chOff x="0" y="122541"/>
            <a:chExt cx="11702472" cy="671580"/>
          </a:xfrm>
        </p:grpSpPr>
        <p:sp>
          <p:nvSpPr>
            <p:cNvPr id="11" name="Rectangle: Rounded Corners 10">
              <a:extLst>
                <a:ext uri="{FF2B5EF4-FFF2-40B4-BE49-F238E27FC236}">
                  <a16:creationId xmlns:a16="http://schemas.microsoft.com/office/drawing/2014/main" id="{8EBBC71A-D3A3-B366-D519-042F8A4162EA}"/>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2" name="Rectangle: Rounded Corners 4">
              <a:extLst>
                <a:ext uri="{FF2B5EF4-FFF2-40B4-BE49-F238E27FC236}">
                  <a16:creationId xmlns:a16="http://schemas.microsoft.com/office/drawing/2014/main" id="{8CE2CB26-9C6F-1296-3B2A-A28FCA91386A}"/>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Current Status</a:t>
              </a:r>
              <a:endParaRPr lang="en-US" sz="2000" kern="1200" dirty="0"/>
            </a:p>
          </p:txBody>
        </p:sp>
      </p:grpSp>
    </p:spTree>
    <p:extLst>
      <p:ext uri="{BB962C8B-B14F-4D97-AF65-F5344CB8AC3E}">
        <p14:creationId xmlns:p14="http://schemas.microsoft.com/office/powerpoint/2010/main" val="7540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8" name="TextBox 7">
            <a:extLst>
              <a:ext uri="{FF2B5EF4-FFF2-40B4-BE49-F238E27FC236}">
                <a16:creationId xmlns:a16="http://schemas.microsoft.com/office/drawing/2014/main" id="{5FEAC719-246C-4EAC-8C95-CF50849B987A}"/>
              </a:ext>
            </a:extLst>
          </p:cNvPr>
          <p:cNvSpPr txBox="1"/>
          <p:nvPr/>
        </p:nvSpPr>
        <p:spPr>
          <a:xfrm>
            <a:off x="335032" y="1848445"/>
            <a:ext cx="11702473" cy="4893647"/>
          </a:xfrm>
          <a:prstGeom prst="rect">
            <a:avLst/>
          </a:prstGeom>
          <a:noFill/>
        </p:spPr>
        <p:txBody>
          <a:bodyPr wrap="square">
            <a:spAutoFit/>
          </a:bodyPr>
          <a:lstStyle/>
          <a:p>
            <a:r>
              <a:rPr lang="en-GB" sz="1600" dirty="0">
                <a:latin typeface="Calibri" panose="020F0502020204030204" pitchFamily="34" charset="0"/>
                <a:cs typeface="Times New Roman" panose="02020603050405020304" pitchFamily="18" charset="0"/>
              </a:rPr>
              <a:t>Our in-house team consists of Consultant level Practitioners from Nurse and Allied Health Professional background, a dedicated senior pharmacist, senior nursing and physiotherapy staff supported by junior physiotherapists, nurses and Virtual Ward Technicians. They can offer clinical advice and home visits to provide acute care, deconditioning care and patient medication counselling (including de-prescribing), as well as the following services in the patient’s own home:</a:t>
            </a: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r>
              <a:rPr lang="en-GB" sz="1200" dirty="0">
                <a:effectLst/>
                <a:ea typeface="Times New Roman" panose="02020603050405020304" pitchFamily="18" charset="0"/>
              </a:rPr>
              <a:t>						</a:t>
            </a:r>
          </a:p>
          <a:p>
            <a:pPr marL="342900" lvl="0" indent="-342900">
              <a:buFont typeface="Symbol" panose="05050102010706020507" pitchFamily="18" charset="2"/>
              <a:buChar char=""/>
            </a:pPr>
            <a:endParaRPr lang="en-GB" sz="1200" dirty="0">
              <a:effectLst/>
              <a:ea typeface="Times New Roman" panose="02020603050405020304" pitchFamily="18" charset="0"/>
            </a:endParaRPr>
          </a:p>
          <a:p>
            <a:r>
              <a:rPr lang="en-GB" sz="1200" dirty="0">
                <a:effectLst/>
                <a:ea typeface="Times New Roman" panose="02020603050405020304" pitchFamily="18" charset="0"/>
              </a:rPr>
              <a:t> </a:t>
            </a: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endParaRPr lang="en-GB" sz="1200" dirty="0">
              <a:effectLst/>
              <a:ea typeface="Times New Roman" panose="02020603050405020304" pitchFamily="18" charset="0"/>
            </a:endParaRPr>
          </a:p>
          <a:p>
            <a:endParaRPr lang="en-GB" sz="1200" dirty="0">
              <a:ea typeface="Times New Roman" panose="02020603050405020304" pitchFamily="18" charset="0"/>
            </a:endParaRPr>
          </a:p>
          <a:p>
            <a:r>
              <a:rPr lang="en-GB" sz="1600" dirty="0">
                <a:latin typeface="Calibri" panose="020F0502020204030204" pitchFamily="34" charset="0"/>
                <a:cs typeface="Times New Roman" panose="02020603050405020304" pitchFamily="18" charset="0"/>
              </a:rPr>
              <a:t>In addition to our point of care testing, as our patients remain within the ‘inpatient’ system we also have easy access to other in hospital services such as imaging and ultrasound by bringing patients in for the test and allowing them to return home afterwards. </a:t>
            </a:r>
          </a:p>
          <a:p>
            <a:endParaRPr lang="en-GB" sz="1200" dirty="0">
              <a:effectLst/>
              <a:ea typeface="Times New Roman" panose="02020603050405020304" pitchFamily="18" charset="0"/>
            </a:endParaRPr>
          </a:p>
        </p:txBody>
      </p:sp>
      <p:sp>
        <p:nvSpPr>
          <p:cNvPr id="7" name="Rectangle 6">
            <a:extLst>
              <a:ext uri="{FF2B5EF4-FFF2-40B4-BE49-F238E27FC236}">
                <a16:creationId xmlns:a16="http://schemas.microsoft.com/office/drawing/2014/main" id="{F401E950-BD56-B9EE-81CF-CF5291A83633}"/>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8D7F5D41-6E6C-FE07-0363-D0DF085605B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pSp>
        <p:nvGrpSpPr>
          <p:cNvPr id="10" name="Group 9">
            <a:extLst>
              <a:ext uri="{FF2B5EF4-FFF2-40B4-BE49-F238E27FC236}">
                <a16:creationId xmlns:a16="http://schemas.microsoft.com/office/drawing/2014/main" id="{0EF50AB9-5E2E-A1CE-CB32-8F7A84DBCEA0}"/>
              </a:ext>
            </a:extLst>
          </p:cNvPr>
          <p:cNvGrpSpPr/>
          <p:nvPr/>
        </p:nvGrpSpPr>
        <p:grpSpPr>
          <a:xfrm>
            <a:off x="244764" y="1104195"/>
            <a:ext cx="11702472" cy="671580"/>
            <a:chOff x="0" y="122541"/>
            <a:chExt cx="11702472" cy="671580"/>
          </a:xfrm>
        </p:grpSpPr>
        <p:sp>
          <p:nvSpPr>
            <p:cNvPr id="11" name="Rectangle: Rounded Corners 10">
              <a:extLst>
                <a:ext uri="{FF2B5EF4-FFF2-40B4-BE49-F238E27FC236}">
                  <a16:creationId xmlns:a16="http://schemas.microsoft.com/office/drawing/2014/main" id="{8EBBC71A-D3A3-B366-D519-042F8A4162EA}"/>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2" name="Rectangle: Rounded Corners 4">
              <a:extLst>
                <a:ext uri="{FF2B5EF4-FFF2-40B4-BE49-F238E27FC236}">
                  <a16:creationId xmlns:a16="http://schemas.microsoft.com/office/drawing/2014/main" id="{8CE2CB26-9C6F-1296-3B2A-A28FCA91386A}"/>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Current Status</a:t>
              </a:r>
              <a:endParaRPr lang="en-US" sz="2000" kern="1200" dirty="0"/>
            </a:p>
          </p:txBody>
        </p:sp>
      </p:grpSp>
      <p:graphicFrame>
        <p:nvGraphicFramePr>
          <p:cNvPr id="2" name="Table 1">
            <a:extLst>
              <a:ext uri="{FF2B5EF4-FFF2-40B4-BE49-F238E27FC236}">
                <a16:creationId xmlns:a16="http://schemas.microsoft.com/office/drawing/2014/main" id="{51E6DCBE-0BD1-FF4B-A66D-9D3632F033AE}"/>
              </a:ext>
            </a:extLst>
          </p:cNvPr>
          <p:cNvGraphicFramePr>
            <a:graphicFrameLocks noGrp="1"/>
          </p:cNvGraphicFramePr>
          <p:nvPr>
            <p:extLst>
              <p:ext uri="{D42A27DB-BD31-4B8C-83A1-F6EECF244321}">
                <p14:modId xmlns:p14="http://schemas.microsoft.com/office/powerpoint/2010/main" val="4050386828"/>
              </p:ext>
            </p:extLst>
          </p:nvPr>
        </p:nvGraphicFramePr>
        <p:xfrm>
          <a:off x="335032" y="2955995"/>
          <a:ext cx="11579421" cy="3022600"/>
        </p:xfrm>
        <a:graphic>
          <a:graphicData uri="http://schemas.openxmlformats.org/drawingml/2006/table">
            <a:tbl>
              <a:tblPr firstRow="1" bandRow="1">
                <a:tableStyleId>{5C22544A-7EE6-4342-B048-85BDC9FD1C3A}</a:tableStyleId>
              </a:tblPr>
              <a:tblGrid>
                <a:gridCol w="3859807">
                  <a:extLst>
                    <a:ext uri="{9D8B030D-6E8A-4147-A177-3AD203B41FA5}">
                      <a16:colId xmlns:a16="http://schemas.microsoft.com/office/drawing/2014/main" val="572038124"/>
                    </a:ext>
                  </a:extLst>
                </a:gridCol>
                <a:gridCol w="3859807">
                  <a:extLst>
                    <a:ext uri="{9D8B030D-6E8A-4147-A177-3AD203B41FA5}">
                      <a16:colId xmlns:a16="http://schemas.microsoft.com/office/drawing/2014/main" val="3256505752"/>
                    </a:ext>
                  </a:extLst>
                </a:gridCol>
                <a:gridCol w="3859807">
                  <a:extLst>
                    <a:ext uri="{9D8B030D-6E8A-4147-A177-3AD203B41FA5}">
                      <a16:colId xmlns:a16="http://schemas.microsoft.com/office/drawing/2014/main" val="925098934"/>
                    </a:ext>
                  </a:extLst>
                </a:gridCol>
              </a:tblGrid>
              <a:tr h="0">
                <a:tc gridSpan="3">
                  <a:txBody>
                    <a:bodyPr/>
                    <a:lstStyle/>
                    <a:p>
                      <a:r>
                        <a:rPr lang="en-GB" sz="1600" kern="1200" dirty="0">
                          <a:solidFill>
                            <a:schemeClr val="tx1"/>
                          </a:solidFill>
                          <a:latin typeface="Calibri" panose="020F0502020204030204" pitchFamily="34" charset="0"/>
                          <a:ea typeface="+mn-ea"/>
                          <a:cs typeface="Times New Roman" panose="02020603050405020304" pitchFamily="18" charset="0"/>
                        </a:rPr>
                        <a:t>Services provided as part of the virtual ward offering</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4112396073"/>
                  </a:ext>
                </a:extLst>
              </a:tr>
              <a:tr h="370840">
                <a:tc>
                  <a:txBody>
                    <a:bodyPr/>
                    <a:lstStyle/>
                    <a:p>
                      <a:pPr marL="0" lvl="0" indent="0">
                        <a:buFont typeface="Symbol" panose="05050102010706020507" pitchFamily="18" charset="2"/>
                        <a:buNone/>
                      </a:pPr>
                      <a:r>
                        <a:rPr lang="en-GB" sz="1600" kern="1200" dirty="0">
                          <a:solidFill>
                            <a:schemeClr val="tx1"/>
                          </a:solidFill>
                          <a:latin typeface="Calibri" panose="020F0502020204030204" pitchFamily="34" charset="0"/>
                          <a:ea typeface="+mn-ea"/>
                          <a:cs typeface="Times New Roman" panose="02020603050405020304" pitchFamily="18" charset="0"/>
                        </a:rPr>
                        <a:t>Phlebotomy for lab blood tests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Lumira DX for point of care CRP, HbA1c, Covid/’flu, BNP, D-dimer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Capillary Blood Glucose</a:t>
                      </a:r>
                    </a:p>
                    <a:p>
                      <a:endParaRPr lang="en-GB" sz="1600" kern="1200" dirty="0">
                        <a:solidFill>
                          <a:schemeClr val="tx1"/>
                        </a:solidFill>
                        <a:latin typeface="Calibri" panose="020F0502020204030204" pitchFamily="34" charset="0"/>
                        <a:ea typeface="+mn-ea"/>
                        <a:cs typeface="Times New Roman" panose="02020603050405020304" pitchFamily="18" charset="0"/>
                      </a:endParaRPr>
                    </a:p>
                  </a:txBody>
                  <a:tcPr/>
                </a:tc>
                <a:extLst>
                  <a:ext uri="{0D108BD9-81ED-4DB2-BD59-A6C34878D82A}">
                    <a16:rowId xmlns:a16="http://schemas.microsoft.com/office/drawing/2014/main" val="2470607473"/>
                  </a:ext>
                </a:extLst>
              </a:tr>
              <a:tr h="370840">
                <a:tc>
                  <a:txBody>
                    <a:bodyPr/>
                    <a:lstStyle/>
                    <a:p>
                      <a:r>
                        <a:rPr lang="en-GB" sz="1600" kern="1200" dirty="0">
                          <a:solidFill>
                            <a:schemeClr val="tx1"/>
                          </a:solidFill>
                          <a:latin typeface="Calibri" panose="020F0502020204030204" pitchFamily="34" charset="0"/>
                          <a:ea typeface="+mn-ea"/>
                          <a:cs typeface="Times New Roman" panose="02020603050405020304" pitchFamily="18" charset="0"/>
                        </a:rPr>
                        <a:t>12 Lead Electro Cardio Gram (ECG)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err="1">
                          <a:solidFill>
                            <a:schemeClr val="tx1"/>
                          </a:solidFill>
                          <a:latin typeface="Calibri" panose="020F0502020204030204" pitchFamily="34" charset="0"/>
                          <a:ea typeface="+mn-ea"/>
                          <a:cs typeface="Times New Roman" panose="02020603050405020304" pitchFamily="18" charset="0"/>
                        </a:rPr>
                        <a:t>HemoCue</a:t>
                      </a:r>
                      <a:r>
                        <a:rPr lang="en-GB" sz="1600" kern="1200" dirty="0">
                          <a:solidFill>
                            <a:schemeClr val="tx1"/>
                          </a:solidFill>
                          <a:latin typeface="Calibri" panose="020F0502020204030204" pitchFamily="34" charset="0"/>
                          <a:ea typeface="+mn-ea"/>
                          <a:cs typeface="Times New Roman" panose="02020603050405020304" pitchFamily="18" charset="0"/>
                        </a:rPr>
                        <a:t> point of care Hb testing</a:t>
                      </a:r>
                    </a:p>
                  </a:txBody>
                  <a:tcPr/>
                </a:tc>
                <a:tc>
                  <a:txBody>
                    <a:bodyPr/>
                    <a:lstStyle/>
                    <a:p>
                      <a:r>
                        <a:rPr lang="en-GB" sz="1600" kern="1200" dirty="0">
                          <a:solidFill>
                            <a:schemeClr val="tx1"/>
                          </a:solidFill>
                          <a:latin typeface="Calibri" panose="020F0502020204030204" pitchFamily="34" charset="0"/>
                          <a:ea typeface="+mn-ea"/>
                          <a:cs typeface="Times New Roman" panose="02020603050405020304" pitchFamily="18" charset="0"/>
                        </a:rPr>
                        <a:t>LIAT for PCR ‘flu/covid</a:t>
                      </a:r>
                    </a:p>
                  </a:txBody>
                  <a:tcPr/>
                </a:tc>
                <a:extLst>
                  <a:ext uri="{0D108BD9-81ED-4DB2-BD59-A6C34878D82A}">
                    <a16:rowId xmlns:a16="http://schemas.microsoft.com/office/drawing/2014/main" val="4535944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3 Lead 24 hours tape Electro Cardio Gram (ECG)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Catheter management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Spirometry</a:t>
                      </a:r>
                    </a:p>
                  </a:txBody>
                  <a:tcPr/>
                </a:tc>
                <a:extLst>
                  <a:ext uri="{0D108BD9-81ED-4DB2-BD59-A6C34878D82A}">
                    <a16:rowId xmlns:a16="http://schemas.microsoft.com/office/drawing/2014/main" val="24557597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Respiratory sleep study kit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Peak Expiratory Flow Rate measurement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err="1">
                          <a:solidFill>
                            <a:schemeClr val="tx1"/>
                          </a:solidFill>
                          <a:latin typeface="Calibri" panose="020F0502020204030204" pitchFamily="34" charset="0"/>
                          <a:ea typeface="+mn-ea"/>
                          <a:cs typeface="Times New Roman" panose="02020603050405020304" pitchFamily="18" charset="0"/>
                        </a:rPr>
                        <a:t>FeNO</a:t>
                      </a:r>
                      <a:r>
                        <a:rPr lang="en-GB" sz="1600" kern="1200" dirty="0">
                          <a:solidFill>
                            <a:schemeClr val="tx1"/>
                          </a:solidFill>
                          <a:latin typeface="Calibri" panose="020F0502020204030204" pitchFamily="34" charset="0"/>
                          <a:ea typeface="+mn-ea"/>
                          <a:cs typeface="Times New Roman" panose="02020603050405020304" pitchFamily="18" charset="0"/>
                        </a:rPr>
                        <a:t> (fractional exhaled nitric oxide detection)</a:t>
                      </a:r>
                    </a:p>
                  </a:txBody>
                  <a:tcPr/>
                </a:tc>
                <a:extLst>
                  <a:ext uri="{0D108BD9-81ED-4DB2-BD59-A6C34878D82A}">
                    <a16:rowId xmlns:a16="http://schemas.microsoft.com/office/drawing/2014/main" val="744861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Thoracic pleural ultrasound (developing service)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Calibri" panose="020F0502020204030204" pitchFamily="34" charset="0"/>
                          <a:ea typeface="+mn-ea"/>
                          <a:cs typeface="Times New Roman" panose="02020603050405020304" pitchFamily="18" charset="0"/>
                        </a:rPr>
                        <a:t>Bladder scanning</a:t>
                      </a:r>
                    </a:p>
                    <a:p>
                      <a:endParaRPr lang="en-GB" sz="1600" kern="1200" dirty="0">
                        <a:solidFill>
                          <a:schemeClr val="tx1"/>
                        </a:solidFill>
                        <a:latin typeface="Calibri" panose="020F0502020204030204" pitchFamily="34"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err="1">
                          <a:solidFill>
                            <a:schemeClr val="tx1"/>
                          </a:solidFill>
                          <a:latin typeface="Calibri" panose="020F0502020204030204" pitchFamily="34" charset="0"/>
                          <a:ea typeface="+mn-ea"/>
                          <a:cs typeface="Times New Roman" panose="02020603050405020304" pitchFamily="18" charset="0"/>
                        </a:rPr>
                        <a:t>iStat</a:t>
                      </a:r>
                      <a:r>
                        <a:rPr lang="en-GB" sz="1600" kern="1200" dirty="0">
                          <a:solidFill>
                            <a:schemeClr val="tx1"/>
                          </a:solidFill>
                          <a:latin typeface="Calibri" panose="020F0502020204030204" pitchFamily="34" charset="0"/>
                          <a:ea typeface="+mn-ea"/>
                          <a:cs typeface="Times New Roman" panose="02020603050405020304" pitchFamily="18" charset="0"/>
                        </a:rPr>
                        <a:t> portable capillary, arterial and venous blood gas analyser </a:t>
                      </a:r>
                    </a:p>
                  </a:txBody>
                  <a:tcPr/>
                </a:tc>
                <a:extLst>
                  <a:ext uri="{0D108BD9-81ED-4DB2-BD59-A6C34878D82A}">
                    <a16:rowId xmlns:a16="http://schemas.microsoft.com/office/drawing/2014/main" val="1633822084"/>
                  </a:ext>
                </a:extLst>
              </a:tr>
            </a:tbl>
          </a:graphicData>
        </a:graphic>
      </p:graphicFrame>
    </p:spTree>
    <p:extLst>
      <p:ext uri="{BB962C8B-B14F-4D97-AF65-F5344CB8AC3E}">
        <p14:creationId xmlns:p14="http://schemas.microsoft.com/office/powerpoint/2010/main" val="389534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7" name="Rectangle 6">
            <a:extLst>
              <a:ext uri="{FF2B5EF4-FFF2-40B4-BE49-F238E27FC236}">
                <a16:creationId xmlns:a16="http://schemas.microsoft.com/office/drawing/2014/main" id="{45857356-353E-4D62-FAD0-7DC9AE3C4920}"/>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0DA1017E-994C-E89C-4FF6-B580651ECCE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aphicFrame>
        <p:nvGraphicFramePr>
          <p:cNvPr id="11" name="TextBox 7">
            <a:extLst>
              <a:ext uri="{FF2B5EF4-FFF2-40B4-BE49-F238E27FC236}">
                <a16:creationId xmlns:a16="http://schemas.microsoft.com/office/drawing/2014/main" id="{671B2F9D-CCAC-389D-AA3E-C5F5B7ABF98B}"/>
              </a:ext>
            </a:extLst>
          </p:cNvPr>
          <p:cNvGraphicFramePr/>
          <p:nvPr>
            <p:extLst>
              <p:ext uri="{D42A27DB-BD31-4B8C-83A1-F6EECF244321}">
                <p14:modId xmlns:p14="http://schemas.microsoft.com/office/powerpoint/2010/main" val="2970930295"/>
              </p:ext>
            </p:extLst>
          </p:nvPr>
        </p:nvGraphicFramePr>
        <p:xfrm>
          <a:off x="244763" y="990494"/>
          <a:ext cx="11702473" cy="35770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TextBox 1">
            <a:extLst>
              <a:ext uri="{FF2B5EF4-FFF2-40B4-BE49-F238E27FC236}">
                <a16:creationId xmlns:a16="http://schemas.microsoft.com/office/drawing/2014/main" id="{4E05399A-A1C6-0FFE-EE46-59F2E7ECBF99}"/>
              </a:ext>
            </a:extLst>
          </p:cNvPr>
          <p:cNvSpPr txBox="1"/>
          <p:nvPr/>
        </p:nvSpPr>
        <p:spPr>
          <a:xfrm>
            <a:off x="4704091" y="2207419"/>
            <a:ext cx="2943584" cy="1077218"/>
          </a:xfrm>
          <a:prstGeom prst="rect">
            <a:avLst/>
          </a:prstGeom>
          <a:noFill/>
        </p:spPr>
        <p:txBody>
          <a:bodyPr wrap="square">
            <a:spAutoFit/>
          </a:bodyPr>
          <a:lstStyle/>
          <a:p>
            <a:pPr algn="ctr"/>
            <a:r>
              <a:rPr lang="en-GB" dirty="0">
                <a:solidFill>
                  <a:srgbClr val="00B050"/>
                </a:solidFill>
              </a:rPr>
              <a:t>‘For me I don't think there was anything else that would of made it </a:t>
            </a:r>
            <a:r>
              <a:rPr lang="en-GB" sz="2800" b="1" dirty="0">
                <a:solidFill>
                  <a:srgbClr val="00B050"/>
                </a:solidFill>
              </a:rPr>
              <a:t>better’</a:t>
            </a:r>
            <a:endParaRPr lang="en-GB" b="1" dirty="0">
              <a:solidFill>
                <a:srgbClr val="00B050"/>
              </a:solidFill>
            </a:endParaRPr>
          </a:p>
        </p:txBody>
      </p:sp>
      <p:sp>
        <p:nvSpPr>
          <p:cNvPr id="10" name="TextBox 9">
            <a:extLst>
              <a:ext uri="{FF2B5EF4-FFF2-40B4-BE49-F238E27FC236}">
                <a16:creationId xmlns:a16="http://schemas.microsoft.com/office/drawing/2014/main" id="{1AB77C8F-702E-AFED-785B-3D7EE9B2B88D}"/>
              </a:ext>
            </a:extLst>
          </p:cNvPr>
          <p:cNvSpPr txBox="1"/>
          <p:nvPr/>
        </p:nvSpPr>
        <p:spPr>
          <a:xfrm>
            <a:off x="2817305" y="2677426"/>
            <a:ext cx="1886786" cy="830997"/>
          </a:xfrm>
          <a:prstGeom prst="rect">
            <a:avLst/>
          </a:prstGeom>
          <a:noFill/>
        </p:spPr>
        <p:txBody>
          <a:bodyPr wrap="square">
            <a:spAutoFit/>
          </a:bodyPr>
          <a:lstStyle/>
          <a:p>
            <a:pPr algn="ctr"/>
            <a:r>
              <a:rPr lang="en-GB" dirty="0">
                <a:solidFill>
                  <a:srgbClr val="00B050"/>
                </a:solidFill>
              </a:rPr>
              <a:t>‘Very </a:t>
            </a:r>
            <a:r>
              <a:rPr lang="en-GB" sz="2400" b="1" dirty="0">
                <a:solidFill>
                  <a:srgbClr val="00B050"/>
                </a:solidFill>
              </a:rPr>
              <a:t>helpful</a:t>
            </a:r>
            <a:r>
              <a:rPr lang="en-GB" dirty="0">
                <a:solidFill>
                  <a:srgbClr val="00B050"/>
                </a:solidFill>
              </a:rPr>
              <a:t> and </a:t>
            </a:r>
            <a:r>
              <a:rPr lang="en-GB" sz="2400" b="1" dirty="0">
                <a:solidFill>
                  <a:srgbClr val="00B050"/>
                </a:solidFill>
              </a:rPr>
              <a:t>caring</a:t>
            </a:r>
            <a:r>
              <a:rPr lang="en-GB" sz="2000" b="1" dirty="0">
                <a:solidFill>
                  <a:srgbClr val="00B050"/>
                </a:solidFill>
              </a:rPr>
              <a:t>’</a:t>
            </a:r>
            <a:endParaRPr lang="en-GB" b="1" dirty="0">
              <a:solidFill>
                <a:srgbClr val="00B050"/>
              </a:solidFill>
            </a:endParaRPr>
          </a:p>
        </p:txBody>
      </p:sp>
      <p:sp>
        <p:nvSpPr>
          <p:cNvPr id="12" name="TextBox 11">
            <a:extLst>
              <a:ext uri="{FF2B5EF4-FFF2-40B4-BE49-F238E27FC236}">
                <a16:creationId xmlns:a16="http://schemas.microsoft.com/office/drawing/2014/main" id="{51891DD4-D0EB-3895-E7A5-5791B747B009}"/>
              </a:ext>
            </a:extLst>
          </p:cNvPr>
          <p:cNvSpPr txBox="1"/>
          <p:nvPr/>
        </p:nvSpPr>
        <p:spPr>
          <a:xfrm>
            <a:off x="8355732" y="2038084"/>
            <a:ext cx="2357457" cy="1292662"/>
          </a:xfrm>
          <a:prstGeom prst="rect">
            <a:avLst/>
          </a:prstGeom>
          <a:noFill/>
        </p:spPr>
        <p:txBody>
          <a:bodyPr wrap="square">
            <a:spAutoFit/>
          </a:bodyPr>
          <a:lstStyle/>
          <a:p>
            <a:pPr algn="ctr"/>
            <a:r>
              <a:rPr lang="en-GB" dirty="0">
                <a:solidFill>
                  <a:srgbClr val="00B050"/>
                </a:solidFill>
              </a:rPr>
              <a:t>‘Was great for the fact </a:t>
            </a:r>
            <a:r>
              <a:rPr lang="en-GB" sz="2000" b="1" dirty="0">
                <a:solidFill>
                  <a:srgbClr val="00B050"/>
                </a:solidFill>
              </a:rPr>
              <a:t>I didn't need to stay in hospital longer</a:t>
            </a:r>
            <a:r>
              <a:rPr lang="en-GB" dirty="0">
                <a:solidFill>
                  <a:srgbClr val="00B050"/>
                </a:solidFill>
              </a:rPr>
              <a:t> than needed’</a:t>
            </a:r>
          </a:p>
        </p:txBody>
      </p:sp>
    </p:spTree>
    <p:extLst>
      <p:ext uri="{BB962C8B-B14F-4D97-AF65-F5344CB8AC3E}">
        <p14:creationId xmlns:p14="http://schemas.microsoft.com/office/powerpoint/2010/main" val="50384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7" name="Rectangle 6">
            <a:extLst>
              <a:ext uri="{FF2B5EF4-FFF2-40B4-BE49-F238E27FC236}">
                <a16:creationId xmlns:a16="http://schemas.microsoft.com/office/drawing/2014/main" id="{45857356-353E-4D62-FAD0-7DC9AE3C4920}"/>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0DA1017E-994C-E89C-4FF6-B580651ECCE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aphicFrame>
        <p:nvGraphicFramePr>
          <p:cNvPr id="11" name="TextBox 7">
            <a:extLst>
              <a:ext uri="{FF2B5EF4-FFF2-40B4-BE49-F238E27FC236}">
                <a16:creationId xmlns:a16="http://schemas.microsoft.com/office/drawing/2014/main" id="{671B2F9D-CCAC-389D-AA3E-C5F5B7ABF98B}"/>
              </a:ext>
            </a:extLst>
          </p:cNvPr>
          <p:cNvGraphicFramePr/>
          <p:nvPr>
            <p:extLst>
              <p:ext uri="{D42A27DB-BD31-4B8C-83A1-F6EECF244321}">
                <p14:modId xmlns:p14="http://schemas.microsoft.com/office/powerpoint/2010/main" val="101926871"/>
              </p:ext>
            </p:extLst>
          </p:nvPr>
        </p:nvGraphicFramePr>
        <p:xfrm>
          <a:off x="244763" y="1014447"/>
          <a:ext cx="11702473" cy="335098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191517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AB38C6A-DA51-49CE-9610-4EC1545DABCB}"/>
              </a:ext>
            </a:extLst>
          </p:cNvPr>
          <p:cNvGrpSpPr/>
          <p:nvPr/>
        </p:nvGrpSpPr>
        <p:grpSpPr>
          <a:xfrm>
            <a:off x="7775962" y="217778"/>
            <a:ext cx="4081006" cy="623412"/>
            <a:chOff x="7775962" y="217778"/>
            <a:chExt cx="4081006" cy="623412"/>
          </a:xfrm>
        </p:grpSpPr>
        <p:pic>
          <p:nvPicPr>
            <p:cNvPr id="4" name="Picture 3" descr="A picture containing knife&#10;&#10;Description generated with very high confidence">
              <a:extLst>
                <a:ext uri="{FF2B5EF4-FFF2-40B4-BE49-F238E27FC236}">
                  <a16:creationId xmlns:a16="http://schemas.microsoft.com/office/drawing/2014/main" id="{BFDE4451-4508-4DB5-8DF3-1A0BA7E0A857}"/>
                </a:ext>
              </a:extLst>
            </p:cNvPr>
            <p:cNvPicPr/>
            <p:nvPr/>
          </p:nvPicPr>
          <p:blipFill>
            <a:blip r:embed="rId2">
              <a:extLst>
                <a:ext uri="{28A0092B-C50C-407E-A947-70E740481C1C}">
                  <a14:useLocalDpi xmlns:a14="http://schemas.microsoft.com/office/drawing/2010/main" val="0"/>
                </a:ext>
              </a:extLst>
            </a:blip>
            <a:stretch>
              <a:fillRect/>
            </a:stretch>
          </p:blipFill>
          <p:spPr>
            <a:xfrm>
              <a:off x="10682159" y="217778"/>
              <a:ext cx="1174809" cy="623412"/>
            </a:xfrm>
            <a:prstGeom prst="rect">
              <a:avLst/>
            </a:prstGeom>
          </p:spPr>
        </p:pic>
        <p:pic>
          <p:nvPicPr>
            <p:cNvPr id="5" name="Picture 4">
              <a:extLst>
                <a:ext uri="{FF2B5EF4-FFF2-40B4-BE49-F238E27FC236}">
                  <a16:creationId xmlns:a16="http://schemas.microsoft.com/office/drawing/2014/main" id="{1A08F5F3-9B9E-47E1-B20F-A5A65BDFC73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4832" y="225665"/>
              <a:ext cx="941070" cy="400111"/>
            </a:xfrm>
            <a:prstGeom prst="rect">
              <a:avLst/>
            </a:prstGeom>
            <a:noFill/>
            <a:ln>
              <a:noFill/>
            </a:ln>
          </p:spPr>
        </p:pic>
        <p:pic>
          <p:nvPicPr>
            <p:cNvPr id="6" name="Picture 5">
              <a:extLst>
                <a:ext uri="{FF2B5EF4-FFF2-40B4-BE49-F238E27FC236}">
                  <a16:creationId xmlns:a16="http://schemas.microsoft.com/office/drawing/2014/main" id="{0E52C36C-CFD1-41E2-8EFB-73BF6165DA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5962" y="270343"/>
              <a:ext cx="1534136" cy="355433"/>
            </a:xfrm>
            <a:prstGeom prst="rect">
              <a:avLst/>
            </a:prstGeom>
          </p:spPr>
        </p:pic>
      </p:grpSp>
      <p:sp>
        <p:nvSpPr>
          <p:cNvPr id="8" name="TextBox 7">
            <a:extLst>
              <a:ext uri="{FF2B5EF4-FFF2-40B4-BE49-F238E27FC236}">
                <a16:creationId xmlns:a16="http://schemas.microsoft.com/office/drawing/2014/main" id="{9BDCA10B-28E6-4D63-8A22-414A08A476D9}"/>
              </a:ext>
            </a:extLst>
          </p:cNvPr>
          <p:cNvSpPr txBox="1"/>
          <p:nvPr/>
        </p:nvSpPr>
        <p:spPr>
          <a:xfrm>
            <a:off x="244764" y="1943660"/>
            <a:ext cx="11277600" cy="2666692"/>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virtual ward is having both bedded and non-bedded impacts:  </a:t>
            </a:r>
          </a:p>
          <a:p>
            <a:pPr marL="742950" lvl="1" indent="-285750">
              <a:lnSpc>
                <a:spcPct val="107000"/>
              </a:lnSpc>
              <a:spcAft>
                <a:spcPts val="8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From a bedded perspective, the ward is having a small number of bed day savings in the acute</a:t>
            </a:r>
          </a:p>
          <a:p>
            <a:pPr marL="742950" lvl="1" indent="-285750">
              <a:lnSpc>
                <a:spcPct val="107000"/>
              </a:lnSpc>
              <a:spcAft>
                <a:spcPts val="8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The non-bedded impacts are being tracked (utilising the South </a:t>
            </a:r>
            <a:r>
              <a:rPr lang="en-GB">
                <a:effectLst/>
                <a:latin typeface="Calibri" panose="020F0502020204030204" pitchFamily="34" charset="0"/>
                <a:ea typeface="Calibri" panose="020F0502020204030204" pitchFamily="34" charset="0"/>
                <a:cs typeface="Times New Roman" panose="02020603050405020304" pitchFamily="18" charset="0"/>
              </a:rPr>
              <a:t>West London </a:t>
            </a:r>
            <a:r>
              <a:rPr lang="en-GB" dirty="0">
                <a:effectLst/>
                <a:latin typeface="Calibri" panose="020F0502020204030204" pitchFamily="34" charset="0"/>
                <a:ea typeface="Calibri" panose="020F0502020204030204" pitchFamily="34" charset="0"/>
                <a:cs typeface="Times New Roman" panose="02020603050405020304" pitchFamily="18" charset="0"/>
              </a:rPr>
              <a:t>metrics) and this covers aspects such as safety and patient experience measures</a:t>
            </a:r>
          </a:p>
          <a:p>
            <a:pPr marL="285750" indent="-285750">
              <a:lnSpc>
                <a:spcPct val="107000"/>
              </a:lnSpc>
              <a:spcAft>
                <a:spcPts val="8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Patient feedback has been positive</a:t>
            </a:r>
          </a:p>
          <a:p>
            <a:pPr marL="285750" indent="-285750">
              <a:lnSpc>
                <a:spcPct val="107000"/>
              </a:lnSpc>
              <a:spcAft>
                <a:spcPts val="8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Model of care has been established flexibly, so new cohorts can be added easily</a:t>
            </a:r>
          </a:p>
          <a:p>
            <a:pPr lvl="1">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27A38B2C-3931-F7BD-11E0-D1FBEFAAE45F}"/>
              </a:ext>
            </a:extLst>
          </p:cNvPr>
          <p:cNvSpPr/>
          <p:nvPr/>
        </p:nvSpPr>
        <p:spPr>
          <a:xfrm>
            <a:off x="83388" y="198030"/>
            <a:ext cx="4952702" cy="400110"/>
          </a:xfrm>
          <a:prstGeom prst="rect">
            <a:avLst/>
          </a:prstGeom>
        </p:spPr>
        <p:txBody>
          <a:bodyPr wrap="none">
            <a:spAutoFit/>
          </a:bodyPr>
          <a:lstStyle/>
          <a:p>
            <a:r>
              <a:rPr lang="en-GB" sz="2000" b="1" dirty="0">
                <a:solidFill>
                  <a:schemeClr val="tx2"/>
                </a:solidFill>
              </a:rPr>
              <a:t>Kingston and Richmond Virtual Ward Update</a:t>
            </a:r>
            <a:endParaRPr lang="en-GB" i="1" dirty="0">
              <a:solidFill>
                <a:schemeClr val="accent1"/>
              </a:solidFill>
            </a:endParaRPr>
          </a:p>
        </p:txBody>
      </p:sp>
      <p:pic>
        <p:nvPicPr>
          <p:cNvPr id="9" name="Picture 8" descr="A logo for a virtual ward&#10;&#10;Description automatically generated">
            <a:extLst>
              <a:ext uri="{FF2B5EF4-FFF2-40B4-BE49-F238E27FC236}">
                <a16:creationId xmlns:a16="http://schemas.microsoft.com/office/drawing/2014/main" id="{5BF1695F-EBCC-9598-9D52-82EB1F05217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4622" y="68474"/>
            <a:ext cx="1150620" cy="922020"/>
          </a:xfrm>
          <a:prstGeom prst="rect">
            <a:avLst/>
          </a:prstGeom>
          <a:noFill/>
          <a:ln>
            <a:noFill/>
          </a:ln>
        </p:spPr>
      </p:pic>
      <p:grpSp>
        <p:nvGrpSpPr>
          <p:cNvPr id="10" name="Group 9">
            <a:extLst>
              <a:ext uri="{FF2B5EF4-FFF2-40B4-BE49-F238E27FC236}">
                <a16:creationId xmlns:a16="http://schemas.microsoft.com/office/drawing/2014/main" id="{501FE470-1847-B866-11AE-3CDFADEADD24}"/>
              </a:ext>
            </a:extLst>
          </p:cNvPr>
          <p:cNvGrpSpPr/>
          <p:nvPr/>
        </p:nvGrpSpPr>
        <p:grpSpPr>
          <a:xfrm>
            <a:off x="244764" y="1131287"/>
            <a:ext cx="11702472" cy="671580"/>
            <a:chOff x="0" y="122541"/>
            <a:chExt cx="11702472" cy="671580"/>
          </a:xfrm>
        </p:grpSpPr>
        <p:sp>
          <p:nvSpPr>
            <p:cNvPr id="11" name="Rectangle: Rounded Corners 10">
              <a:extLst>
                <a:ext uri="{FF2B5EF4-FFF2-40B4-BE49-F238E27FC236}">
                  <a16:creationId xmlns:a16="http://schemas.microsoft.com/office/drawing/2014/main" id="{7858ECE0-18D4-4756-18A7-651487D75953}"/>
                </a:ext>
              </a:extLst>
            </p:cNvPr>
            <p:cNvSpPr/>
            <p:nvPr/>
          </p:nvSpPr>
          <p:spPr>
            <a:xfrm>
              <a:off x="0" y="122541"/>
              <a:ext cx="11702472" cy="6715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2" name="Rectangle: Rounded Corners 4">
              <a:extLst>
                <a:ext uri="{FF2B5EF4-FFF2-40B4-BE49-F238E27FC236}">
                  <a16:creationId xmlns:a16="http://schemas.microsoft.com/office/drawing/2014/main" id="{1216C0C9-775C-16E3-6577-5879408C5557}"/>
                </a:ext>
              </a:extLst>
            </p:cNvPr>
            <p:cNvSpPr txBox="1"/>
            <p:nvPr/>
          </p:nvSpPr>
          <p:spPr>
            <a:xfrm>
              <a:off x="32784" y="155325"/>
              <a:ext cx="11636904" cy="6060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000" b="1" i="1" dirty="0"/>
                <a:t>Benefits of implementation</a:t>
              </a:r>
              <a:endParaRPr lang="en-US" sz="2000" kern="1200" dirty="0"/>
            </a:p>
          </p:txBody>
        </p:sp>
      </p:grpSp>
    </p:spTree>
    <p:extLst>
      <p:ext uri="{BB962C8B-B14F-4D97-AF65-F5344CB8AC3E}">
        <p14:creationId xmlns:p14="http://schemas.microsoft.com/office/powerpoint/2010/main" val="3243185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13537</TotalTime>
  <Words>1335</Words>
  <Application>Microsoft Office PowerPoint</Application>
  <PresentationFormat>Widescreen</PresentationFormat>
  <Paragraphs>128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HOMER, Ben (HOUNSLOW AND RICHMOND COMMUNITY HEALTHCARE NHS TRUST)</dc:creator>
  <cp:lastModifiedBy>Perkins, Anna</cp:lastModifiedBy>
  <cp:revision>181</cp:revision>
  <dcterms:created xsi:type="dcterms:W3CDTF">2021-03-08T10:20:13Z</dcterms:created>
  <dcterms:modified xsi:type="dcterms:W3CDTF">2023-12-06T14:02:09Z</dcterms:modified>
</cp:coreProperties>
</file>