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7" r:id="rId5"/>
    <p:sldId id="261" r:id="rId6"/>
    <p:sldId id="982" r:id="rId7"/>
    <p:sldId id="1269" r:id="rId8"/>
    <p:sldId id="1270" r:id="rId9"/>
    <p:sldId id="1271" r:id="rId10"/>
    <p:sldId id="1272" r:id="rId11"/>
    <p:sldId id="1273" r:id="rId12"/>
    <p:sldId id="1274" r:id="rId13"/>
    <p:sldId id="1275" r:id="rId14"/>
    <p:sldId id="1276" r:id="rId15"/>
    <p:sldId id="1277" r:id="rId16"/>
    <p:sldId id="1278" r:id="rId17"/>
    <p:sldId id="266" r:id="rId18"/>
    <p:sldId id="267" r:id="rId19"/>
    <p:sldId id="268" r:id="rId20"/>
    <p:sldId id="1242" r:id="rId21"/>
    <p:sldId id="1265" r:id="rId22"/>
    <p:sldId id="1266" r:id="rId23"/>
    <p:sldId id="1267" r:id="rId24"/>
    <p:sldId id="1268" r:id="rId25"/>
    <p:sldId id="450" r:id="rId26"/>
    <p:sldId id="1243" r:id="rId27"/>
    <p:sldId id="256" r:id="rId28"/>
    <p:sldId id="258" r:id="rId29"/>
    <p:sldId id="260" r:id="rId30"/>
    <p:sldId id="1264" r:id="rId31"/>
    <p:sldId id="265" r:id="rId32"/>
    <p:sldId id="269" r:id="rId33"/>
    <p:sldId id="263" r:id="rId34"/>
    <p:sldId id="262" r:id="rId35"/>
    <p:sldId id="275" r:id="rId36"/>
    <p:sldId id="271" r:id="rId37"/>
    <p:sldId id="264" r:id="rId38"/>
    <p:sldId id="274" r:id="rId39"/>
    <p:sldId id="1241" r:id="rId40"/>
    <p:sldId id="449" r:id="rId41"/>
    <p:sldId id="25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579795-7E96-47AD-A1B6-843530684588}">
          <p14:sldIdLst>
            <p14:sldId id="257"/>
            <p14:sldId id="261"/>
            <p14:sldId id="982"/>
            <p14:sldId id="1269"/>
            <p14:sldId id="1270"/>
            <p14:sldId id="1271"/>
            <p14:sldId id="1272"/>
            <p14:sldId id="1273"/>
            <p14:sldId id="1274"/>
            <p14:sldId id="1275"/>
            <p14:sldId id="1276"/>
            <p14:sldId id="1277"/>
            <p14:sldId id="1278"/>
            <p14:sldId id="266"/>
            <p14:sldId id="267"/>
            <p14:sldId id="268"/>
            <p14:sldId id="1242"/>
            <p14:sldId id="1265"/>
            <p14:sldId id="1266"/>
            <p14:sldId id="1267"/>
            <p14:sldId id="1268"/>
            <p14:sldId id="450"/>
            <p14:sldId id="1243"/>
            <p14:sldId id="256"/>
            <p14:sldId id="258"/>
            <p14:sldId id="260"/>
            <p14:sldId id="1264"/>
            <p14:sldId id="265"/>
            <p14:sldId id="269"/>
            <p14:sldId id="263"/>
            <p14:sldId id="262"/>
            <p14:sldId id="275"/>
            <p14:sldId id="271"/>
            <p14:sldId id="264"/>
            <p14:sldId id="274"/>
            <p14:sldId id="1241"/>
            <p14:sldId id="449"/>
          </p14:sldIdLst>
        </p14:section>
        <p14:section name="Healthwatch slides" id="{9DA80E2F-F32E-4216-84DF-4A6BAF025896}">
          <p14:sldIdLst>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20CFA6-862C-46BC-AA98-407F49DF6ECB}" v="3" dt="2023-11-08T16:30:14.0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93" d="100"/>
          <a:sy n="93" d="100"/>
        </p:scale>
        <p:origin x="293"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0337C-BB4B-4CB2-9A46-FF0B42C529E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19B07A94-7B86-4854-8219-9149372E4FEC}">
      <dgm:prSet/>
      <dgm:spPr/>
      <dgm:t>
        <a:bodyPr/>
        <a:lstStyle/>
        <a:p>
          <a:r>
            <a:rPr lang="en-GB"/>
            <a:t>To publish a Strategic Plan that sets out what the board has achieved and what it aims to achieve for the next year</a:t>
          </a:r>
          <a:endParaRPr lang="en-US"/>
        </a:p>
      </dgm:t>
    </dgm:pt>
    <dgm:pt modelId="{4047AC05-9748-4435-911F-EEB729469341}" type="parTrans" cxnId="{4B4DB5FB-6349-42B3-9FB6-1EA424A63914}">
      <dgm:prSet/>
      <dgm:spPr/>
      <dgm:t>
        <a:bodyPr/>
        <a:lstStyle/>
        <a:p>
          <a:endParaRPr lang="en-US"/>
        </a:p>
      </dgm:t>
    </dgm:pt>
    <dgm:pt modelId="{ADF98610-55A9-42AF-AA46-33129DCE3C1B}" type="sibTrans" cxnId="{4B4DB5FB-6349-42B3-9FB6-1EA424A63914}">
      <dgm:prSet/>
      <dgm:spPr/>
      <dgm:t>
        <a:bodyPr/>
        <a:lstStyle/>
        <a:p>
          <a:endParaRPr lang="en-US"/>
        </a:p>
      </dgm:t>
    </dgm:pt>
    <dgm:pt modelId="{3BE1AE02-0C99-4CB3-9B3F-D3C1A925DF7B}">
      <dgm:prSet/>
      <dgm:spPr/>
      <dgm:t>
        <a:bodyPr/>
        <a:lstStyle/>
        <a:p>
          <a:r>
            <a:rPr lang="en-GB"/>
            <a:t>To publish an Annual Report detailing what the Safeguarding Adults Board (SAB) has done during the year to achieve its main objective and implement its strategic plan, and include learning from any Safeguarding Adult Reviews</a:t>
          </a:r>
          <a:endParaRPr lang="en-US"/>
        </a:p>
      </dgm:t>
    </dgm:pt>
    <dgm:pt modelId="{146FE947-3A67-4F42-A17D-9EFC8C466CE5}" type="parTrans" cxnId="{9B774AF3-FA09-459E-893F-1CD260064937}">
      <dgm:prSet/>
      <dgm:spPr/>
      <dgm:t>
        <a:bodyPr/>
        <a:lstStyle/>
        <a:p>
          <a:endParaRPr lang="en-US"/>
        </a:p>
      </dgm:t>
    </dgm:pt>
    <dgm:pt modelId="{640BE0DC-3019-42FF-8C39-FDE596CD8324}" type="sibTrans" cxnId="{9B774AF3-FA09-459E-893F-1CD260064937}">
      <dgm:prSet/>
      <dgm:spPr/>
      <dgm:t>
        <a:bodyPr/>
        <a:lstStyle/>
        <a:p>
          <a:endParaRPr lang="en-US"/>
        </a:p>
      </dgm:t>
    </dgm:pt>
    <dgm:pt modelId="{7385B6E1-A5F0-4CB0-9CED-242388183DF5}">
      <dgm:prSet/>
      <dgm:spPr/>
      <dgm:t>
        <a:bodyPr/>
        <a:lstStyle/>
        <a:p>
          <a:r>
            <a:rPr lang="en-GB"/>
            <a:t>Carry out Safeguarding Adult Reviews</a:t>
          </a:r>
          <a:endParaRPr lang="en-US"/>
        </a:p>
      </dgm:t>
    </dgm:pt>
    <dgm:pt modelId="{1DDD1483-B772-4EAF-9265-6A908E300EE7}" type="parTrans" cxnId="{5FFF88AB-2D7A-464C-8E66-99CFC9F1F9E2}">
      <dgm:prSet/>
      <dgm:spPr/>
      <dgm:t>
        <a:bodyPr/>
        <a:lstStyle/>
        <a:p>
          <a:endParaRPr lang="en-US"/>
        </a:p>
      </dgm:t>
    </dgm:pt>
    <dgm:pt modelId="{3BB77D97-AFFB-41A2-8ED3-43719B6DD589}" type="sibTrans" cxnId="{5FFF88AB-2D7A-464C-8E66-99CFC9F1F9E2}">
      <dgm:prSet/>
      <dgm:spPr/>
      <dgm:t>
        <a:bodyPr/>
        <a:lstStyle/>
        <a:p>
          <a:endParaRPr lang="en-US"/>
        </a:p>
      </dgm:t>
    </dgm:pt>
    <dgm:pt modelId="{8D32A7E1-92A2-416D-8D2E-EC218FA7AA23}" type="pres">
      <dgm:prSet presAssocID="{A8B0337C-BB4B-4CB2-9A46-FF0B42C529EF}" presName="hierChild1" presStyleCnt="0">
        <dgm:presLayoutVars>
          <dgm:chPref val="1"/>
          <dgm:dir/>
          <dgm:animOne val="branch"/>
          <dgm:animLvl val="lvl"/>
          <dgm:resizeHandles/>
        </dgm:presLayoutVars>
      </dgm:prSet>
      <dgm:spPr/>
    </dgm:pt>
    <dgm:pt modelId="{9FF70A2C-DC98-4A88-819E-E2BD98F53F20}" type="pres">
      <dgm:prSet presAssocID="{19B07A94-7B86-4854-8219-9149372E4FEC}" presName="hierRoot1" presStyleCnt="0"/>
      <dgm:spPr/>
    </dgm:pt>
    <dgm:pt modelId="{8364FFFF-7346-45B3-94AC-73419704A589}" type="pres">
      <dgm:prSet presAssocID="{19B07A94-7B86-4854-8219-9149372E4FEC}" presName="composite" presStyleCnt="0"/>
      <dgm:spPr/>
    </dgm:pt>
    <dgm:pt modelId="{87B94152-989F-4C26-8D4A-47AA6D00F4B0}" type="pres">
      <dgm:prSet presAssocID="{19B07A94-7B86-4854-8219-9149372E4FEC}" presName="background" presStyleLbl="node0" presStyleIdx="0" presStyleCnt="3"/>
      <dgm:spPr/>
    </dgm:pt>
    <dgm:pt modelId="{451DC1F8-D986-4188-8BBA-545C2A215D1F}" type="pres">
      <dgm:prSet presAssocID="{19B07A94-7B86-4854-8219-9149372E4FEC}" presName="text" presStyleLbl="fgAcc0" presStyleIdx="0" presStyleCnt="3">
        <dgm:presLayoutVars>
          <dgm:chPref val="3"/>
        </dgm:presLayoutVars>
      </dgm:prSet>
      <dgm:spPr/>
    </dgm:pt>
    <dgm:pt modelId="{3F6D0B18-C7A4-4A24-A42C-3EF803826495}" type="pres">
      <dgm:prSet presAssocID="{19B07A94-7B86-4854-8219-9149372E4FEC}" presName="hierChild2" presStyleCnt="0"/>
      <dgm:spPr/>
    </dgm:pt>
    <dgm:pt modelId="{83B7D7D6-3B40-43D0-A65F-4E02ECF261B2}" type="pres">
      <dgm:prSet presAssocID="{3BE1AE02-0C99-4CB3-9B3F-D3C1A925DF7B}" presName="hierRoot1" presStyleCnt="0"/>
      <dgm:spPr/>
    </dgm:pt>
    <dgm:pt modelId="{99989D81-2F91-4CCB-96D2-5008ACB91427}" type="pres">
      <dgm:prSet presAssocID="{3BE1AE02-0C99-4CB3-9B3F-D3C1A925DF7B}" presName="composite" presStyleCnt="0"/>
      <dgm:spPr/>
    </dgm:pt>
    <dgm:pt modelId="{DFFD6511-9D3B-42F0-B214-48ED848B1A18}" type="pres">
      <dgm:prSet presAssocID="{3BE1AE02-0C99-4CB3-9B3F-D3C1A925DF7B}" presName="background" presStyleLbl="node0" presStyleIdx="1" presStyleCnt="3"/>
      <dgm:spPr/>
    </dgm:pt>
    <dgm:pt modelId="{D92F3927-1FF3-4989-9DF4-C82B4FA4F39D}" type="pres">
      <dgm:prSet presAssocID="{3BE1AE02-0C99-4CB3-9B3F-D3C1A925DF7B}" presName="text" presStyleLbl="fgAcc0" presStyleIdx="1" presStyleCnt="3">
        <dgm:presLayoutVars>
          <dgm:chPref val="3"/>
        </dgm:presLayoutVars>
      </dgm:prSet>
      <dgm:spPr/>
    </dgm:pt>
    <dgm:pt modelId="{F3BE585D-A593-4700-9FD4-71093CE245D3}" type="pres">
      <dgm:prSet presAssocID="{3BE1AE02-0C99-4CB3-9B3F-D3C1A925DF7B}" presName="hierChild2" presStyleCnt="0"/>
      <dgm:spPr/>
    </dgm:pt>
    <dgm:pt modelId="{7379269D-0D90-4CDA-991A-0D388DA294E3}" type="pres">
      <dgm:prSet presAssocID="{7385B6E1-A5F0-4CB0-9CED-242388183DF5}" presName="hierRoot1" presStyleCnt="0"/>
      <dgm:spPr/>
    </dgm:pt>
    <dgm:pt modelId="{DEE4F026-23A4-48F1-A020-317271A2D7B0}" type="pres">
      <dgm:prSet presAssocID="{7385B6E1-A5F0-4CB0-9CED-242388183DF5}" presName="composite" presStyleCnt="0"/>
      <dgm:spPr/>
    </dgm:pt>
    <dgm:pt modelId="{739C737B-CEE0-4F20-B79D-29D0963BBF1D}" type="pres">
      <dgm:prSet presAssocID="{7385B6E1-A5F0-4CB0-9CED-242388183DF5}" presName="background" presStyleLbl="node0" presStyleIdx="2" presStyleCnt="3"/>
      <dgm:spPr/>
    </dgm:pt>
    <dgm:pt modelId="{48FE1455-2DB5-47B4-82F0-395968882591}" type="pres">
      <dgm:prSet presAssocID="{7385B6E1-A5F0-4CB0-9CED-242388183DF5}" presName="text" presStyleLbl="fgAcc0" presStyleIdx="2" presStyleCnt="3">
        <dgm:presLayoutVars>
          <dgm:chPref val="3"/>
        </dgm:presLayoutVars>
      </dgm:prSet>
      <dgm:spPr/>
    </dgm:pt>
    <dgm:pt modelId="{C201FDC4-2697-49F7-9894-C256F9B856A1}" type="pres">
      <dgm:prSet presAssocID="{7385B6E1-A5F0-4CB0-9CED-242388183DF5}" presName="hierChild2" presStyleCnt="0"/>
      <dgm:spPr/>
    </dgm:pt>
  </dgm:ptLst>
  <dgm:cxnLst>
    <dgm:cxn modelId="{E007220A-003C-489F-A8FE-A5217C7DCD7C}" type="presOf" srcId="{19B07A94-7B86-4854-8219-9149372E4FEC}" destId="{451DC1F8-D986-4188-8BBA-545C2A215D1F}" srcOrd="0" destOrd="0" presId="urn:microsoft.com/office/officeart/2005/8/layout/hierarchy1"/>
    <dgm:cxn modelId="{9F5AAD3B-81EA-479A-B410-76CA42D7F1F2}" type="presOf" srcId="{A8B0337C-BB4B-4CB2-9A46-FF0B42C529EF}" destId="{8D32A7E1-92A2-416D-8D2E-EC218FA7AA23}" srcOrd="0" destOrd="0" presId="urn:microsoft.com/office/officeart/2005/8/layout/hierarchy1"/>
    <dgm:cxn modelId="{276FFF95-8F8D-400A-9922-49020BEF9BC7}" type="presOf" srcId="{7385B6E1-A5F0-4CB0-9CED-242388183DF5}" destId="{48FE1455-2DB5-47B4-82F0-395968882591}" srcOrd="0" destOrd="0" presId="urn:microsoft.com/office/officeart/2005/8/layout/hierarchy1"/>
    <dgm:cxn modelId="{5FFF88AB-2D7A-464C-8E66-99CFC9F1F9E2}" srcId="{A8B0337C-BB4B-4CB2-9A46-FF0B42C529EF}" destId="{7385B6E1-A5F0-4CB0-9CED-242388183DF5}" srcOrd="2" destOrd="0" parTransId="{1DDD1483-B772-4EAF-9265-6A908E300EE7}" sibTransId="{3BB77D97-AFFB-41A2-8ED3-43719B6DD589}"/>
    <dgm:cxn modelId="{3D64F9F1-21EF-4C8E-B3EE-63412A00BBEC}" type="presOf" srcId="{3BE1AE02-0C99-4CB3-9B3F-D3C1A925DF7B}" destId="{D92F3927-1FF3-4989-9DF4-C82B4FA4F39D}" srcOrd="0" destOrd="0" presId="urn:microsoft.com/office/officeart/2005/8/layout/hierarchy1"/>
    <dgm:cxn modelId="{9B774AF3-FA09-459E-893F-1CD260064937}" srcId="{A8B0337C-BB4B-4CB2-9A46-FF0B42C529EF}" destId="{3BE1AE02-0C99-4CB3-9B3F-D3C1A925DF7B}" srcOrd="1" destOrd="0" parTransId="{146FE947-3A67-4F42-A17D-9EFC8C466CE5}" sibTransId="{640BE0DC-3019-42FF-8C39-FDE596CD8324}"/>
    <dgm:cxn modelId="{4B4DB5FB-6349-42B3-9FB6-1EA424A63914}" srcId="{A8B0337C-BB4B-4CB2-9A46-FF0B42C529EF}" destId="{19B07A94-7B86-4854-8219-9149372E4FEC}" srcOrd="0" destOrd="0" parTransId="{4047AC05-9748-4435-911F-EEB729469341}" sibTransId="{ADF98610-55A9-42AF-AA46-33129DCE3C1B}"/>
    <dgm:cxn modelId="{BA6F570D-4BE2-416D-A9D0-3610BB740F9D}" type="presParOf" srcId="{8D32A7E1-92A2-416D-8D2E-EC218FA7AA23}" destId="{9FF70A2C-DC98-4A88-819E-E2BD98F53F20}" srcOrd="0" destOrd="0" presId="urn:microsoft.com/office/officeart/2005/8/layout/hierarchy1"/>
    <dgm:cxn modelId="{DCF9C339-B301-49DE-9CAE-75910F4EDC85}" type="presParOf" srcId="{9FF70A2C-DC98-4A88-819E-E2BD98F53F20}" destId="{8364FFFF-7346-45B3-94AC-73419704A589}" srcOrd="0" destOrd="0" presId="urn:microsoft.com/office/officeart/2005/8/layout/hierarchy1"/>
    <dgm:cxn modelId="{860844A8-4FEE-41B1-A05B-E9982EAEBC55}" type="presParOf" srcId="{8364FFFF-7346-45B3-94AC-73419704A589}" destId="{87B94152-989F-4C26-8D4A-47AA6D00F4B0}" srcOrd="0" destOrd="0" presId="urn:microsoft.com/office/officeart/2005/8/layout/hierarchy1"/>
    <dgm:cxn modelId="{786669D0-999F-4480-8A6B-2058AAAAFDB2}" type="presParOf" srcId="{8364FFFF-7346-45B3-94AC-73419704A589}" destId="{451DC1F8-D986-4188-8BBA-545C2A215D1F}" srcOrd="1" destOrd="0" presId="urn:microsoft.com/office/officeart/2005/8/layout/hierarchy1"/>
    <dgm:cxn modelId="{38513F04-A4BD-4F87-9367-AE9EF13BB3A8}" type="presParOf" srcId="{9FF70A2C-DC98-4A88-819E-E2BD98F53F20}" destId="{3F6D0B18-C7A4-4A24-A42C-3EF803826495}" srcOrd="1" destOrd="0" presId="urn:microsoft.com/office/officeart/2005/8/layout/hierarchy1"/>
    <dgm:cxn modelId="{5A117DCA-D590-4976-8B32-5196FBE8DEC3}" type="presParOf" srcId="{8D32A7E1-92A2-416D-8D2E-EC218FA7AA23}" destId="{83B7D7D6-3B40-43D0-A65F-4E02ECF261B2}" srcOrd="1" destOrd="0" presId="urn:microsoft.com/office/officeart/2005/8/layout/hierarchy1"/>
    <dgm:cxn modelId="{F023D99D-D6F6-4F8E-8FF7-D5B3BE3EF94C}" type="presParOf" srcId="{83B7D7D6-3B40-43D0-A65F-4E02ECF261B2}" destId="{99989D81-2F91-4CCB-96D2-5008ACB91427}" srcOrd="0" destOrd="0" presId="urn:microsoft.com/office/officeart/2005/8/layout/hierarchy1"/>
    <dgm:cxn modelId="{2716199A-DA3F-48AA-9319-B53D75B8534F}" type="presParOf" srcId="{99989D81-2F91-4CCB-96D2-5008ACB91427}" destId="{DFFD6511-9D3B-42F0-B214-48ED848B1A18}" srcOrd="0" destOrd="0" presId="urn:microsoft.com/office/officeart/2005/8/layout/hierarchy1"/>
    <dgm:cxn modelId="{DEC3FAEE-6BD8-456C-9DC7-0BD7069BE06C}" type="presParOf" srcId="{99989D81-2F91-4CCB-96D2-5008ACB91427}" destId="{D92F3927-1FF3-4989-9DF4-C82B4FA4F39D}" srcOrd="1" destOrd="0" presId="urn:microsoft.com/office/officeart/2005/8/layout/hierarchy1"/>
    <dgm:cxn modelId="{1FF7734D-8BFA-456E-878D-BD50B1766B8D}" type="presParOf" srcId="{83B7D7D6-3B40-43D0-A65F-4E02ECF261B2}" destId="{F3BE585D-A593-4700-9FD4-71093CE245D3}" srcOrd="1" destOrd="0" presId="urn:microsoft.com/office/officeart/2005/8/layout/hierarchy1"/>
    <dgm:cxn modelId="{D062B0D1-1D3B-4A03-84B9-1C4C69C08734}" type="presParOf" srcId="{8D32A7E1-92A2-416D-8D2E-EC218FA7AA23}" destId="{7379269D-0D90-4CDA-991A-0D388DA294E3}" srcOrd="2" destOrd="0" presId="urn:microsoft.com/office/officeart/2005/8/layout/hierarchy1"/>
    <dgm:cxn modelId="{CE468DBD-12CA-47C3-BA38-AA694D497305}" type="presParOf" srcId="{7379269D-0D90-4CDA-991A-0D388DA294E3}" destId="{DEE4F026-23A4-48F1-A020-317271A2D7B0}" srcOrd="0" destOrd="0" presId="urn:microsoft.com/office/officeart/2005/8/layout/hierarchy1"/>
    <dgm:cxn modelId="{21224F69-42BB-44D2-A068-DC1EFD2AB79C}" type="presParOf" srcId="{DEE4F026-23A4-48F1-A020-317271A2D7B0}" destId="{739C737B-CEE0-4F20-B79D-29D0963BBF1D}" srcOrd="0" destOrd="0" presId="urn:microsoft.com/office/officeart/2005/8/layout/hierarchy1"/>
    <dgm:cxn modelId="{0E32DAD7-1BA4-4CFA-BC30-193BCD5D257C}" type="presParOf" srcId="{DEE4F026-23A4-48F1-A020-317271A2D7B0}" destId="{48FE1455-2DB5-47B4-82F0-395968882591}" srcOrd="1" destOrd="0" presId="urn:microsoft.com/office/officeart/2005/8/layout/hierarchy1"/>
    <dgm:cxn modelId="{EA31A418-428C-4198-9F12-C4A1FFE699C6}" type="presParOf" srcId="{7379269D-0D90-4CDA-991A-0D388DA294E3}" destId="{C201FDC4-2697-49F7-9894-C256F9B856A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84C7AC-A7C1-4ECA-A00A-E6D69650562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A3EEA760-CDF9-4C02-9990-FA8AA15AC4CE}">
      <dgm:prSet/>
      <dgm:spPr/>
      <dgm:t>
        <a:bodyPr/>
        <a:lstStyle/>
        <a:p>
          <a:r>
            <a:rPr lang="en-GB"/>
            <a:t>Adults at Risk are at the core of all prevention work undertaken by the Kingston Safeguarding Adults Board</a:t>
          </a:r>
          <a:endParaRPr lang="en-US"/>
        </a:p>
      </dgm:t>
    </dgm:pt>
    <dgm:pt modelId="{954E77CE-A440-46B3-BD9E-EDE302307C5A}" type="parTrans" cxnId="{A78AF285-D1E1-45E6-B101-57CF8FCC3723}">
      <dgm:prSet/>
      <dgm:spPr/>
      <dgm:t>
        <a:bodyPr/>
        <a:lstStyle/>
        <a:p>
          <a:endParaRPr lang="en-US"/>
        </a:p>
      </dgm:t>
    </dgm:pt>
    <dgm:pt modelId="{93E28F26-51FE-4E60-8BA6-8035A3FCE8D5}" type="sibTrans" cxnId="{A78AF285-D1E1-45E6-B101-57CF8FCC3723}">
      <dgm:prSet/>
      <dgm:spPr/>
      <dgm:t>
        <a:bodyPr/>
        <a:lstStyle/>
        <a:p>
          <a:endParaRPr lang="en-US"/>
        </a:p>
      </dgm:t>
    </dgm:pt>
    <dgm:pt modelId="{705235A9-554E-4291-BDDA-36E650D64DBE}">
      <dgm:prSet/>
      <dgm:spPr/>
      <dgm:t>
        <a:bodyPr/>
        <a:lstStyle/>
        <a:p>
          <a:r>
            <a:rPr lang="en-GB"/>
            <a:t>Improve the outcomes for those individuals who have experienced abuse or neglect by committing to the 9 key safeguarding principles for Kingston</a:t>
          </a:r>
          <a:endParaRPr lang="en-US"/>
        </a:p>
      </dgm:t>
    </dgm:pt>
    <dgm:pt modelId="{5918D9E3-1913-43DB-B97E-7B2959D9831D}" type="parTrans" cxnId="{7A63656A-9DEE-4D8F-9653-F2FFF1C2CE71}">
      <dgm:prSet/>
      <dgm:spPr/>
      <dgm:t>
        <a:bodyPr/>
        <a:lstStyle/>
        <a:p>
          <a:endParaRPr lang="en-US"/>
        </a:p>
      </dgm:t>
    </dgm:pt>
    <dgm:pt modelId="{0F08F350-0E29-4D07-B1EA-F84724ADE12A}" type="sibTrans" cxnId="{7A63656A-9DEE-4D8F-9653-F2FFF1C2CE71}">
      <dgm:prSet/>
      <dgm:spPr/>
      <dgm:t>
        <a:bodyPr/>
        <a:lstStyle/>
        <a:p>
          <a:endParaRPr lang="en-US"/>
        </a:p>
      </dgm:t>
    </dgm:pt>
    <dgm:pt modelId="{FFF5416E-908C-4A42-A606-622F85E441F8}">
      <dgm:prSet/>
      <dgm:spPr/>
      <dgm:t>
        <a:bodyPr/>
        <a:lstStyle/>
        <a:p>
          <a:r>
            <a:rPr lang="en-GB"/>
            <a:t>Use the learning from Safeguarding Adult Reviews to continually improve practice across Kingston -  ‘</a:t>
          </a:r>
          <a:r>
            <a:rPr lang="en-GB" i="1"/>
            <a:t>We learn from reviewing our safeguarding practice and embed this into our practice’</a:t>
          </a:r>
          <a:endParaRPr lang="en-US"/>
        </a:p>
      </dgm:t>
    </dgm:pt>
    <dgm:pt modelId="{9859B7ED-1880-4E94-97EB-B707F6C43374}" type="parTrans" cxnId="{436C8635-8FF8-4BBA-96B9-9DFABA82A7A2}">
      <dgm:prSet/>
      <dgm:spPr/>
      <dgm:t>
        <a:bodyPr/>
        <a:lstStyle/>
        <a:p>
          <a:endParaRPr lang="en-US"/>
        </a:p>
      </dgm:t>
    </dgm:pt>
    <dgm:pt modelId="{C0E78F5A-2860-4C4C-BD39-426385EEE991}" type="sibTrans" cxnId="{436C8635-8FF8-4BBA-96B9-9DFABA82A7A2}">
      <dgm:prSet/>
      <dgm:spPr/>
      <dgm:t>
        <a:bodyPr/>
        <a:lstStyle/>
        <a:p>
          <a:endParaRPr lang="en-US"/>
        </a:p>
      </dgm:t>
    </dgm:pt>
    <dgm:pt modelId="{183F7A98-9EB6-489F-8FE9-1522CEA90799}" type="pres">
      <dgm:prSet presAssocID="{3084C7AC-A7C1-4ECA-A00A-E6D69650562B}" presName="hierChild1" presStyleCnt="0">
        <dgm:presLayoutVars>
          <dgm:chPref val="1"/>
          <dgm:dir/>
          <dgm:animOne val="branch"/>
          <dgm:animLvl val="lvl"/>
          <dgm:resizeHandles/>
        </dgm:presLayoutVars>
      </dgm:prSet>
      <dgm:spPr/>
    </dgm:pt>
    <dgm:pt modelId="{379E94FF-5D6B-413F-8BF4-739B400E49E6}" type="pres">
      <dgm:prSet presAssocID="{A3EEA760-CDF9-4C02-9990-FA8AA15AC4CE}" presName="hierRoot1" presStyleCnt="0"/>
      <dgm:spPr/>
    </dgm:pt>
    <dgm:pt modelId="{C5A18BD3-8871-4A93-BC5E-B975D583B041}" type="pres">
      <dgm:prSet presAssocID="{A3EEA760-CDF9-4C02-9990-FA8AA15AC4CE}" presName="composite" presStyleCnt="0"/>
      <dgm:spPr/>
    </dgm:pt>
    <dgm:pt modelId="{B4456D41-2163-4550-9EB2-A807437A0F4C}" type="pres">
      <dgm:prSet presAssocID="{A3EEA760-CDF9-4C02-9990-FA8AA15AC4CE}" presName="background" presStyleLbl="node0" presStyleIdx="0" presStyleCnt="3"/>
      <dgm:spPr/>
    </dgm:pt>
    <dgm:pt modelId="{BE381A96-ABBA-443C-94F5-7B2C6317B9F4}" type="pres">
      <dgm:prSet presAssocID="{A3EEA760-CDF9-4C02-9990-FA8AA15AC4CE}" presName="text" presStyleLbl="fgAcc0" presStyleIdx="0" presStyleCnt="3">
        <dgm:presLayoutVars>
          <dgm:chPref val="3"/>
        </dgm:presLayoutVars>
      </dgm:prSet>
      <dgm:spPr/>
    </dgm:pt>
    <dgm:pt modelId="{D580AC37-1416-4E8B-810A-5B8A9177063C}" type="pres">
      <dgm:prSet presAssocID="{A3EEA760-CDF9-4C02-9990-FA8AA15AC4CE}" presName="hierChild2" presStyleCnt="0"/>
      <dgm:spPr/>
    </dgm:pt>
    <dgm:pt modelId="{8770D429-AAC5-4A40-880C-146BA786BBE1}" type="pres">
      <dgm:prSet presAssocID="{705235A9-554E-4291-BDDA-36E650D64DBE}" presName="hierRoot1" presStyleCnt="0"/>
      <dgm:spPr/>
    </dgm:pt>
    <dgm:pt modelId="{B0964C85-EE37-41C2-810C-2BC5D4CA3755}" type="pres">
      <dgm:prSet presAssocID="{705235A9-554E-4291-BDDA-36E650D64DBE}" presName="composite" presStyleCnt="0"/>
      <dgm:spPr/>
    </dgm:pt>
    <dgm:pt modelId="{AF6EFC0E-D11F-4DF4-AA3E-F6519A723426}" type="pres">
      <dgm:prSet presAssocID="{705235A9-554E-4291-BDDA-36E650D64DBE}" presName="background" presStyleLbl="node0" presStyleIdx="1" presStyleCnt="3"/>
      <dgm:spPr/>
    </dgm:pt>
    <dgm:pt modelId="{1334792F-CECF-482F-A59F-D413F8780619}" type="pres">
      <dgm:prSet presAssocID="{705235A9-554E-4291-BDDA-36E650D64DBE}" presName="text" presStyleLbl="fgAcc0" presStyleIdx="1" presStyleCnt="3">
        <dgm:presLayoutVars>
          <dgm:chPref val="3"/>
        </dgm:presLayoutVars>
      </dgm:prSet>
      <dgm:spPr/>
    </dgm:pt>
    <dgm:pt modelId="{D7BACBF1-199F-4461-BB30-49E2932C7262}" type="pres">
      <dgm:prSet presAssocID="{705235A9-554E-4291-BDDA-36E650D64DBE}" presName="hierChild2" presStyleCnt="0"/>
      <dgm:spPr/>
    </dgm:pt>
    <dgm:pt modelId="{2FC04B21-862A-43ED-A759-0D63215B9B72}" type="pres">
      <dgm:prSet presAssocID="{FFF5416E-908C-4A42-A606-622F85E441F8}" presName="hierRoot1" presStyleCnt="0"/>
      <dgm:spPr/>
    </dgm:pt>
    <dgm:pt modelId="{F812B356-0579-4D1F-9DC0-F0067D2091DE}" type="pres">
      <dgm:prSet presAssocID="{FFF5416E-908C-4A42-A606-622F85E441F8}" presName="composite" presStyleCnt="0"/>
      <dgm:spPr/>
    </dgm:pt>
    <dgm:pt modelId="{DB1683E2-E60F-4D88-9EA3-B6296101663F}" type="pres">
      <dgm:prSet presAssocID="{FFF5416E-908C-4A42-A606-622F85E441F8}" presName="background" presStyleLbl="node0" presStyleIdx="2" presStyleCnt="3"/>
      <dgm:spPr/>
    </dgm:pt>
    <dgm:pt modelId="{76111F76-C4E3-450A-9121-987A922A3F48}" type="pres">
      <dgm:prSet presAssocID="{FFF5416E-908C-4A42-A606-622F85E441F8}" presName="text" presStyleLbl="fgAcc0" presStyleIdx="2" presStyleCnt="3">
        <dgm:presLayoutVars>
          <dgm:chPref val="3"/>
        </dgm:presLayoutVars>
      </dgm:prSet>
      <dgm:spPr/>
    </dgm:pt>
    <dgm:pt modelId="{A0C10FF7-F72D-49D9-9499-2CF4FC47120F}" type="pres">
      <dgm:prSet presAssocID="{FFF5416E-908C-4A42-A606-622F85E441F8}" presName="hierChild2" presStyleCnt="0"/>
      <dgm:spPr/>
    </dgm:pt>
  </dgm:ptLst>
  <dgm:cxnLst>
    <dgm:cxn modelId="{9F42C509-9F28-493D-8B5C-EA4AB29AAE89}" type="presOf" srcId="{A3EEA760-CDF9-4C02-9990-FA8AA15AC4CE}" destId="{BE381A96-ABBA-443C-94F5-7B2C6317B9F4}" srcOrd="0" destOrd="0" presId="urn:microsoft.com/office/officeart/2005/8/layout/hierarchy1"/>
    <dgm:cxn modelId="{0CAFEC20-AD45-4CA0-AEAD-29B4FF9549E9}" type="presOf" srcId="{FFF5416E-908C-4A42-A606-622F85E441F8}" destId="{76111F76-C4E3-450A-9121-987A922A3F48}" srcOrd="0" destOrd="0" presId="urn:microsoft.com/office/officeart/2005/8/layout/hierarchy1"/>
    <dgm:cxn modelId="{86EC7D2E-A79C-4D03-A72B-888731F5FDF0}" type="presOf" srcId="{3084C7AC-A7C1-4ECA-A00A-E6D69650562B}" destId="{183F7A98-9EB6-489F-8FE9-1522CEA90799}" srcOrd="0" destOrd="0" presId="urn:microsoft.com/office/officeart/2005/8/layout/hierarchy1"/>
    <dgm:cxn modelId="{436C8635-8FF8-4BBA-96B9-9DFABA82A7A2}" srcId="{3084C7AC-A7C1-4ECA-A00A-E6D69650562B}" destId="{FFF5416E-908C-4A42-A606-622F85E441F8}" srcOrd="2" destOrd="0" parTransId="{9859B7ED-1880-4E94-97EB-B707F6C43374}" sibTransId="{C0E78F5A-2860-4C4C-BD39-426385EEE991}"/>
    <dgm:cxn modelId="{7A63656A-9DEE-4D8F-9653-F2FFF1C2CE71}" srcId="{3084C7AC-A7C1-4ECA-A00A-E6D69650562B}" destId="{705235A9-554E-4291-BDDA-36E650D64DBE}" srcOrd="1" destOrd="0" parTransId="{5918D9E3-1913-43DB-B97E-7B2959D9831D}" sibTransId="{0F08F350-0E29-4D07-B1EA-F84724ADE12A}"/>
    <dgm:cxn modelId="{75846755-8E75-4A78-B7D0-1BA3D7D95DBF}" type="presOf" srcId="{705235A9-554E-4291-BDDA-36E650D64DBE}" destId="{1334792F-CECF-482F-A59F-D413F8780619}" srcOrd="0" destOrd="0" presId="urn:microsoft.com/office/officeart/2005/8/layout/hierarchy1"/>
    <dgm:cxn modelId="{A78AF285-D1E1-45E6-B101-57CF8FCC3723}" srcId="{3084C7AC-A7C1-4ECA-A00A-E6D69650562B}" destId="{A3EEA760-CDF9-4C02-9990-FA8AA15AC4CE}" srcOrd="0" destOrd="0" parTransId="{954E77CE-A440-46B3-BD9E-EDE302307C5A}" sibTransId="{93E28F26-51FE-4E60-8BA6-8035A3FCE8D5}"/>
    <dgm:cxn modelId="{0A10E59F-EFAA-4CD4-9589-8C4DB5A6AF0B}" type="presParOf" srcId="{183F7A98-9EB6-489F-8FE9-1522CEA90799}" destId="{379E94FF-5D6B-413F-8BF4-739B400E49E6}" srcOrd="0" destOrd="0" presId="urn:microsoft.com/office/officeart/2005/8/layout/hierarchy1"/>
    <dgm:cxn modelId="{029E1EEB-EF9E-4E59-899B-6A9AC0E3C750}" type="presParOf" srcId="{379E94FF-5D6B-413F-8BF4-739B400E49E6}" destId="{C5A18BD3-8871-4A93-BC5E-B975D583B041}" srcOrd="0" destOrd="0" presId="urn:microsoft.com/office/officeart/2005/8/layout/hierarchy1"/>
    <dgm:cxn modelId="{CBE4999F-0CE4-4F58-A531-1C2FD2FDABB5}" type="presParOf" srcId="{C5A18BD3-8871-4A93-BC5E-B975D583B041}" destId="{B4456D41-2163-4550-9EB2-A807437A0F4C}" srcOrd="0" destOrd="0" presId="urn:microsoft.com/office/officeart/2005/8/layout/hierarchy1"/>
    <dgm:cxn modelId="{F289FA84-2FD8-4BAC-8F05-736B97301550}" type="presParOf" srcId="{C5A18BD3-8871-4A93-BC5E-B975D583B041}" destId="{BE381A96-ABBA-443C-94F5-7B2C6317B9F4}" srcOrd="1" destOrd="0" presId="urn:microsoft.com/office/officeart/2005/8/layout/hierarchy1"/>
    <dgm:cxn modelId="{4EA72059-224C-418C-A969-05DEFC5A1E37}" type="presParOf" srcId="{379E94FF-5D6B-413F-8BF4-739B400E49E6}" destId="{D580AC37-1416-4E8B-810A-5B8A9177063C}" srcOrd="1" destOrd="0" presId="urn:microsoft.com/office/officeart/2005/8/layout/hierarchy1"/>
    <dgm:cxn modelId="{79B5A731-FCB0-4D59-B005-AFCC4152F31F}" type="presParOf" srcId="{183F7A98-9EB6-489F-8FE9-1522CEA90799}" destId="{8770D429-AAC5-4A40-880C-146BA786BBE1}" srcOrd="1" destOrd="0" presId="urn:microsoft.com/office/officeart/2005/8/layout/hierarchy1"/>
    <dgm:cxn modelId="{F1530D07-FE82-48D2-9688-195784896435}" type="presParOf" srcId="{8770D429-AAC5-4A40-880C-146BA786BBE1}" destId="{B0964C85-EE37-41C2-810C-2BC5D4CA3755}" srcOrd="0" destOrd="0" presId="urn:microsoft.com/office/officeart/2005/8/layout/hierarchy1"/>
    <dgm:cxn modelId="{6B491F38-DA4E-4F3C-A2F7-D161D735531A}" type="presParOf" srcId="{B0964C85-EE37-41C2-810C-2BC5D4CA3755}" destId="{AF6EFC0E-D11F-4DF4-AA3E-F6519A723426}" srcOrd="0" destOrd="0" presId="urn:microsoft.com/office/officeart/2005/8/layout/hierarchy1"/>
    <dgm:cxn modelId="{D8CE6671-B64D-4BF8-8571-A9099E79AADC}" type="presParOf" srcId="{B0964C85-EE37-41C2-810C-2BC5D4CA3755}" destId="{1334792F-CECF-482F-A59F-D413F8780619}" srcOrd="1" destOrd="0" presId="urn:microsoft.com/office/officeart/2005/8/layout/hierarchy1"/>
    <dgm:cxn modelId="{F8473D37-C613-4066-9272-78E829FE1387}" type="presParOf" srcId="{8770D429-AAC5-4A40-880C-146BA786BBE1}" destId="{D7BACBF1-199F-4461-BB30-49E2932C7262}" srcOrd="1" destOrd="0" presId="urn:microsoft.com/office/officeart/2005/8/layout/hierarchy1"/>
    <dgm:cxn modelId="{F44AFF33-5254-4FED-B23E-944500BC389B}" type="presParOf" srcId="{183F7A98-9EB6-489F-8FE9-1522CEA90799}" destId="{2FC04B21-862A-43ED-A759-0D63215B9B72}" srcOrd="2" destOrd="0" presId="urn:microsoft.com/office/officeart/2005/8/layout/hierarchy1"/>
    <dgm:cxn modelId="{4E5A9FB7-0402-4DFA-A477-0B2B4F3C374F}" type="presParOf" srcId="{2FC04B21-862A-43ED-A759-0D63215B9B72}" destId="{F812B356-0579-4D1F-9DC0-F0067D2091DE}" srcOrd="0" destOrd="0" presId="urn:microsoft.com/office/officeart/2005/8/layout/hierarchy1"/>
    <dgm:cxn modelId="{A2C90AC8-5964-4056-A7BD-78F3E4568E83}" type="presParOf" srcId="{F812B356-0579-4D1F-9DC0-F0067D2091DE}" destId="{DB1683E2-E60F-4D88-9EA3-B6296101663F}" srcOrd="0" destOrd="0" presId="urn:microsoft.com/office/officeart/2005/8/layout/hierarchy1"/>
    <dgm:cxn modelId="{C1C16E31-F198-40F5-B243-73BA5DB22541}" type="presParOf" srcId="{F812B356-0579-4D1F-9DC0-F0067D2091DE}" destId="{76111F76-C4E3-450A-9121-987A922A3F48}" srcOrd="1" destOrd="0" presId="urn:microsoft.com/office/officeart/2005/8/layout/hierarchy1"/>
    <dgm:cxn modelId="{43F0508D-3E77-46EB-A2A2-830FD525DD4F}" type="presParOf" srcId="{2FC04B21-862A-43ED-A759-0D63215B9B72}" destId="{A0C10FF7-F72D-49D9-9499-2CF4FC47120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94152-989F-4C26-8D4A-47AA6D00F4B0}">
      <dsp:nvSpPr>
        <dsp:cNvPr id="0" name=""/>
        <dsp:cNvSpPr/>
      </dsp:nvSpPr>
      <dsp:spPr>
        <a:xfrm>
          <a:off x="0" y="610879"/>
          <a:ext cx="3195225" cy="20289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1DC1F8-D986-4188-8BBA-545C2A215D1F}">
      <dsp:nvSpPr>
        <dsp:cNvPr id="0" name=""/>
        <dsp:cNvSpPr/>
      </dsp:nvSpPr>
      <dsp:spPr>
        <a:xfrm>
          <a:off x="355025" y="948152"/>
          <a:ext cx="3195225" cy="20289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To publish a Strategic Plan that sets out what the board has achieved and what it aims to achieve for the next year</a:t>
          </a:r>
          <a:endParaRPr lang="en-US" sz="1600" kern="1200"/>
        </a:p>
      </dsp:txBody>
      <dsp:txXfrm>
        <a:off x="414451" y="1007578"/>
        <a:ext cx="3076373" cy="1910115"/>
      </dsp:txXfrm>
    </dsp:sp>
    <dsp:sp modelId="{DFFD6511-9D3B-42F0-B214-48ED848B1A18}">
      <dsp:nvSpPr>
        <dsp:cNvPr id="0" name=""/>
        <dsp:cNvSpPr/>
      </dsp:nvSpPr>
      <dsp:spPr>
        <a:xfrm>
          <a:off x="3905275" y="610879"/>
          <a:ext cx="3195225" cy="20289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2F3927-1FF3-4989-9DF4-C82B4FA4F39D}">
      <dsp:nvSpPr>
        <dsp:cNvPr id="0" name=""/>
        <dsp:cNvSpPr/>
      </dsp:nvSpPr>
      <dsp:spPr>
        <a:xfrm>
          <a:off x="4260300" y="948152"/>
          <a:ext cx="3195225" cy="20289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To publish an Annual Report detailing what the Safeguarding Adults Board (SAB) has done during the year to achieve its main objective and implement its strategic plan, and include learning from any Safeguarding Adult Reviews</a:t>
          </a:r>
          <a:endParaRPr lang="en-US" sz="1600" kern="1200"/>
        </a:p>
      </dsp:txBody>
      <dsp:txXfrm>
        <a:off x="4319726" y="1007578"/>
        <a:ext cx="3076373" cy="1910115"/>
      </dsp:txXfrm>
    </dsp:sp>
    <dsp:sp modelId="{739C737B-CEE0-4F20-B79D-29D0963BBF1D}">
      <dsp:nvSpPr>
        <dsp:cNvPr id="0" name=""/>
        <dsp:cNvSpPr/>
      </dsp:nvSpPr>
      <dsp:spPr>
        <a:xfrm>
          <a:off x="7810550" y="610879"/>
          <a:ext cx="3195225" cy="20289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FE1455-2DB5-47B4-82F0-395968882591}">
      <dsp:nvSpPr>
        <dsp:cNvPr id="0" name=""/>
        <dsp:cNvSpPr/>
      </dsp:nvSpPr>
      <dsp:spPr>
        <a:xfrm>
          <a:off x="8165575" y="948152"/>
          <a:ext cx="3195225" cy="20289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Carry out Safeguarding Adult Reviews</a:t>
          </a:r>
          <a:endParaRPr lang="en-US" sz="1600" kern="1200"/>
        </a:p>
      </dsp:txBody>
      <dsp:txXfrm>
        <a:off x="8225001" y="1007578"/>
        <a:ext cx="3076373" cy="1910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56D41-2163-4550-9EB2-A807437A0F4C}">
      <dsp:nvSpPr>
        <dsp:cNvPr id="0" name=""/>
        <dsp:cNvSpPr/>
      </dsp:nvSpPr>
      <dsp:spPr>
        <a:xfrm>
          <a:off x="0" y="838679"/>
          <a:ext cx="3195225" cy="20289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381A96-ABBA-443C-94F5-7B2C6317B9F4}">
      <dsp:nvSpPr>
        <dsp:cNvPr id="0" name=""/>
        <dsp:cNvSpPr/>
      </dsp:nvSpPr>
      <dsp:spPr>
        <a:xfrm>
          <a:off x="355025" y="1175952"/>
          <a:ext cx="3195225" cy="20289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Adults at Risk are at the core of all prevention work undertaken by the Kingston Safeguarding Adults Board</a:t>
          </a:r>
          <a:endParaRPr lang="en-US" sz="1800" kern="1200"/>
        </a:p>
      </dsp:txBody>
      <dsp:txXfrm>
        <a:off x="414451" y="1235378"/>
        <a:ext cx="3076373" cy="1910115"/>
      </dsp:txXfrm>
    </dsp:sp>
    <dsp:sp modelId="{AF6EFC0E-D11F-4DF4-AA3E-F6519A723426}">
      <dsp:nvSpPr>
        <dsp:cNvPr id="0" name=""/>
        <dsp:cNvSpPr/>
      </dsp:nvSpPr>
      <dsp:spPr>
        <a:xfrm>
          <a:off x="3905275" y="838679"/>
          <a:ext cx="3195225" cy="20289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34792F-CECF-482F-A59F-D413F8780619}">
      <dsp:nvSpPr>
        <dsp:cNvPr id="0" name=""/>
        <dsp:cNvSpPr/>
      </dsp:nvSpPr>
      <dsp:spPr>
        <a:xfrm>
          <a:off x="4260300" y="1175952"/>
          <a:ext cx="3195225" cy="20289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Improve the outcomes for those individuals who have experienced abuse or neglect by committing to the 9 key safeguarding principles for Kingston</a:t>
          </a:r>
          <a:endParaRPr lang="en-US" sz="1800" kern="1200"/>
        </a:p>
      </dsp:txBody>
      <dsp:txXfrm>
        <a:off x="4319726" y="1235378"/>
        <a:ext cx="3076373" cy="1910115"/>
      </dsp:txXfrm>
    </dsp:sp>
    <dsp:sp modelId="{DB1683E2-E60F-4D88-9EA3-B6296101663F}">
      <dsp:nvSpPr>
        <dsp:cNvPr id="0" name=""/>
        <dsp:cNvSpPr/>
      </dsp:nvSpPr>
      <dsp:spPr>
        <a:xfrm>
          <a:off x="7810550" y="838679"/>
          <a:ext cx="3195225" cy="20289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11F76-C4E3-450A-9121-987A922A3F48}">
      <dsp:nvSpPr>
        <dsp:cNvPr id="0" name=""/>
        <dsp:cNvSpPr/>
      </dsp:nvSpPr>
      <dsp:spPr>
        <a:xfrm>
          <a:off x="8165575" y="1175952"/>
          <a:ext cx="3195225" cy="20289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Use the learning from Safeguarding Adult Reviews to continually improve practice across Kingston -  ‘</a:t>
          </a:r>
          <a:r>
            <a:rPr lang="en-GB" sz="1800" i="1" kern="1200"/>
            <a:t>We learn from reviewing our safeguarding practice and embed this into our practice’</a:t>
          </a:r>
          <a:endParaRPr lang="en-US" sz="1800" kern="1200"/>
        </a:p>
      </dsp:txBody>
      <dsp:txXfrm>
        <a:off x="8225001" y="1235378"/>
        <a:ext cx="3076373" cy="19101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B13FB-07A3-449B-9CBC-9D5D187C1867}" type="datetimeFigureOut">
              <a:rPr lang="en-GB" smtClean="0"/>
              <a:t>06/12/2023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127C2-2FCC-495F-85E5-38044B5412AC}" type="slidenum">
              <a:rPr lang="en-GB" smtClean="0"/>
              <a:t>‹#›</a:t>
            </a:fld>
            <a:endParaRPr lang="en-GB"/>
          </a:p>
        </p:txBody>
      </p:sp>
    </p:spTree>
    <p:extLst>
      <p:ext uri="{BB962C8B-B14F-4D97-AF65-F5344CB8AC3E}">
        <p14:creationId xmlns:p14="http://schemas.microsoft.com/office/powerpoint/2010/main" val="3811575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inklocalactpersonal.org.uk/makingitrea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80ab0a7bb3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80ab0a7bb3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96b09ff057_0_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296b09ff057_0_7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r>
              <a:rPr lang="en-GB"/>
              <a:t>In the last session we introduced the quality statements for each of the three themes. These are the evidence categories that would sit under each of the quality statements. </a:t>
            </a:r>
            <a:endParaRPr/>
          </a:p>
        </p:txBody>
      </p:sp>
      <p:sp>
        <p:nvSpPr>
          <p:cNvPr id="487" name="Google Shape;487;g296b09ff057_0_7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13</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96b09ff057_0_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96b09ff057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80ab0a7bb3_0_1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80ab0a7bb3_0_1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97929ab224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97929ab224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97a904ade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97a904ade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97a904ade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97a904ade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97b560fc21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97b560fc21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E4C1-D354-5542-B636-2FCCCB633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796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80ab0a7bb3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80ab0a7bb3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8687555da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8687555da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8687555da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8687555da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8687555da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8687555da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8687555da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8687555da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8687555da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8687555da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8687555da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8687555da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8687555da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8687555da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E4C1-D354-5542-B636-2FCCCB633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475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E4C1-D354-5542-B636-2FCCCB633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969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F127C2-2FCC-495F-85E5-38044B5412AC}" type="slidenum">
              <a:rPr lang="en-GB" smtClean="0"/>
              <a:t>38</a:t>
            </a:fld>
            <a:endParaRPr lang="en-GB"/>
          </a:p>
        </p:txBody>
      </p:sp>
    </p:spTree>
    <p:extLst>
      <p:ext uri="{BB962C8B-B14F-4D97-AF65-F5344CB8AC3E}">
        <p14:creationId xmlns:p14="http://schemas.microsoft.com/office/powerpoint/2010/main" val="332515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97929ab22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97929ab22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97929ab224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97929ab22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953fe906f8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953fe906f8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96b09ff057_0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296b09ff057_0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b="1"/>
              <a:t>Rob</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GB" sz="1200"/>
              <a:t>As a reminder, local authorities have specific duties under the Care Act.</a:t>
            </a:r>
            <a:endParaRPr/>
          </a:p>
          <a:p>
            <a:pPr marL="0" lvl="0" indent="0" algn="l" rtl="0">
              <a:spcBef>
                <a:spcPts val="0"/>
              </a:spcBef>
              <a:spcAft>
                <a:spcPts val="0"/>
              </a:spcAft>
              <a:buClr>
                <a:schemeClr val="dk1"/>
              </a:buClr>
              <a:buSzPts val="1200"/>
              <a:buFont typeface="Arial"/>
              <a:buNone/>
            </a:pPr>
            <a:endParaRPr sz="1200"/>
          </a:p>
          <a:p>
            <a:pPr marL="0" lvl="0" indent="0" algn="l" rtl="0">
              <a:spcBef>
                <a:spcPts val="0"/>
              </a:spcBef>
              <a:spcAft>
                <a:spcPts val="0"/>
              </a:spcAft>
              <a:buNone/>
            </a:pPr>
            <a:r>
              <a:rPr lang="en-GB" sz="1200">
                <a:solidFill>
                  <a:schemeClr val="dk1"/>
                </a:solidFill>
                <a:latin typeface="Calibri"/>
                <a:ea typeface="Calibri"/>
                <a:cs typeface="Calibri"/>
                <a:sym typeface="Calibri"/>
              </a:rPr>
              <a:t>In delivering this, local authorities need to work with their communities and provide or arrange services that help to keep people well and independent. This should include identifying the local support and resources already available, and helping people to access them.</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Local authorities should also provide or arrange a range of services which are aimed at reducing needs and helping people regain skills, for instance after a spell in hospital. They should work with other partners, like the NHS, to think about what types of service local people may need now and in the future</a:t>
            </a:r>
            <a:endParaRPr sz="1200"/>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1" name="Google Shape;431;g296b09ff057_0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96b09ff057_0_2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296b09ff057_0_2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b="1"/>
              <a:t>Rob</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GB" sz="1200"/>
              <a:t>As a reminder, local authorities have specific duties under the Care Act.</a:t>
            </a:r>
            <a:endParaRPr/>
          </a:p>
          <a:p>
            <a:pPr marL="0" lvl="0" indent="0" algn="l" rtl="0">
              <a:spcBef>
                <a:spcPts val="0"/>
              </a:spcBef>
              <a:spcAft>
                <a:spcPts val="0"/>
              </a:spcAft>
              <a:buClr>
                <a:schemeClr val="dk1"/>
              </a:buClr>
              <a:buSzPts val="1200"/>
              <a:buFont typeface="Arial"/>
              <a:buNone/>
            </a:pPr>
            <a:endParaRPr sz="1200"/>
          </a:p>
          <a:p>
            <a:pPr marL="0" lvl="0" indent="0" algn="l" rtl="0">
              <a:spcBef>
                <a:spcPts val="0"/>
              </a:spcBef>
              <a:spcAft>
                <a:spcPts val="0"/>
              </a:spcAft>
              <a:buNone/>
            </a:pPr>
            <a:r>
              <a:rPr lang="en-GB" sz="1200">
                <a:solidFill>
                  <a:schemeClr val="dk1"/>
                </a:solidFill>
                <a:latin typeface="Calibri"/>
                <a:ea typeface="Calibri"/>
                <a:cs typeface="Calibri"/>
                <a:sym typeface="Calibri"/>
              </a:rPr>
              <a:t>In delivering this, local authorities need to work with their communities and provide or arrange services that help to keep people well and independent. This should include identifying the local support and resources already available, and helping people to access them.</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Local authorities should also provide or arrange a range of services which are aimed at reducing needs and helping people regain skills, for instance after a spell in hospital. They should work with other partners, like the NHS, to think about what types of service local people may need now and in the future</a:t>
            </a:r>
            <a:endParaRPr sz="1200"/>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2" name="Google Shape;442;g296b09ff057_0_2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96b09ff057_0_479:notes"/>
          <p:cNvSpPr>
            <a:spLocks noGrp="1" noRot="1" noChangeAspect="1"/>
          </p:cNvSpPr>
          <p:nvPr>
            <p:ph type="sldImg" idx="2"/>
          </p:nvPr>
        </p:nvSpPr>
        <p:spPr>
          <a:xfrm>
            <a:off x="2003425" y="550863"/>
            <a:ext cx="4884738" cy="27479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 name="Google Shape;452;g296b09ff057_0_4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296b09ff057_0_479: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Strategy Slides - 24 May 2016 - MASTER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96b09ff057_0_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296b09ff057_0_4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60020" lvl="0" indent="-160020" algn="l" rtl="0">
              <a:spcBef>
                <a:spcPts val="0"/>
              </a:spcBef>
              <a:spcAft>
                <a:spcPts val="0"/>
              </a:spcAft>
              <a:buNone/>
            </a:pPr>
            <a:r>
              <a:rPr lang="en-GB" sz="1200"/>
              <a:t>Ministerial steer is for a </a:t>
            </a:r>
            <a:r>
              <a:rPr lang="en-GB" sz="1200" b="1"/>
              <a:t>single overall rating</a:t>
            </a:r>
            <a:r>
              <a:rPr lang="en-GB" sz="1200"/>
              <a:t> at Local Authority level </a:t>
            </a:r>
            <a:r>
              <a:rPr lang="en-GB" sz="1200" b="1"/>
              <a:t>with narrative and 'sub-ratings</a:t>
            </a:r>
            <a:r>
              <a:rPr lang="en-GB" sz="1200"/>
              <a:t>' to provide granularity on the assessment and the areas for improvement.</a:t>
            </a:r>
            <a:endParaRPr sz="1200" b="1"/>
          </a:p>
          <a:p>
            <a:pPr marL="160020" lvl="0" indent="-160020" algn="l" rtl="0">
              <a:spcBef>
                <a:spcPts val="1200"/>
              </a:spcBef>
              <a:spcAft>
                <a:spcPts val="0"/>
              </a:spcAft>
              <a:buNone/>
            </a:pPr>
            <a:r>
              <a:rPr lang="en-GB" sz="1200"/>
              <a:t>We will use the </a:t>
            </a:r>
            <a:r>
              <a:rPr lang="en-GB" sz="1200" b="1"/>
              <a:t>four rating levels</a:t>
            </a:r>
            <a:r>
              <a:rPr lang="en-GB" sz="1200"/>
              <a:t> for the overall rating: outstanding, good, requires improvement, inadequate.</a:t>
            </a:r>
            <a:endParaRPr/>
          </a:p>
          <a:p>
            <a:pPr marL="160020" lvl="0" indent="-160020" algn="l" rtl="0">
              <a:spcBef>
                <a:spcPts val="1200"/>
              </a:spcBef>
              <a:spcAft>
                <a:spcPts val="0"/>
              </a:spcAft>
              <a:buNone/>
            </a:pPr>
            <a:r>
              <a:rPr lang="en-GB" sz="1200"/>
              <a:t>Each of the </a:t>
            </a:r>
            <a:r>
              <a:rPr lang="en-GB" sz="1200" b="1"/>
              <a:t>Quality Statements will be scored, 1-4, accompanied by a single word descriptor</a:t>
            </a:r>
            <a:r>
              <a:rPr lang="en-GB" sz="1200"/>
              <a:t>. </a:t>
            </a:r>
            <a:endParaRPr/>
          </a:p>
          <a:p>
            <a:pPr marL="160020" lvl="0" indent="-160020" algn="l" rtl="0">
              <a:spcBef>
                <a:spcPts val="1200"/>
              </a:spcBef>
              <a:spcAft>
                <a:spcPts val="0"/>
              </a:spcAft>
              <a:buNone/>
            </a:pPr>
            <a:r>
              <a:rPr lang="en-GB" sz="1200"/>
              <a:t>Evidence categories within the Quality Statements will also be scored, 1-4. Scores will be aggregated to Quality Statement level.</a:t>
            </a:r>
            <a:endParaRPr/>
          </a:p>
          <a:p>
            <a:pPr marL="160020" lvl="0" indent="-160020" algn="l" rtl="0">
              <a:spcBef>
                <a:spcPts val="1200"/>
              </a:spcBef>
              <a:spcAft>
                <a:spcPts val="0"/>
              </a:spcAft>
              <a:buNone/>
            </a:pPr>
            <a:r>
              <a:rPr lang="en-GB" sz="1200"/>
              <a:t>The </a:t>
            </a:r>
            <a:r>
              <a:rPr lang="en-GB" sz="1200" b="1"/>
              <a:t>overall rating</a:t>
            </a:r>
            <a:r>
              <a:rPr lang="en-GB" sz="1200"/>
              <a:t> and </a:t>
            </a:r>
            <a:r>
              <a:rPr lang="en-GB" sz="1200" b="1"/>
              <a:t>scores for the quality statements</a:t>
            </a:r>
            <a:r>
              <a:rPr lang="en-GB" sz="1200"/>
              <a:t> </a:t>
            </a:r>
            <a:r>
              <a:rPr lang="en-GB" sz="1200" b="1"/>
              <a:t>will be published alongside a narrative report.</a:t>
            </a:r>
            <a:endParaRPr sz="1200"/>
          </a:p>
          <a:p>
            <a:pPr marL="0" lvl="0" indent="0" algn="l" rtl="0">
              <a:spcBef>
                <a:spcPts val="1200"/>
              </a:spcBef>
              <a:spcAft>
                <a:spcPts val="0"/>
              </a:spcAft>
              <a:buClr>
                <a:schemeClr val="dk1"/>
              </a:buClr>
              <a:buSzPts val="1200"/>
              <a:buFont typeface="Arial"/>
              <a:buNone/>
            </a:pPr>
            <a:endParaRPr sz="1200" b="0" i="0" u="none" strike="noStrike">
              <a:solidFill>
                <a:schemeClr val="dk1"/>
              </a:solidFill>
              <a:latin typeface="Arial"/>
              <a:ea typeface="Arial"/>
              <a:cs typeface="Arial"/>
              <a:sym typeface="Arial"/>
            </a:endParaRPr>
          </a:p>
          <a:p>
            <a:pPr marL="171450" lvl="0" indent="-95250" algn="l" rtl="0">
              <a:spcBef>
                <a:spcPts val="0"/>
              </a:spcBef>
              <a:spcAft>
                <a:spcPts val="0"/>
              </a:spcAft>
              <a:buClr>
                <a:schemeClr val="dk1"/>
              </a:buClr>
              <a:buSzPts val="1200"/>
              <a:buFont typeface="Arial"/>
              <a:buNone/>
            </a:pPr>
            <a:endParaRPr sz="1200" b="0" i="0" u="none" strike="noStrike">
              <a:solidFill>
                <a:schemeClr val="dk1"/>
              </a:solidFill>
              <a:latin typeface="Arial"/>
              <a:ea typeface="Arial"/>
              <a:cs typeface="Arial"/>
              <a:sym typeface="Arial"/>
            </a:endParaRPr>
          </a:p>
          <a:p>
            <a:pPr marL="171450" lvl="0" indent="-171450" algn="l" rtl="0">
              <a:spcBef>
                <a:spcPts val="0"/>
              </a:spcBef>
              <a:spcAft>
                <a:spcPts val="0"/>
              </a:spcAft>
              <a:buClr>
                <a:schemeClr val="dk1"/>
              </a:buClr>
              <a:buSzPts val="1200"/>
              <a:buFont typeface="Arial"/>
              <a:buChar char="•"/>
            </a:pPr>
            <a:r>
              <a:rPr lang="en-GB" sz="1200" b="0" i="0" u="none" strike="noStrike">
                <a:solidFill>
                  <a:schemeClr val="dk1"/>
                </a:solidFill>
                <a:latin typeface="Arial"/>
                <a:ea typeface="Arial"/>
                <a:cs typeface="Arial"/>
                <a:sym typeface="Arial"/>
              </a:rPr>
              <a:t>Our assessment framework is built on our five key questions and well known ratings system and is what we use to set out our view of quality and make judgements. </a:t>
            </a:r>
            <a:endParaRPr/>
          </a:p>
          <a:p>
            <a:pPr marL="171450" lvl="0" indent="-95250" algn="l" rtl="0">
              <a:spcBef>
                <a:spcPts val="0"/>
              </a:spcBef>
              <a:spcAft>
                <a:spcPts val="0"/>
              </a:spcAft>
              <a:buClr>
                <a:schemeClr val="dk1"/>
              </a:buClr>
              <a:buSzPts val="1200"/>
              <a:buFont typeface="Arial"/>
              <a:buNone/>
            </a:pPr>
            <a:endParaRPr sz="1200" b="0" i="0" u="none" strike="noStrik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We have drawn on work done previously by Think Local Act Personal (TLAP), National Voices and the Coalition for Collaborative Care on </a:t>
            </a:r>
            <a:r>
              <a:rPr lang="en-GB"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Making it Real</a:t>
            </a:r>
            <a:r>
              <a:rPr lang="en-GB" sz="1200">
                <a:solidFill>
                  <a:schemeClr val="dk1"/>
                </a:solidFill>
                <a:latin typeface="Calibri"/>
                <a:ea typeface="Calibri"/>
                <a:cs typeface="Calibri"/>
                <a:sym typeface="Calibri"/>
              </a:rPr>
              <a:t>. They co-produced a personalised care and support framework that can be used by people who work in adult social care, health, housing and people who use services. Importantly, this sets out what good and outstanding person-centred care looks like and what people should expect from providers, commissioners and system leaders.</a:t>
            </a:r>
            <a:endParaRPr/>
          </a:p>
          <a:p>
            <a:pPr marL="171450" marR="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We want to use ‘I statements’ as the starting point for our assessment framework, taking the important first step towards truly regulating through the eyes of the public. As the statements encapsulate the views and expectations of real people, we feel that giving them a prominent place in our single assessment framework helps to focus the whole health and social care system on people at a very human and relatable level. </a:t>
            </a:r>
            <a:endParaRPr/>
          </a:p>
          <a:p>
            <a:pPr marL="171450" lvl="0" indent="-95250" algn="l" rtl="0">
              <a:spcBef>
                <a:spcPts val="0"/>
              </a:spcBef>
              <a:spcAft>
                <a:spcPts val="0"/>
              </a:spcAft>
              <a:buClr>
                <a:schemeClr val="dk1"/>
              </a:buClr>
              <a:buSzPts val="1200"/>
              <a:buFont typeface="Arial"/>
              <a:buNone/>
            </a:pPr>
            <a:endParaRPr sz="1200" b="0" i="0" u="none" strike="noStrike">
              <a:solidFill>
                <a:schemeClr val="dk1"/>
              </a:solidFill>
              <a:latin typeface="Arial"/>
              <a:ea typeface="Arial"/>
              <a:cs typeface="Arial"/>
              <a:sym typeface="Arial"/>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We’ve already confirmed that our ratings and five key questions will stay central to our approach. But we are introducing a set of ‘quality statements’, pitched at the level of ‘good’ and linked to the regulations that will help us make our judgments about the quality of care. They will replace our current Key Lines of Enquiry (KLOEs) and prompts and be expressed as ‘we statements’ helping to make things clearer for providers about our expectations on them, while reducing the duplication that currently exists across our KLOEs.</a:t>
            </a:r>
            <a:endParaRPr/>
          </a:p>
          <a:p>
            <a:pPr marL="0" lvl="0" indent="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We will use this set of statements in our assessments of all sectors and service types and at all levels, using them to register services with a provisional rating of good through to our new work looking at local authorities and integrated care systems. This will be the basis for our single assessment framework.</a:t>
            </a:r>
            <a:endParaRPr/>
          </a:p>
          <a:p>
            <a:pPr marL="171450" lvl="0" indent="-95250" algn="l" rtl="0">
              <a:spcBef>
                <a:spcPts val="0"/>
              </a:spcBef>
              <a:spcAft>
                <a:spcPts val="0"/>
              </a:spcAft>
              <a:buClr>
                <a:schemeClr val="dk1"/>
              </a:buClr>
              <a:buSzPts val="1200"/>
              <a:buFont typeface="Arial"/>
              <a:buNone/>
            </a:pPr>
            <a:endParaRPr sz="1200" b="0" i="0" u="none" strike="noStrike">
              <a:solidFill>
                <a:schemeClr val="dk1"/>
              </a:solidFill>
              <a:latin typeface="Arial"/>
              <a:ea typeface="Arial"/>
              <a:cs typeface="Arial"/>
              <a:sym typeface="Arial"/>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We want to be more consistent and transparent in our approach and how we make judgments on quality. To address this, we’re developing a way to categorise and score evidence as part of our assessments. The evidence ‘categories’ will bring more structure to our process for assessing quality. The six categories are:</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Peoples experiences</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Feedback from staff and leaders</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Observations of care</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Feedback from partners</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Processes</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Outcomes of care.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To enable us to be clearer with providers and the public about how we use the information we have about care in a service or local area we will set out what evidence will be required for each service type and at each level – including at registration.</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In many ways this will all be data and evidence already familiar to providers and to our inspectors, but by bringing in the six categories and setting what we always need to collect and review in order to make a decision, alongside a way of scoring evidence, we are able to bring a more structured and consistent framework for assessing quality.</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Our single assessment framework will act as the golden thread from initially registering a service at the level of ‘good’, through to ongoing assessments of quality. </a:t>
            </a:r>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We now want to test out some of those policy positions and thinking with you…</a:t>
            </a:r>
            <a:endParaRPr/>
          </a:p>
          <a:p>
            <a:pPr marL="0" lvl="0" indent="0" algn="l" rtl="0">
              <a:spcBef>
                <a:spcPts val="0"/>
              </a:spcBef>
              <a:spcAft>
                <a:spcPts val="0"/>
              </a:spcAft>
              <a:buNone/>
            </a:pPr>
            <a:endParaRPr/>
          </a:p>
        </p:txBody>
      </p:sp>
      <p:sp>
        <p:nvSpPr>
          <p:cNvPr id="464" name="Google Shape;464;g296b09ff057_0_4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5949-E2F5-F01A-456C-FB2B935841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230903-0E98-5F7C-85AF-36E00F1ECD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0685921-CCC4-12FB-4088-241ED000D1A3}"/>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5" name="Footer Placeholder 4">
            <a:extLst>
              <a:ext uri="{FF2B5EF4-FFF2-40B4-BE49-F238E27FC236}">
                <a16:creationId xmlns:a16="http://schemas.microsoft.com/office/drawing/2014/main" id="{7B5F75B4-C595-1E6F-3261-FC92516BD9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00BD01-31E9-5A54-F280-A9BFC248CA93}"/>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3188423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89B7-C35B-D2E6-85D4-6DDFA2F6C8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2BEDF4-48F2-6EB5-91A8-69CB972C86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CEBA0-705F-B7BC-9E3E-793FCFE1FC32}"/>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5" name="Footer Placeholder 4">
            <a:extLst>
              <a:ext uri="{FF2B5EF4-FFF2-40B4-BE49-F238E27FC236}">
                <a16:creationId xmlns:a16="http://schemas.microsoft.com/office/drawing/2014/main" id="{1A8ABFC2-2C10-3D74-93CA-DDC848FEA7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8F7384-70E0-040A-F548-B41A247BA6A6}"/>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319682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D87CE4-9112-7BA8-F712-BAFFC65F8A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6631FF-DD6E-E07A-19EA-2C4C8C3391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D60117-E9DB-D93C-1C7C-5F178EA7F121}"/>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5" name="Footer Placeholder 4">
            <a:extLst>
              <a:ext uri="{FF2B5EF4-FFF2-40B4-BE49-F238E27FC236}">
                <a16:creationId xmlns:a16="http://schemas.microsoft.com/office/drawing/2014/main" id="{5DC5A945-6660-9EF9-EDF1-9CE5BA7AF2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30CDD6-F417-27F0-B334-83ECAEA11546}"/>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3015205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00397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72358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53794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fault" type="tx">
  <p:cSld name="Default">
    <p:spTree>
      <p:nvGrpSpPr>
        <p:cNvPr id="1" name="Shape 322"/>
        <p:cNvGrpSpPr/>
        <p:nvPr/>
      </p:nvGrpSpPr>
      <p:grpSpPr>
        <a:xfrm>
          <a:off x="0" y="0"/>
          <a:ext cx="0" cy="0"/>
          <a:chOff x="0" y="0"/>
          <a:chExt cx="0" cy="0"/>
        </a:xfrm>
      </p:grpSpPr>
      <p:sp>
        <p:nvSpPr>
          <p:cNvPr id="323" name="Google Shape;323;p81"/>
          <p:cNvSpPr txBox="1">
            <a:spLocks noGrp="1"/>
          </p:cNvSpPr>
          <p:nvPr>
            <p:ph type="sldNum" idx="12"/>
          </p:nvPr>
        </p:nvSpPr>
        <p:spPr>
          <a:xfrm>
            <a:off x="9095317" y="6248400"/>
            <a:ext cx="2540000" cy="4572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933" b="0" i="0" u="none" strike="noStrike" cap="none">
                <a:solidFill>
                  <a:srgbClr val="5F2861"/>
                </a:solidFill>
                <a:latin typeface="Arial"/>
                <a:ea typeface="Arial"/>
                <a:cs typeface="Arial"/>
                <a:sym typeface="Arial"/>
              </a:defRPr>
            </a:lvl1pPr>
            <a:lvl2pPr marL="0" marR="0" lvl="1" indent="0" algn="r" rtl="0">
              <a:spcBef>
                <a:spcPts val="0"/>
              </a:spcBef>
              <a:buNone/>
              <a:defRPr sz="933" b="0" i="0" u="none" strike="noStrike" cap="none">
                <a:solidFill>
                  <a:srgbClr val="5F2861"/>
                </a:solidFill>
                <a:latin typeface="Arial"/>
                <a:ea typeface="Arial"/>
                <a:cs typeface="Arial"/>
                <a:sym typeface="Arial"/>
              </a:defRPr>
            </a:lvl2pPr>
            <a:lvl3pPr marL="0" marR="0" lvl="2" indent="0" algn="r" rtl="0">
              <a:spcBef>
                <a:spcPts val="0"/>
              </a:spcBef>
              <a:buNone/>
              <a:defRPr sz="933" b="0" i="0" u="none" strike="noStrike" cap="none">
                <a:solidFill>
                  <a:srgbClr val="5F2861"/>
                </a:solidFill>
                <a:latin typeface="Arial"/>
                <a:ea typeface="Arial"/>
                <a:cs typeface="Arial"/>
                <a:sym typeface="Arial"/>
              </a:defRPr>
            </a:lvl3pPr>
            <a:lvl4pPr marL="0" marR="0" lvl="3" indent="0" algn="r" rtl="0">
              <a:spcBef>
                <a:spcPts val="0"/>
              </a:spcBef>
              <a:buNone/>
              <a:defRPr sz="933" b="0" i="0" u="none" strike="noStrike" cap="none">
                <a:solidFill>
                  <a:srgbClr val="5F2861"/>
                </a:solidFill>
                <a:latin typeface="Arial"/>
                <a:ea typeface="Arial"/>
                <a:cs typeface="Arial"/>
                <a:sym typeface="Arial"/>
              </a:defRPr>
            </a:lvl4pPr>
            <a:lvl5pPr marL="0" marR="0" lvl="4" indent="0" algn="r" rtl="0">
              <a:spcBef>
                <a:spcPts val="0"/>
              </a:spcBef>
              <a:buNone/>
              <a:defRPr sz="933" b="0" i="0" u="none" strike="noStrike" cap="none">
                <a:solidFill>
                  <a:srgbClr val="5F2861"/>
                </a:solidFill>
                <a:latin typeface="Arial"/>
                <a:ea typeface="Arial"/>
                <a:cs typeface="Arial"/>
                <a:sym typeface="Arial"/>
              </a:defRPr>
            </a:lvl5pPr>
            <a:lvl6pPr marL="0" marR="0" lvl="5" indent="0" algn="r" rtl="0">
              <a:spcBef>
                <a:spcPts val="0"/>
              </a:spcBef>
              <a:buNone/>
              <a:defRPr sz="933" b="0" i="0" u="none" strike="noStrike" cap="none">
                <a:solidFill>
                  <a:srgbClr val="5F2861"/>
                </a:solidFill>
                <a:latin typeface="Arial"/>
                <a:ea typeface="Arial"/>
                <a:cs typeface="Arial"/>
                <a:sym typeface="Arial"/>
              </a:defRPr>
            </a:lvl6pPr>
            <a:lvl7pPr marL="0" marR="0" lvl="6" indent="0" algn="r" rtl="0">
              <a:spcBef>
                <a:spcPts val="0"/>
              </a:spcBef>
              <a:buNone/>
              <a:defRPr sz="933" b="0" i="0" u="none" strike="noStrike" cap="none">
                <a:solidFill>
                  <a:srgbClr val="5F2861"/>
                </a:solidFill>
                <a:latin typeface="Arial"/>
                <a:ea typeface="Arial"/>
                <a:cs typeface="Arial"/>
                <a:sym typeface="Arial"/>
              </a:defRPr>
            </a:lvl7pPr>
            <a:lvl8pPr marL="0" marR="0" lvl="7" indent="0" algn="r" rtl="0">
              <a:spcBef>
                <a:spcPts val="0"/>
              </a:spcBef>
              <a:buNone/>
              <a:defRPr sz="933" b="0" i="0" u="none" strike="noStrike" cap="none">
                <a:solidFill>
                  <a:srgbClr val="5F2861"/>
                </a:solidFill>
                <a:latin typeface="Arial"/>
                <a:ea typeface="Arial"/>
                <a:cs typeface="Arial"/>
                <a:sym typeface="Arial"/>
              </a:defRPr>
            </a:lvl8pPr>
            <a:lvl9pPr marL="0" marR="0" lvl="8" indent="0" algn="r" rtl="0">
              <a:spcBef>
                <a:spcPts val="0"/>
              </a:spcBef>
              <a:buNone/>
              <a:defRPr sz="933" b="0" i="0" u="none" strike="noStrike" cap="none">
                <a:solidFill>
                  <a:srgbClr val="5F286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24305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urple detail">
  <p:cSld name="Purple detail">
    <p:spTree>
      <p:nvGrpSpPr>
        <p:cNvPr id="1" name="Shape 248"/>
        <p:cNvGrpSpPr/>
        <p:nvPr/>
      </p:nvGrpSpPr>
      <p:grpSpPr>
        <a:xfrm>
          <a:off x="0" y="0"/>
          <a:ext cx="0" cy="0"/>
          <a:chOff x="0" y="0"/>
          <a:chExt cx="0" cy="0"/>
        </a:xfrm>
      </p:grpSpPr>
      <p:sp>
        <p:nvSpPr>
          <p:cNvPr id="249" name="Google Shape;249;p63"/>
          <p:cNvSpPr txBox="1">
            <a:spLocks noGrp="1"/>
          </p:cNvSpPr>
          <p:nvPr>
            <p:ph type="title"/>
          </p:nvPr>
        </p:nvSpPr>
        <p:spPr>
          <a:xfrm>
            <a:off x="609843" y="436524"/>
            <a:ext cx="10972400" cy="1325200"/>
          </a:xfrm>
          <a:prstGeom prst="rect">
            <a:avLst/>
          </a:prstGeom>
          <a:noFill/>
          <a:ln>
            <a:noFill/>
          </a:ln>
        </p:spPr>
        <p:txBody>
          <a:bodyPr spcFirstLastPara="1" wrap="square" lIns="0" tIns="0" rIns="0" bIns="0" anchor="ctr" anchorCtr="0">
            <a:noAutofit/>
          </a:bodyPr>
          <a:lstStyle>
            <a:lvl1pPr lvl="0" algn="l" rtl="0">
              <a:lnSpc>
                <a:spcPct val="85000"/>
              </a:lnSpc>
              <a:spcBef>
                <a:spcPts val="0"/>
              </a:spcBef>
              <a:spcAft>
                <a:spcPts val="0"/>
              </a:spcAft>
              <a:buSzPts val="1100"/>
              <a:buNone/>
              <a:defRPr sz="4000" b="1">
                <a:latin typeface="Arial"/>
                <a:ea typeface="Arial"/>
                <a:cs typeface="Arial"/>
                <a:sym typeface="Arial"/>
              </a:defRPr>
            </a:lvl1pPr>
            <a:lvl2pPr lvl="1" algn="l" rtl="0">
              <a:lnSpc>
                <a:spcPct val="85000"/>
              </a:lnSpc>
              <a:spcBef>
                <a:spcPts val="0"/>
              </a:spcBef>
              <a:spcAft>
                <a:spcPts val="0"/>
              </a:spcAft>
              <a:buSzPts val="1100"/>
              <a:buNone/>
              <a:defRPr/>
            </a:lvl2pPr>
            <a:lvl3pPr lvl="2" algn="l" rtl="0">
              <a:lnSpc>
                <a:spcPct val="85000"/>
              </a:lnSpc>
              <a:spcBef>
                <a:spcPts val="0"/>
              </a:spcBef>
              <a:spcAft>
                <a:spcPts val="0"/>
              </a:spcAft>
              <a:buSzPts val="1100"/>
              <a:buNone/>
              <a:defRPr/>
            </a:lvl3pPr>
            <a:lvl4pPr lvl="3" algn="l" rtl="0">
              <a:lnSpc>
                <a:spcPct val="85000"/>
              </a:lnSpc>
              <a:spcBef>
                <a:spcPts val="0"/>
              </a:spcBef>
              <a:spcAft>
                <a:spcPts val="0"/>
              </a:spcAft>
              <a:buSzPts val="1100"/>
              <a:buNone/>
              <a:defRPr/>
            </a:lvl4pPr>
            <a:lvl5pPr lvl="4" algn="l" rtl="0">
              <a:lnSpc>
                <a:spcPct val="85000"/>
              </a:lnSpc>
              <a:spcBef>
                <a:spcPts val="0"/>
              </a:spcBef>
              <a:spcAft>
                <a:spcPts val="0"/>
              </a:spcAft>
              <a:buSzPts val="1100"/>
              <a:buNone/>
              <a:defRPr/>
            </a:lvl5pPr>
            <a:lvl6pPr lvl="5" algn="l" rtl="0">
              <a:lnSpc>
                <a:spcPct val="85000"/>
              </a:lnSpc>
              <a:spcBef>
                <a:spcPts val="0"/>
              </a:spcBef>
              <a:spcAft>
                <a:spcPts val="0"/>
              </a:spcAft>
              <a:buSzPts val="1100"/>
              <a:buNone/>
              <a:defRPr/>
            </a:lvl6pPr>
            <a:lvl7pPr lvl="6" algn="l" rtl="0">
              <a:lnSpc>
                <a:spcPct val="85000"/>
              </a:lnSpc>
              <a:spcBef>
                <a:spcPts val="0"/>
              </a:spcBef>
              <a:spcAft>
                <a:spcPts val="0"/>
              </a:spcAft>
              <a:buSzPts val="1100"/>
              <a:buNone/>
              <a:defRPr/>
            </a:lvl7pPr>
            <a:lvl8pPr lvl="7" algn="l" rtl="0">
              <a:lnSpc>
                <a:spcPct val="85000"/>
              </a:lnSpc>
              <a:spcBef>
                <a:spcPts val="0"/>
              </a:spcBef>
              <a:spcAft>
                <a:spcPts val="0"/>
              </a:spcAft>
              <a:buSzPts val="1100"/>
              <a:buNone/>
              <a:defRPr/>
            </a:lvl8pPr>
            <a:lvl9pPr lvl="8" algn="l" rtl="0">
              <a:lnSpc>
                <a:spcPct val="85000"/>
              </a:lnSpc>
              <a:spcBef>
                <a:spcPts val="0"/>
              </a:spcBef>
              <a:spcAft>
                <a:spcPts val="0"/>
              </a:spcAft>
              <a:buSzPts val="1100"/>
              <a:buNone/>
              <a:defRPr/>
            </a:lvl9pPr>
          </a:lstStyle>
          <a:p>
            <a:endParaRPr/>
          </a:p>
        </p:txBody>
      </p:sp>
      <p:sp>
        <p:nvSpPr>
          <p:cNvPr id="250" name="Google Shape;250;p63"/>
          <p:cNvSpPr txBox="1">
            <a:spLocks noGrp="1"/>
          </p:cNvSpPr>
          <p:nvPr>
            <p:ph type="body" idx="1"/>
          </p:nvPr>
        </p:nvSpPr>
        <p:spPr>
          <a:xfrm>
            <a:off x="609843" y="2900863"/>
            <a:ext cx="10972400" cy="1056400"/>
          </a:xfrm>
          <a:prstGeom prst="rect">
            <a:avLst/>
          </a:prstGeom>
          <a:noFill/>
          <a:ln>
            <a:noFill/>
          </a:ln>
        </p:spPr>
        <p:txBody>
          <a:bodyPr spcFirstLastPara="1" wrap="square" lIns="68575" tIns="68575" rIns="68575" bIns="68575" anchor="t" anchorCtr="0">
            <a:noAutofit/>
          </a:bodyPr>
          <a:lstStyle>
            <a:lvl1pPr marL="609585" marR="0" lvl="0" indent="-304792" algn="l" rtl="0">
              <a:lnSpc>
                <a:spcPct val="90000"/>
              </a:lnSpc>
              <a:spcBef>
                <a:spcPts val="0"/>
              </a:spcBef>
              <a:spcAft>
                <a:spcPts val="0"/>
              </a:spcAft>
              <a:buSzPts val="1100"/>
              <a:buNone/>
              <a:defRPr sz="3200" b="0" i="0"/>
            </a:lvl1pPr>
            <a:lvl2pPr marL="1219170" marR="0" lvl="1" indent="-423323" algn="l" rtl="0">
              <a:lnSpc>
                <a:spcPct val="90000"/>
              </a:lnSpc>
              <a:spcBef>
                <a:spcPts val="0"/>
              </a:spcBef>
              <a:spcAft>
                <a:spcPts val="0"/>
              </a:spcAft>
              <a:buSzPts val="1400"/>
              <a:buFont typeface="Arial"/>
              <a:buChar char="•"/>
              <a:defRPr/>
            </a:lvl2pPr>
            <a:lvl3pPr marL="1828754" marR="0" lvl="2" indent="-397923" algn="l" rtl="0">
              <a:lnSpc>
                <a:spcPct val="90000"/>
              </a:lnSpc>
              <a:spcBef>
                <a:spcPts val="0"/>
              </a:spcBef>
              <a:spcAft>
                <a:spcPts val="0"/>
              </a:spcAft>
              <a:buClr>
                <a:schemeClr val="dk1"/>
              </a:buClr>
              <a:buSzPts val="1100"/>
              <a:buChar char="-"/>
              <a:defRPr/>
            </a:lvl3pPr>
            <a:lvl4pPr marL="2438339" marR="0" lvl="3" indent="-397923" algn="l" rtl="0">
              <a:lnSpc>
                <a:spcPct val="90000"/>
              </a:lnSpc>
              <a:spcBef>
                <a:spcPts val="0"/>
              </a:spcBef>
              <a:spcAft>
                <a:spcPts val="0"/>
              </a:spcAft>
              <a:buClr>
                <a:schemeClr val="dk1"/>
              </a:buClr>
              <a:buSzPts val="1100"/>
              <a:buChar char="⬤"/>
              <a:defRPr/>
            </a:lvl4pPr>
            <a:lvl5pPr marL="3047924" marR="0" lvl="4" indent="-397923" algn="l" rtl="0">
              <a:lnSpc>
                <a:spcPct val="90000"/>
              </a:lnSpc>
              <a:spcBef>
                <a:spcPts val="0"/>
              </a:spcBef>
              <a:spcAft>
                <a:spcPts val="0"/>
              </a:spcAft>
              <a:buClr>
                <a:schemeClr val="dk1"/>
              </a:buClr>
              <a:buSzPts val="1100"/>
              <a:buChar char="⬤"/>
              <a:defRPr/>
            </a:lvl5pPr>
            <a:lvl6pPr marL="3657509" marR="0" lvl="5" indent="-397923" algn="l" rtl="0">
              <a:lnSpc>
                <a:spcPct val="90000"/>
              </a:lnSpc>
              <a:spcBef>
                <a:spcPts val="0"/>
              </a:spcBef>
              <a:spcAft>
                <a:spcPts val="0"/>
              </a:spcAft>
              <a:buClr>
                <a:schemeClr val="dk1"/>
              </a:buClr>
              <a:buSzPts val="1100"/>
              <a:buChar char="⬤"/>
              <a:defRPr/>
            </a:lvl6pPr>
            <a:lvl7pPr marL="4267093" marR="0" lvl="6" indent="-397923" algn="l" rtl="0">
              <a:lnSpc>
                <a:spcPct val="90000"/>
              </a:lnSpc>
              <a:spcBef>
                <a:spcPts val="0"/>
              </a:spcBef>
              <a:spcAft>
                <a:spcPts val="0"/>
              </a:spcAft>
              <a:buClr>
                <a:schemeClr val="dk1"/>
              </a:buClr>
              <a:buSzPts val="1100"/>
              <a:buChar char="⬤"/>
              <a:defRPr/>
            </a:lvl7pPr>
            <a:lvl8pPr marL="4876678" marR="0" lvl="7" indent="-397923" algn="l" rtl="0">
              <a:lnSpc>
                <a:spcPct val="90000"/>
              </a:lnSpc>
              <a:spcBef>
                <a:spcPts val="0"/>
              </a:spcBef>
              <a:spcAft>
                <a:spcPts val="0"/>
              </a:spcAft>
              <a:buClr>
                <a:schemeClr val="dk1"/>
              </a:buClr>
              <a:buSzPts val="1100"/>
              <a:buChar char="⬤"/>
              <a:defRPr/>
            </a:lvl8pPr>
            <a:lvl9pPr marL="5486263" marR="0" lvl="8" indent="-397923" algn="l" rtl="0">
              <a:lnSpc>
                <a:spcPct val="90000"/>
              </a:lnSpc>
              <a:spcBef>
                <a:spcPts val="0"/>
              </a:spcBef>
              <a:spcAft>
                <a:spcPts val="0"/>
              </a:spcAft>
              <a:buClr>
                <a:schemeClr val="dk1"/>
              </a:buClr>
              <a:buSzPts val="1100"/>
              <a:buChar char="⬤"/>
              <a:defRPr/>
            </a:lvl9pPr>
          </a:lstStyle>
          <a:p>
            <a:endParaRPr/>
          </a:p>
        </p:txBody>
      </p:sp>
    </p:spTree>
    <p:extLst>
      <p:ext uri="{BB962C8B-B14F-4D97-AF65-F5344CB8AC3E}">
        <p14:creationId xmlns:p14="http://schemas.microsoft.com/office/powerpoint/2010/main" val="225077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0E5D9-C54D-389B-E189-02589B46BE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760EAA-2EB4-44DC-0A94-89CDFD391D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7277E6-9F44-A466-6143-F13EC17A4C71}"/>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5" name="Footer Placeholder 4">
            <a:extLst>
              <a:ext uri="{FF2B5EF4-FFF2-40B4-BE49-F238E27FC236}">
                <a16:creationId xmlns:a16="http://schemas.microsoft.com/office/drawing/2014/main" id="{A0BEA0BF-13F2-6EA2-95E3-A79E3B1B09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52C442-0BAD-07CF-E115-47A87E764088}"/>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297006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5C98-F1AD-9F13-0A29-40CCC834D8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C1C059-DF52-2780-CBBA-AEAA63D044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BC2D8F-EFBE-CC62-5B88-0252B3AF7D3B}"/>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5" name="Footer Placeholder 4">
            <a:extLst>
              <a:ext uri="{FF2B5EF4-FFF2-40B4-BE49-F238E27FC236}">
                <a16:creationId xmlns:a16="http://schemas.microsoft.com/office/drawing/2014/main" id="{EE4E8F0D-A5CC-5425-A502-1226DBC010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118002-2800-04E3-B031-8B98E17B13A9}"/>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91834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7C5F-AB5E-5955-36B2-6C25A69D9B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E13523-5517-7845-7567-60F3C44BB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90DF45-0645-6D49-1C5F-B4D4C868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1FE2CD-B1F5-C416-4D45-E3F50252398F}"/>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6" name="Footer Placeholder 5">
            <a:extLst>
              <a:ext uri="{FF2B5EF4-FFF2-40B4-BE49-F238E27FC236}">
                <a16:creationId xmlns:a16="http://schemas.microsoft.com/office/drawing/2014/main" id="{D29B567D-CD23-6BFB-FFDB-7E2E1B1E0D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6DA392-97F6-AA55-A4EB-C4087DA9484F}"/>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256624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2AEA-3AE7-AFD6-CC4D-5DF71A533C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2479AD-C01B-C4EF-F3EC-1E3178757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239ED9-6F86-F231-94F1-2F259678BE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27C9F4-1EFB-4204-CDCA-CA0D67E72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7D01A-468E-A978-7158-5DA70F8454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818271-211F-3CFC-43BC-5534FA2A48AF}"/>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8" name="Footer Placeholder 7">
            <a:extLst>
              <a:ext uri="{FF2B5EF4-FFF2-40B4-BE49-F238E27FC236}">
                <a16:creationId xmlns:a16="http://schemas.microsoft.com/office/drawing/2014/main" id="{CAAC8F83-CD5D-E1BD-2FE6-6A365343EF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FCDC7D-0ADF-E77A-CD20-35693A21D7F5}"/>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476130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ACD1-3B9A-46F1-B2A9-8348E3440F2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78DB54-7B9C-3EC5-B8E5-29C454A8E858}"/>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4" name="Footer Placeholder 3">
            <a:extLst>
              <a:ext uri="{FF2B5EF4-FFF2-40B4-BE49-F238E27FC236}">
                <a16:creationId xmlns:a16="http://schemas.microsoft.com/office/drawing/2014/main" id="{E805BC63-DEEA-C4A5-AD6C-887A5B8531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B54743-5BD6-FDD0-4F02-C09EAB0CA5C0}"/>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1066488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E48D6-A787-845C-B85F-4BCDA1F2169B}"/>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3" name="Footer Placeholder 2">
            <a:extLst>
              <a:ext uri="{FF2B5EF4-FFF2-40B4-BE49-F238E27FC236}">
                <a16:creationId xmlns:a16="http://schemas.microsoft.com/office/drawing/2014/main" id="{6C26D318-BAAD-8B32-9563-4B0CBAFD27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70ACA2-948B-3ABC-EBE1-13D096F8010E}"/>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831004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0618-E2C1-5E0F-133B-8A37C01EA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1EC147-F577-5A9B-1300-A910BC009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E04AF8-2173-1885-ED1E-F1C228D0DC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DBB115-A59A-CB86-8223-23BE301F3011}"/>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6" name="Footer Placeholder 5">
            <a:extLst>
              <a:ext uri="{FF2B5EF4-FFF2-40B4-BE49-F238E27FC236}">
                <a16:creationId xmlns:a16="http://schemas.microsoft.com/office/drawing/2014/main" id="{138B0E80-19AF-F7B2-45A5-3570346D0C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5C59BC-810C-90AF-DB41-AFDA979A7BB0}"/>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3422783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C76B-85C1-4AA5-31AD-C4345AD3C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587818-727C-F49A-8A60-8C9A296FC2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ABE848-101D-C361-A120-4AD668594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B8D935-A3FF-D662-2C82-B417390A1F01}"/>
              </a:ext>
            </a:extLst>
          </p:cNvPr>
          <p:cNvSpPr>
            <a:spLocks noGrp="1"/>
          </p:cNvSpPr>
          <p:nvPr>
            <p:ph type="dt" sz="half" idx="10"/>
          </p:nvPr>
        </p:nvSpPr>
        <p:spPr/>
        <p:txBody>
          <a:bodyPr/>
          <a:lstStyle/>
          <a:p>
            <a:fld id="{FAA675FE-08B2-466A-AB6C-ECCEB6DBD867}" type="datetimeFigureOut">
              <a:rPr lang="en-GB" smtClean="0"/>
              <a:t>06/12/2023</a:t>
            </a:fld>
            <a:endParaRPr lang="en-GB"/>
          </a:p>
        </p:txBody>
      </p:sp>
      <p:sp>
        <p:nvSpPr>
          <p:cNvPr id="6" name="Footer Placeholder 5">
            <a:extLst>
              <a:ext uri="{FF2B5EF4-FFF2-40B4-BE49-F238E27FC236}">
                <a16:creationId xmlns:a16="http://schemas.microsoft.com/office/drawing/2014/main" id="{05FFB49A-9F0D-684D-0177-FDD5ED803D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9B9066-5C33-1E89-7049-5F5789D94E2E}"/>
              </a:ext>
            </a:extLst>
          </p:cNvPr>
          <p:cNvSpPr>
            <a:spLocks noGrp="1"/>
          </p:cNvSpPr>
          <p:nvPr>
            <p:ph type="sldNum" sz="quarter" idx="12"/>
          </p:nvPr>
        </p:nvSpPr>
        <p:spPr/>
        <p:txBody>
          <a:bodyPr/>
          <a:lstStyle/>
          <a:p>
            <a:fld id="{F59B27D7-C7FB-490D-B0BE-6A9FACC5B68B}" type="slidenum">
              <a:rPr lang="en-GB" smtClean="0"/>
              <a:t>‹#›</a:t>
            </a:fld>
            <a:endParaRPr lang="en-GB"/>
          </a:p>
        </p:txBody>
      </p:sp>
    </p:spTree>
    <p:extLst>
      <p:ext uri="{BB962C8B-B14F-4D97-AF65-F5344CB8AC3E}">
        <p14:creationId xmlns:p14="http://schemas.microsoft.com/office/powerpoint/2010/main" val="103644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7AA5C-22E1-6DA1-40C1-028A5ED8A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7F9D48-6A25-1D5F-C727-73635FDDD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FEB953-FB60-4FE3-3B4F-EECACCB505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675FE-08B2-466A-AB6C-ECCEB6DBD867}" type="datetimeFigureOut">
              <a:rPr lang="en-GB" smtClean="0"/>
              <a:t>06/12/2023</a:t>
            </a:fld>
            <a:endParaRPr lang="en-GB"/>
          </a:p>
        </p:txBody>
      </p:sp>
      <p:sp>
        <p:nvSpPr>
          <p:cNvPr id="5" name="Footer Placeholder 4">
            <a:extLst>
              <a:ext uri="{FF2B5EF4-FFF2-40B4-BE49-F238E27FC236}">
                <a16:creationId xmlns:a16="http://schemas.microsoft.com/office/drawing/2014/main" id="{2A0F8F96-03DB-E33D-AD20-3CB731170E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7D09282-2FCB-AFC3-EF3D-A367DD3033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B27D7-C7FB-490D-B0BE-6A9FACC5B68B}" type="slidenum">
              <a:rPr lang="en-GB" smtClean="0"/>
              <a:t>‹#›</a:t>
            </a:fld>
            <a:endParaRPr lang="en-GB"/>
          </a:p>
        </p:txBody>
      </p:sp>
    </p:spTree>
    <p:extLst>
      <p:ext uri="{BB962C8B-B14F-4D97-AF65-F5344CB8AC3E}">
        <p14:creationId xmlns:p14="http://schemas.microsoft.com/office/powerpoint/2010/main" val="3557681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mailto:emma.crowe@kingston.gov.uk" TargetMode="External"/><Relationship Id="rId5" Type="http://schemas.openxmlformats.org/officeDocument/2006/relationships/hyperlink" Target="http://www.kingston.gov.uk/costoflivingsupport" TargetMode="External"/><Relationship Id="rId4" Type="http://schemas.openxmlformats.org/officeDocument/2006/relationships/hyperlink" Target="https://www.kingstonletstalk.co.uk/engagement/cost-of-livin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hyperlink" Target="mailto:Katharine.dallas@kingston.gov.uk"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connectedkingston.uk/"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mailto:strategy@kingston.gov.uk" TargetMode="External"/><Relationship Id="rId5" Type="http://schemas.openxmlformats.org/officeDocument/2006/relationships/image" Target="../media/image16.jp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8" Type="http://schemas.openxmlformats.org/officeDocument/2006/relationships/hyperlink" Target="https://www.healthwatchkingston.org.uk/report/2023-05-11/making-safeguarding-personal-report-22-23" TargetMode="External"/><Relationship Id="rId3" Type="http://schemas.openxmlformats.org/officeDocument/2006/relationships/image" Target="../media/image1.tiff"/><Relationship Id="rId7" Type="http://schemas.openxmlformats.org/officeDocument/2006/relationships/hyperlink" Target="https://www.healthwatchkingston.org.uk/news/2023-06-29/do-you-know-someone-who-digitally-excluded"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healthwatchkingston.org.uk/news/2023-09-11/healthwatch-kingston-raised-more-%C2%A3900-kingston-hospital-saturday" TargetMode="External"/><Relationship Id="rId5" Type="http://schemas.openxmlformats.org/officeDocument/2006/relationships/hyperlink" Target="https://www.healthwatchkingston.org.uk/report/2023-05-11/care-workforce-wellbeing-engagement-report-2023" TargetMode="External"/><Relationship Id="rId4" Type="http://schemas.openxmlformats.org/officeDocument/2006/relationships/hyperlink" Target="https://www.healthwatchkingston.org.uk/news/2023-10-02/kingston-council-awards-new-healthwatch-kingston-contract" TargetMode="External"/><Relationship Id="rId9" Type="http://schemas.openxmlformats.org/officeDocument/2006/relationships/image" Target="../media/image26.jpeg"/></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tiff"/><Relationship Id="rId7" Type="http://schemas.openxmlformats.org/officeDocument/2006/relationships/hyperlink" Target="mailto:candy@healthwatchkingston.org.uk"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www.healthwatchkingston.org.uk/event/2023-11-20/annual-london-safeguarding-adults-board-conference-20-24-november" TargetMode="External"/><Relationship Id="rId5" Type="http://schemas.openxmlformats.org/officeDocument/2006/relationships/hyperlink" Target="https://www.healthwatchkingston.org.uk/news/2022-09-29/virtual-conversation-about-virtual-wards-update-event" TargetMode="External"/><Relationship Id="rId4" Type="http://schemas.openxmlformats.org/officeDocument/2006/relationships/image" Target="../media/image27.png"/><Relationship Id="rId9"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0893151-6B65-F3BA-535C-E8609FF73D07}"/>
              </a:ext>
            </a:extLst>
          </p:cNvPr>
          <p:cNvSpPr txBox="1">
            <a:spLocks/>
          </p:cNvSpPr>
          <p:nvPr/>
        </p:nvSpPr>
        <p:spPr>
          <a:xfrm>
            <a:off x="464696" y="1051813"/>
            <a:ext cx="6445770" cy="5214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61169E9E-982C-5A2E-FFE7-6FA1BA96CAF4}"/>
              </a:ext>
            </a:extLst>
          </p:cNvPr>
          <p:cNvSpPr txBox="1"/>
          <p:nvPr/>
        </p:nvSpPr>
        <p:spPr>
          <a:xfrm>
            <a:off x="562063" y="411061"/>
            <a:ext cx="11048912" cy="2185214"/>
          </a:xfrm>
          <a:prstGeom prst="rect">
            <a:avLst/>
          </a:prstGeom>
          <a:noFill/>
        </p:spPr>
        <p:txBody>
          <a:bodyPr wrap="square" rtlCol="0">
            <a:spAutoFit/>
          </a:bodyPr>
          <a:lstStyle/>
          <a:p>
            <a:pPr fontAlgn="base"/>
            <a:r>
              <a:rPr lang="en-GB" sz="4800" b="1" dirty="0">
                <a:solidFill>
                  <a:srgbClr val="E7479D"/>
                </a:solidFill>
                <a:latin typeface="Trebuchet MS" panose="020B0703020202090204" pitchFamily="34" charset="0"/>
              </a:rPr>
              <a:t>Healthwatch Kingston Open Meeting </a:t>
            </a:r>
            <a:endParaRPr lang="en-GB" sz="4000" b="1" dirty="0">
              <a:solidFill>
                <a:srgbClr val="E7479D"/>
              </a:solidFill>
              <a:latin typeface="Trebuchet MS" panose="020B0703020202090204" pitchFamily="34" charset="0"/>
            </a:endParaRPr>
          </a:p>
          <a:p>
            <a:pPr fontAlgn="base"/>
            <a:r>
              <a:rPr lang="en-US" sz="2800" b="1" dirty="0">
                <a:solidFill>
                  <a:srgbClr val="E7479D"/>
                </a:solidFill>
                <a:latin typeface="Trebuchet MS" panose="020B0703020202090204" pitchFamily="34" charset="0"/>
              </a:rPr>
              <a:t>Social Care </a:t>
            </a:r>
          </a:p>
          <a:p>
            <a:pPr fontAlgn="base"/>
            <a:endParaRPr lang="en-US" sz="2000" b="1" dirty="0">
              <a:solidFill>
                <a:schemeClr val="accent5">
                  <a:lumMod val="50000"/>
                </a:schemeClr>
              </a:solidFill>
              <a:latin typeface="Trebuchet MS" panose="020B0703020202090204" pitchFamily="34" charset="0"/>
            </a:endParaRPr>
          </a:p>
          <a:p>
            <a:pPr fontAlgn="base"/>
            <a:endParaRPr lang="en-US" sz="2000" b="1" dirty="0">
              <a:solidFill>
                <a:schemeClr val="accent5">
                  <a:lumMod val="50000"/>
                </a:schemeClr>
              </a:solidFill>
              <a:latin typeface="Trebuchet MS" panose="020B0703020202090204" pitchFamily="34" charset="0"/>
            </a:endParaRPr>
          </a:p>
          <a:p>
            <a:pPr fontAlgn="base"/>
            <a:r>
              <a:rPr lang="en-US" sz="2000" b="1" dirty="0">
                <a:solidFill>
                  <a:schemeClr val="accent5">
                    <a:lumMod val="50000"/>
                  </a:schemeClr>
                </a:solidFill>
                <a:latin typeface="Trebuchet MS" panose="020B0703020202090204" pitchFamily="34" charset="0"/>
              </a:rPr>
              <a:t>Tuesday 7 November 2023</a:t>
            </a:r>
          </a:p>
        </p:txBody>
      </p:sp>
      <p:pic>
        <p:nvPicPr>
          <p:cNvPr id="4" name="Picture 3">
            <a:extLst>
              <a:ext uri="{FF2B5EF4-FFF2-40B4-BE49-F238E27FC236}">
                <a16:creationId xmlns:a16="http://schemas.microsoft.com/office/drawing/2014/main" id="{B2AEF821-19BA-ED1B-CCD5-F83BC566FD75}"/>
              </a:ext>
            </a:extLst>
          </p:cNvPr>
          <p:cNvPicPr>
            <a:picLocks noChangeAspect="1"/>
          </p:cNvPicPr>
          <p:nvPr/>
        </p:nvPicPr>
        <p:blipFill>
          <a:blip r:embed="rId2"/>
          <a:stretch>
            <a:fillRect/>
          </a:stretch>
        </p:blipFill>
        <p:spPr>
          <a:xfrm>
            <a:off x="376320" y="4718566"/>
            <a:ext cx="6216931" cy="1547325"/>
          </a:xfrm>
          <a:prstGeom prst="rect">
            <a:avLst/>
          </a:prstGeom>
        </p:spPr>
      </p:pic>
      <p:pic>
        <p:nvPicPr>
          <p:cNvPr id="20" name="Picture 7" descr="Logo, company name&#10;&#10;Description automatically generated">
            <a:extLst>
              <a:ext uri="{FF2B5EF4-FFF2-40B4-BE49-F238E27FC236}">
                <a16:creationId xmlns:a16="http://schemas.microsoft.com/office/drawing/2014/main" id="{43EB6EFF-19D6-0510-00DF-25E151981353}"/>
              </a:ext>
            </a:extLst>
          </p:cNvPr>
          <p:cNvPicPr>
            <a:picLocks noChangeAspect="1"/>
          </p:cNvPicPr>
          <p:nvPr/>
        </p:nvPicPr>
        <p:blipFill>
          <a:blip r:embed="rId3"/>
          <a:stretch>
            <a:fillRect/>
          </a:stretch>
        </p:blipFill>
        <p:spPr>
          <a:xfrm>
            <a:off x="7468071" y="1874700"/>
            <a:ext cx="4240271" cy="4240271"/>
          </a:xfrm>
          <a:prstGeom prst="rect">
            <a:avLst/>
          </a:prstGeom>
        </p:spPr>
      </p:pic>
    </p:spTree>
    <p:extLst>
      <p:ext uri="{BB962C8B-B14F-4D97-AF65-F5344CB8AC3E}">
        <p14:creationId xmlns:p14="http://schemas.microsoft.com/office/powerpoint/2010/main" val="3456389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99"/>
          <p:cNvSpPr txBox="1">
            <a:spLocks noGrp="1"/>
          </p:cNvSpPr>
          <p:nvPr>
            <p:ph type="title"/>
          </p:nvPr>
        </p:nvSpPr>
        <p:spPr>
          <a:xfrm>
            <a:off x="647701" y="364331"/>
            <a:ext cx="5578400" cy="680000"/>
          </a:xfrm>
          <a:prstGeom prst="rect">
            <a:avLst/>
          </a:prstGeom>
          <a:noFill/>
          <a:ln>
            <a:noFill/>
          </a:ln>
        </p:spPr>
        <p:txBody>
          <a:bodyPr spcFirstLastPara="1" vert="horz" wrap="square" lIns="0" tIns="0" rIns="0" bIns="0" rtlCol="0" anchor="ctr" anchorCtr="0">
            <a:noAutofit/>
          </a:bodyPr>
          <a:lstStyle/>
          <a:p>
            <a:pPr>
              <a:lnSpc>
                <a:spcPct val="85000"/>
              </a:lnSpc>
              <a:spcBef>
                <a:spcPts val="0"/>
              </a:spcBef>
            </a:pPr>
            <a:r>
              <a:rPr lang="en-GB" sz="3200"/>
              <a:t>Local Authority Assurance</a:t>
            </a:r>
            <a:endParaRPr/>
          </a:p>
        </p:txBody>
      </p:sp>
      <p:sp>
        <p:nvSpPr>
          <p:cNvPr id="445" name="Google Shape;445;p99"/>
          <p:cNvSpPr txBox="1">
            <a:spLocks noGrp="1"/>
          </p:cNvSpPr>
          <p:nvPr>
            <p:ph type="body" idx="1"/>
          </p:nvPr>
        </p:nvSpPr>
        <p:spPr>
          <a:xfrm>
            <a:off x="937683" y="1691760"/>
            <a:ext cx="10316800" cy="4318000"/>
          </a:xfrm>
          <a:prstGeom prst="rect">
            <a:avLst/>
          </a:prstGeom>
          <a:noFill/>
          <a:ln>
            <a:noFill/>
          </a:ln>
        </p:spPr>
        <p:txBody>
          <a:bodyPr spcFirstLastPara="1" vert="horz" wrap="square" lIns="0" tIns="0" rIns="0" bIns="0" rtlCol="0" anchor="t" anchorCtr="0">
            <a:noAutofit/>
          </a:bodyPr>
          <a:lstStyle/>
          <a:p>
            <a:pPr marL="338658" indent="-330192">
              <a:spcBef>
                <a:spcPts val="0"/>
              </a:spcBef>
              <a:buSzPts val="2500"/>
              <a:buFont typeface="Arial"/>
              <a:buChar char="•"/>
            </a:pPr>
            <a:r>
              <a:rPr lang="en-GB"/>
              <a:t>New duty to independently review and assess how Local Authorities are delivering their Care Act functions</a:t>
            </a:r>
            <a:endParaRPr/>
          </a:p>
          <a:p>
            <a:pPr marL="338658" indent="-330192">
              <a:spcBef>
                <a:spcPts val="1733"/>
              </a:spcBef>
              <a:buSzPts val="2500"/>
              <a:buFont typeface="Arial"/>
              <a:buChar char="•"/>
            </a:pPr>
            <a:r>
              <a:rPr lang="en-GB"/>
              <a:t>The assurance framework will go live in 2023/24</a:t>
            </a:r>
            <a:endParaRPr/>
          </a:p>
          <a:p>
            <a:pPr marL="338658" indent="-330192">
              <a:spcBef>
                <a:spcPts val="1733"/>
              </a:spcBef>
              <a:buSzPts val="2500"/>
              <a:buFont typeface="Arial"/>
              <a:buChar char="•"/>
            </a:pPr>
            <a:r>
              <a:rPr lang="en-GB"/>
              <a:t>Working in co-production to develop the scope and content of the assessment framework.</a:t>
            </a:r>
            <a:endParaRPr/>
          </a:p>
          <a:p>
            <a:pPr marL="338658" indent="0">
              <a:spcBef>
                <a:spcPts val="1733"/>
              </a:spcBef>
              <a:buNone/>
            </a:pPr>
            <a:r>
              <a:rPr lang="en-GB"/>
              <a:t>Progress to date</a:t>
            </a:r>
            <a:endParaRPr/>
          </a:p>
          <a:p>
            <a:pPr marL="609585" indent="-482588">
              <a:spcBef>
                <a:spcPts val="1733"/>
              </a:spcBef>
              <a:buSzPts val="2100"/>
              <a:buChar char="●"/>
            </a:pPr>
            <a:r>
              <a:rPr lang="en-GB"/>
              <a:t>Pilots underway summer 2023 </a:t>
            </a:r>
            <a:endParaRPr/>
          </a:p>
          <a:p>
            <a:pPr marL="609585" indent="-482588">
              <a:spcBef>
                <a:spcPts val="0"/>
              </a:spcBef>
              <a:buSzPts val="2100"/>
              <a:buChar char="●"/>
            </a:pPr>
            <a:r>
              <a:rPr lang="en-GB"/>
              <a:t>First set of assurance visits likely to take place early 24 </a:t>
            </a:r>
            <a:endParaRPr/>
          </a:p>
          <a:p>
            <a:pPr marL="609585" indent="-482588">
              <a:spcBef>
                <a:spcPts val="0"/>
              </a:spcBef>
              <a:buSzPts val="2100"/>
              <a:buChar char="●"/>
            </a:pPr>
            <a:r>
              <a:rPr lang="en-GB"/>
              <a:t>Judgements to be published with an overall rating </a:t>
            </a:r>
            <a:endParaRPr/>
          </a:p>
        </p:txBody>
      </p:sp>
      <p:sp>
        <p:nvSpPr>
          <p:cNvPr id="446" name="Google Shape;446;p99"/>
          <p:cNvSpPr txBox="1">
            <a:spLocks noGrp="1"/>
          </p:cNvSpPr>
          <p:nvPr>
            <p:ph type="sldNum" idx="12"/>
          </p:nvPr>
        </p:nvSpPr>
        <p:spPr>
          <a:xfrm>
            <a:off x="6821488" y="4686300"/>
            <a:ext cx="1905200" cy="342800"/>
          </a:xfrm>
          <a:prstGeom prst="rect">
            <a:avLst/>
          </a:prstGeom>
          <a:noFill/>
          <a:ln>
            <a:noFill/>
          </a:ln>
        </p:spPr>
        <p:txBody>
          <a:bodyPr spcFirstLastPara="1" vert="horz" wrap="square" lIns="0" tIns="0" rIns="0" bIns="0" rtlCol="0" anchor="b" anchorCtr="0">
            <a:noAutofit/>
          </a:bodyPr>
          <a:lstStyle/>
          <a:p>
            <a:pPr>
              <a:buClr>
                <a:srgbClr val="000000"/>
              </a:buClr>
            </a:pPr>
            <a:fld id="{00000000-1234-1234-1234-123412341234}" type="slidenum">
              <a:rPr lang="en-GB"/>
              <a:pPr>
                <a:buClr>
                  <a:srgbClr val="000000"/>
                </a:buClr>
              </a:pPr>
              <a:t>10</a:t>
            </a:fld>
            <a:endParaRPr sz="1067">
              <a:solidFill>
                <a:srgbClr val="6D2E69"/>
              </a:solidFill>
            </a:endParaRPr>
          </a:p>
        </p:txBody>
      </p:sp>
      <p:grpSp>
        <p:nvGrpSpPr>
          <p:cNvPr id="447" name="Google Shape;447;p99"/>
          <p:cNvGrpSpPr/>
          <p:nvPr/>
        </p:nvGrpSpPr>
        <p:grpSpPr>
          <a:xfrm>
            <a:off x="7640856" y="533500"/>
            <a:ext cx="3842640" cy="825733"/>
            <a:chOff x="5678580" y="411511"/>
            <a:chExt cx="2925868" cy="628731"/>
          </a:xfrm>
        </p:grpSpPr>
        <p:pic>
          <p:nvPicPr>
            <p:cNvPr id="448" name="Google Shape;448;p99"/>
            <p:cNvPicPr preferRelativeResize="0"/>
            <p:nvPr/>
          </p:nvPicPr>
          <p:blipFill rotWithShape="1">
            <a:blip r:embed="rId3">
              <a:alphaModFix/>
            </a:blip>
            <a:srcRect/>
            <a:stretch/>
          </p:blipFill>
          <p:spPr>
            <a:xfrm>
              <a:off x="5678580" y="411511"/>
              <a:ext cx="2925868" cy="576064"/>
            </a:xfrm>
            <a:prstGeom prst="rect">
              <a:avLst/>
            </a:prstGeom>
            <a:noFill/>
            <a:ln>
              <a:noFill/>
            </a:ln>
          </p:spPr>
        </p:pic>
        <p:pic>
          <p:nvPicPr>
            <p:cNvPr id="449" name="Google Shape;449;p99"/>
            <p:cNvPicPr preferRelativeResize="0"/>
            <p:nvPr/>
          </p:nvPicPr>
          <p:blipFill rotWithShape="1">
            <a:blip r:embed="rId4">
              <a:alphaModFix/>
            </a:blip>
            <a:srcRect/>
            <a:stretch/>
          </p:blipFill>
          <p:spPr>
            <a:xfrm>
              <a:off x="7002355" y="430557"/>
              <a:ext cx="1543265" cy="60968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00"/>
          <p:cNvSpPr/>
          <p:nvPr/>
        </p:nvSpPr>
        <p:spPr>
          <a:xfrm>
            <a:off x="836295" y="592933"/>
            <a:ext cx="6435200" cy="774800"/>
          </a:xfrm>
          <a:prstGeom prst="rect">
            <a:avLst/>
          </a:prstGeom>
          <a:noFill/>
          <a:ln>
            <a:noFill/>
          </a:ln>
        </p:spPr>
        <p:txBody>
          <a:bodyPr spcFirstLastPara="1" wrap="square" lIns="46767" tIns="46767" rIns="46767" bIns="46767" anchor="t" anchorCtr="0">
            <a:noAutofit/>
          </a:bodyPr>
          <a:lstStyle/>
          <a:p>
            <a:pPr>
              <a:lnSpc>
                <a:spcPct val="85000"/>
              </a:lnSpc>
            </a:pPr>
            <a:r>
              <a:rPr lang="en-GB" sz="2667">
                <a:solidFill>
                  <a:srgbClr val="FFFFFF"/>
                </a:solidFill>
                <a:latin typeface="Arial"/>
                <a:ea typeface="Arial"/>
                <a:cs typeface="Arial"/>
                <a:sym typeface="Arial"/>
              </a:rPr>
              <a:t>Areas of focus for Local Authority assessments </a:t>
            </a:r>
            <a:endParaRPr sz="1467"/>
          </a:p>
        </p:txBody>
      </p:sp>
      <p:sp>
        <p:nvSpPr>
          <p:cNvPr id="456" name="Google Shape;456;p100"/>
          <p:cNvSpPr txBox="1">
            <a:spLocks noGrp="1"/>
          </p:cNvSpPr>
          <p:nvPr>
            <p:ph type="sldNum" idx="12"/>
          </p:nvPr>
        </p:nvSpPr>
        <p:spPr>
          <a:xfrm>
            <a:off x="8328025" y="6259513"/>
            <a:ext cx="1905200" cy="457200"/>
          </a:xfrm>
          <a:prstGeom prst="rect">
            <a:avLst/>
          </a:prstGeom>
          <a:noFill/>
          <a:ln>
            <a:noFill/>
          </a:ln>
        </p:spPr>
        <p:txBody>
          <a:bodyPr spcFirstLastPara="1" vert="horz" wrap="square" lIns="0" tIns="0" rIns="0" bIns="0" rtlCol="0" anchor="b" anchorCtr="0">
            <a:noAutofit/>
          </a:bodyPr>
          <a:lstStyle/>
          <a:p>
            <a:fld id="{00000000-1234-1234-1234-123412341234}" type="slidenum">
              <a:rPr lang="en-GB"/>
              <a:pPr/>
              <a:t>11</a:t>
            </a:fld>
            <a:endParaRPr/>
          </a:p>
        </p:txBody>
      </p:sp>
      <p:sp>
        <p:nvSpPr>
          <p:cNvPr id="457" name="Google Shape;457;p100"/>
          <p:cNvSpPr/>
          <p:nvPr/>
        </p:nvSpPr>
        <p:spPr>
          <a:xfrm>
            <a:off x="349785" y="1723184"/>
            <a:ext cx="10808000" cy="4401200"/>
          </a:xfrm>
          <a:prstGeom prst="rect">
            <a:avLst/>
          </a:prstGeom>
          <a:noFill/>
          <a:ln>
            <a:noFill/>
          </a:ln>
        </p:spPr>
        <p:txBody>
          <a:bodyPr spcFirstLastPara="1" wrap="square" lIns="91433" tIns="45700" rIns="91433" bIns="45700" anchor="t" anchorCtr="0">
            <a:noAutofit/>
          </a:bodyPr>
          <a:lstStyle/>
          <a:p>
            <a:pPr marL="965176" lvl="1" indent="-499521">
              <a:buClr>
                <a:srgbClr val="000000"/>
              </a:buClr>
              <a:buSzPts val="1500"/>
              <a:buFont typeface="Arial"/>
              <a:buAutoNum type="arabicPeriod"/>
            </a:pPr>
            <a:r>
              <a:rPr lang="en-GB" sz="2000" b="1">
                <a:solidFill>
                  <a:srgbClr val="000000"/>
                </a:solidFill>
                <a:latin typeface="Arial"/>
                <a:ea typeface="Arial"/>
                <a:cs typeface="Arial"/>
                <a:sym typeface="Arial"/>
              </a:rPr>
              <a:t>Working with people </a:t>
            </a:r>
            <a:r>
              <a:rPr lang="en-GB" sz="2000">
                <a:solidFill>
                  <a:srgbClr val="000000"/>
                </a:solidFill>
                <a:latin typeface="Arial"/>
                <a:ea typeface="Arial"/>
                <a:cs typeface="Arial"/>
                <a:sym typeface="Arial"/>
              </a:rPr>
              <a:t>- assessing needs, supporting people to live healthier lives, prevention, well-being, information and advice</a:t>
            </a:r>
            <a:endParaRPr sz="1467"/>
          </a:p>
          <a:p>
            <a:pPr marL="914377" lvl="1" indent="-321725">
              <a:buClr>
                <a:schemeClr val="dk1"/>
              </a:buClr>
              <a:buSzPts val="1500"/>
            </a:pPr>
            <a:endParaRPr sz="2000">
              <a:solidFill>
                <a:srgbClr val="000000"/>
              </a:solidFill>
              <a:latin typeface="Arial"/>
              <a:ea typeface="Arial"/>
              <a:cs typeface="Arial"/>
              <a:sym typeface="Arial"/>
            </a:endParaRPr>
          </a:p>
          <a:p>
            <a:pPr marL="965176" lvl="1" indent="-499521">
              <a:buClr>
                <a:srgbClr val="000000"/>
              </a:buClr>
              <a:buSzPts val="1500"/>
              <a:buFont typeface="Arial"/>
              <a:buAutoNum type="arabicPeriod"/>
            </a:pPr>
            <a:r>
              <a:rPr lang="en-GB" sz="2000" b="1">
                <a:solidFill>
                  <a:srgbClr val="000000"/>
                </a:solidFill>
                <a:latin typeface="Arial"/>
                <a:ea typeface="Arial"/>
                <a:cs typeface="Arial"/>
                <a:sym typeface="Arial"/>
              </a:rPr>
              <a:t>Providing support </a:t>
            </a:r>
            <a:r>
              <a:rPr lang="en-GB" sz="2000">
                <a:solidFill>
                  <a:srgbClr val="000000"/>
                </a:solidFill>
                <a:latin typeface="Arial"/>
                <a:ea typeface="Arial"/>
                <a:cs typeface="Arial"/>
                <a:sym typeface="Arial"/>
              </a:rPr>
              <a:t>- markets (including commissioning), integration and partnership working</a:t>
            </a:r>
            <a:endParaRPr sz="2000">
              <a:solidFill>
                <a:srgbClr val="000000"/>
              </a:solidFill>
              <a:latin typeface="Arial"/>
              <a:ea typeface="Arial"/>
              <a:cs typeface="Arial"/>
              <a:sym typeface="Arial"/>
            </a:endParaRPr>
          </a:p>
          <a:p>
            <a:pPr marL="914377" lvl="1" indent="-321725">
              <a:buClr>
                <a:schemeClr val="dk1"/>
              </a:buClr>
              <a:buSzPts val="1500"/>
            </a:pPr>
            <a:endParaRPr sz="2000">
              <a:solidFill>
                <a:srgbClr val="000000"/>
              </a:solidFill>
              <a:latin typeface="Arial"/>
              <a:ea typeface="Arial"/>
              <a:cs typeface="Arial"/>
              <a:sym typeface="Arial"/>
            </a:endParaRPr>
          </a:p>
          <a:p>
            <a:pPr marL="965176" lvl="1" indent="-499521">
              <a:buClr>
                <a:srgbClr val="000000"/>
              </a:buClr>
              <a:buSzPts val="1500"/>
              <a:buFont typeface="Arial"/>
              <a:buAutoNum type="arabicPeriod"/>
            </a:pPr>
            <a:r>
              <a:rPr lang="en-GB" sz="2000" b="1">
                <a:solidFill>
                  <a:srgbClr val="000000"/>
                </a:solidFill>
                <a:latin typeface="Arial"/>
                <a:ea typeface="Arial"/>
                <a:cs typeface="Arial"/>
                <a:sym typeface="Arial"/>
              </a:rPr>
              <a:t>Ensuring safety </a:t>
            </a:r>
            <a:r>
              <a:rPr lang="en-GB" sz="2000">
                <a:solidFill>
                  <a:srgbClr val="000000"/>
                </a:solidFill>
                <a:latin typeface="Arial"/>
                <a:ea typeface="Arial"/>
                <a:cs typeface="Arial"/>
                <a:sym typeface="Arial"/>
              </a:rPr>
              <a:t>- safeguarding, safe systems and continuity of care</a:t>
            </a:r>
            <a:endParaRPr sz="2000">
              <a:solidFill>
                <a:srgbClr val="000000"/>
              </a:solidFill>
              <a:latin typeface="Arial"/>
              <a:ea typeface="Arial"/>
              <a:cs typeface="Arial"/>
              <a:sym typeface="Arial"/>
            </a:endParaRPr>
          </a:p>
          <a:p>
            <a:pPr marL="965176" lvl="1" indent="-372524">
              <a:buClr>
                <a:schemeClr val="dk1"/>
              </a:buClr>
              <a:buSzPts val="1500"/>
            </a:pPr>
            <a:endParaRPr sz="2000">
              <a:solidFill>
                <a:srgbClr val="000000"/>
              </a:solidFill>
              <a:latin typeface="Arial"/>
              <a:ea typeface="Arial"/>
              <a:cs typeface="Arial"/>
              <a:sym typeface="Arial"/>
            </a:endParaRPr>
          </a:p>
          <a:p>
            <a:pPr marL="965176" lvl="1" indent="-499521">
              <a:buClr>
                <a:srgbClr val="000000"/>
              </a:buClr>
              <a:buSzPts val="1500"/>
              <a:buFont typeface="Arial"/>
              <a:buAutoNum type="arabicPeriod"/>
            </a:pPr>
            <a:r>
              <a:rPr lang="en-GB" sz="2000" b="1">
                <a:solidFill>
                  <a:srgbClr val="000000"/>
                </a:solidFill>
                <a:latin typeface="Arial"/>
                <a:ea typeface="Arial"/>
                <a:cs typeface="Arial"/>
                <a:sym typeface="Arial"/>
              </a:rPr>
              <a:t>Leadership </a:t>
            </a:r>
            <a:r>
              <a:rPr lang="en-GB" sz="2000">
                <a:solidFill>
                  <a:srgbClr val="000000"/>
                </a:solidFill>
                <a:latin typeface="Arial"/>
                <a:ea typeface="Arial"/>
                <a:cs typeface="Arial"/>
                <a:sym typeface="Arial"/>
              </a:rPr>
              <a:t>- governance, learning, improvement, innovation</a:t>
            </a:r>
            <a:endParaRPr sz="2000">
              <a:solidFill>
                <a:srgbClr val="000000"/>
              </a:solidFill>
              <a:latin typeface="Arial"/>
              <a:ea typeface="Arial"/>
              <a:cs typeface="Arial"/>
              <a:sym typeface="Arial"/>
            </a:endParaRPr>
          </a:p>
          <a:p>
            <a:pPr marL="914377" lvl="2"/>
            <a:endParaRPr sz="2000">
              <a:solidFill>
                <a:srgbClr val="000000"/>
              </a:solidFill>
              <a:latin typeface="Arial"/>
              <a:ea typeface="Arial"/>
              <a:cs typeface="Arial"/>
              <a:sym typeface="Arial"/>
            </a:endParaRPr>
          </a:p>
          <a:p>
            <a:r>
              <a:rPr lang="en-GB" sz="2000">
                <a:solidFill>
                  <a:srgbClr val="000000"/>
                </a:solidFill>
                <a:latin typeface="Arial"/>
                <a:ea typeface="Arial"/>
                <a:cs typeface="Arial"/>
                <a:sym typeface="Arial"/>
              </a:rPr>
              <a:t>Each of the themes has several quality statements and ‘I’ statements within it </a:t>
            </a:r>
            <a:endParaRPr sz="1467"/>
          </a:p>
          <a:p>
            <a:pPr marL="914377" lvl="2"/>
            <a:endParaRPr sz="2000">
              <a:solidFill>
                <a:srgbClr val="000000"/>
              </a:solidFill>
              <a:latin typeface="Arial"/>
              <a:ea typeface="Arial"/>
              <a:cs typeface="Arial"/>
              <a:sym typeface="Arial"/>
            </a:endParaRPr>
          </a:p>
          <a:p>
            <a:r>
              <a:rPr lang="en-GB" sz="2000" b="1">
                <a:solidFill>
                  <a:srgbClr val="000000"/>
                </a:solidFill>
                <a:latin typeface="Arial"/>
                <a:ea typeface="Arial"/>
                <a:cs typeface="Arial"/>
                <a:sym typeface="Arial"/>
              </a:rPr>
              <a:t>Choice, control and personalisation are threaded through our entire framework and approach</a:t>
            </a:r>
            <a:endParaRPr sz="1467"/>
          </a:p>
        </p:txBody>
      </p:sp>
      <p:grpSp>
        <p:nvGrpSpPr>
          <p:cNvPr id="458" name="Google Shape;458;p100"/>
          <p:cNvGrpSpPr/>
          <p:nvPr/>
        </p:nvGrpSpPr>
        <p:grpSpPr>
          <a:xfrm>
            <a:off x="7640856" y="533500"/>
            <a:ext cx="3842640" cy="825733"/>
            <a:chOff x="5678580" y="411511"/>
            <a:chExt cx="2925868" cy="628731"/>
          </a:xfrm>
        </p:grpSpPr>
        <p:pic>
          <p:nvPicPr>
            <p:cNvPr id="459" name="Google Shape;459;p100"/>
            <p:cNvPicPr preferRelativeResize="0"/>
            <p:nvPr/>
          </p:nvPicPr>
          <p:blipFill rotWithShape="1">
            <a:blip r:embed="rId3">
              <a:alphaModFix/>
            </a:blip>
            <a:srcRect/>
            <a:stretch/>
          </p:blipFill>
          <p:spPr>
            <a:xfrm>
              <a:off x="5678580" y="411511"/>
              <a:ext cx="2925868" cy="576064"/>
            </a:xfrm>
            <a:prstGeom prst="rect">
              <a:avLst/>
            </a:prstGeom>
            <a:noFill/>
            <a:ln>
              <a:noFill/>
            </a:ln>
          </p:spPr>
        </p:pic>
        <p:pic>
          <p:nvPicPr>
            <p:cNvPr id="460" name="Google Shape;460;p100"/>
            <p:cNvPicPr preferRelativeResize="0"/>
            <p:nvPr/>
          </p:nvPicPr>
          <p:blipFill rotWithShape="1">
            <a:blip r:embed="rId4">
              <a:alphaModFix/>
            </a:blip>
            <a:srcRect/>
            <a:stretch/>
          </p:blipFill>
          <p:spPr>
            <a:xfrm>
              <a:off x="7002355" y="430557"/>
              <a:ext cx="1543265" cy="60968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101"/>
          <p:cNvSpPr txBox="1">
            <a:spLocks noGrp="1"/>
          </p:cNvSpPr>
          <p:nvPr>
            <p:ph type="title"/>
          </p:nvPr>
        </p:nvSpPr>
        <p:spPr>
          <a:xfrm>
            <a:off x="2055323" y="734524"/>
            <a:ext cx="6009600" cy="627200"/>
          </a:xfrm>
          <a:prstGeom prst="rect">
            <a:avLst/>
          </a:prstGeom>
          <a:noFill/>
          <a:ln>
            <a:noFill/>
          </a:ln>
        </p:spPr>
        <p:txBody>
          <a:bodyPr spcFirstLastPara="1" vert="horz" wrap="square" lIns="68567" tIns="34267" rIns="68567" bIns="34267" rtlCol="0" anchor="t" anchorCtr="0">
            <a:noAutofit/>
          </a:bodyPr>
          <a:lstStyle/>
          <a:p>
            <a:r>
              <a:rPr lang="en-GB" sz="2133" b="0"/>
              <a:t>Single Assessment Framework</a:t>
            </a:r>
            <a:endParaRPr/>
          </a:p>
        </p:txBody>
      </p:sp>
      <p:sp>
        <p:nvSpPr>
          <p:cNvPr id="467" name="Google Shape;467;p101"/>
          <p:cNvSpPr txBox="1"/>
          <p:nvPr/>
        </p:nvSpPr>
        <p:spPr>
          <a:xfrm>
            <a:off x="8345488" y="5725095"/>
            <a:ext cx="1905200" cy="184800"/>
          </a:xfrm>
          <a:prstGeom prst="rect">
            <a:avLst/>
          </a:prstGeom>
          <a:noFill/>
          <a:ln>
            <a:noFill/>
          </a:ln>
        </p:spPr>
        <p:txBody>
          <a:bodyPr spcFirstLastPara="1" wrap="square" lIns="91433" tIns="45700" rIns="91433" bIns="45700" anchor="t" anchorCtr="0">
            <a:noAutofit/>
          </a:bodyPr>
          <a:lstStyle/>
          <a:p>
            <a:pPr algn="r"/>
            <a:fld id="{00000000-1234-1234-1234-123412341234}" type="slidenum">
              <a:rPr lang="en-GB" sz="667">
                <a:solidFill>
                  <a:srgbClr val="5F2861"/>
                </a:solidFill>
                <a:latin typeface="Arial"/>
                <a:ea typeface="Arial"/>
                <a:cs typeface="Arial"/>
                <a:sym typeface="Arial"/>
              </a:rPr>
              <a:pPr algn="r"/>
              <a:t>12</a:t>
            </a:fld>
            <a:endParaRPr sz="1067">
              <a:solidFill>
                <a:srgbClr val="6D2E69"/>
              </a:solidFill>
              <a:latin typeface="Arial"/>
              <a:ea typeface="Arial"/>
              <a:cs typeface="Arial"/>
              <a:sym typeface="Arial"/>
            </a:endParaRPr>
          </a:p>
        </p:txBody>
      </p:sp>
      <p:sp>
        <p:nvSpPr>
          <p:cNvPr id="468" name="Google Shape;468;p101"/>
          <p:cNvSpPr txBox="1"/>
          <p:nvPr/>
        </p:nvSpPr>
        <p:spPr>
          <a:xfrm>
            <a:off x="1961180" y="2033488"/>
            <a:ext cx="6832400" cy="513200"/>
          </a:xfrm>
          <a:prstGeom prst="rect">
            <a:avLst/>
          </a:prstGeom>
          <a:noFill/>
          <a:ln>
            <a:noFill/>
          </a:ln>
        </p:spPr>
        <p:txBody>
          <a:bodyPr spcFirstLastPara="1" wrap="square" lIns="68567" tIns="68567" rIns="68567" bIns="68567" anchor="t" anchorCtr="0">
            <a:noAutofit/>
          </a:bodyPr>
          <a:lstStyle/>
          <a:p>
            <a:pPr>
              <a:lnSpc>
                <a:spcPct val="90000"/>
              </a:lnSpc>
            </a:pPr>
            <a:r>
              <a:rPr lang="en-GB" sz="1333">
                <a:solidFill>
                  <a:srgbClr val="000000"/>
                </a:solidFill>
                <a:latin typeface="Arial"/>
                <a:ea typeface="Arial"/>
                <a:cs typeface="Arial"/>
                <a:sym typeface="Arial"/>
              </a:rPr>
              <a:t>Our framework will assess providers, local authorities and integrated care systems with a consistent set of key themes, from registration through to ongoing assessment</a:t>
            </a:r>
            <a:endParaRPr sz="1467"/>
          </a:p>
          <a:p>
            <a:pPr>
              <a:lnSpc>
                <a:spcPct val="90000"/>
              </a:lnSpc>
            </a:pPr>
            <a:r>
              <a:rPr lang="en-GB" sz="1333">
                <a:solidFill>
                  <a:srgbClr val="000000"/>
                </a:solidFill>
                <a:latin typeface="Arial"/>
                <a:ea typeface="Arial"/>
                <a:cs typeface="Arial"/>
                <a:sym typeface="Arial"/>
              </a:rPr>
              <a:t> </a:t>
            </a:r>
            <a:endParaRPr sz="1333">
              <a:solidFill>
                <a:srgbClr val="000000"/>
              </a:solidFill>
              <a:latin typeface="Arial"/>
              <a:ea typeface="Arial"/>
              <a:cs typeface="Arial"/>
              <a:sym typeface="Arial"/>
            </a:endParaRPr>
          </a:p>
        </p:txBody>
      </p:sp>
      <p:grpSp>
        <p:nvGrpSpPr>
          <p:cNvPr id="469" name="Google Shape;469;p101"/>
          <p:cNvGrpSpPr/>
          <p:nvPr/>
        </p:nvGrpSpPr>
        <p:grpSpPr>
          <a:xfrm>
            <a:off x="6986970" y="2190904"/>
            <a:ext cx="3726300" cy="3244721"/>
            <a:chOff x="0" y="0"/>
            <a:chExt cx="3726300" cy="3244721"/>
          </a:xfrm>
        </p:grpSpPr>
        <p:sp>
          <p:nvSpPr>
            <p:cNvPr id="470" name="Google Shape;470;p101"/>
            <p:cNvSpPr/>
            <p:nvPr/>
          </p:nvSpPr>
          <p:spPr>
            <a:xfrm>
              <a:off x="1397405" y="0"/>
              <a:ext cx="931500" cy="811200"/>
            </a:xfrm>
            <a:prstGeom prst="trapezoid">
              <a:avLst>
                <a:gd name="adj" fmla="val 57423"/>
              </a:avLst>
            </a:prstGeom>
            <a:solidFill>
              <a:srgbClr val="F2EACB"/>
            </a:solidFill>
            <a:ln>
              <a:noFill/>
            </a:ln>
          </p:spPr>
          <p:txBody>
            <a:bodyPr spcFirstLastPara="1" wrap="square" lIns="91433" tIns="91433" rIns="91433" bIns="91433" anchor="ctr" anchorCtr="0">
              <a:noAutofit/>
            </a:bodyPr>
            <a:lstStyle/>
            <a:p>
              <a:endParaRPr sz="2400"/>
            </a:p>
          </p:txBody>
        </p:sp>
        <p:sp>
          <p:nvSpPr>
            <p:cNvPr id="471" name="Google Shape;471;p101"/>
            <p:cNvSpPr txBox="1"/>
            <p:nvPr/>
          </p:nvSpPr>
          <p:spPr>
            <a:xfrm>
              <a:off x="1397405" y="0"/>
              <a:ext cx="931500" cy="811200"/>
            </a:xfrm>
            <a:prstGeom prst="rect">
              <a:avLst/>
            </a:prstGeom>
            <a:noFill/>
            <a:ln>
              <a:noFill/>
            </a:ln>
          </p:spPr>
          <p:txBody>
            <a:bodyPr spcFirstLastPara="1" wrap="square" lIns="17767" tIns="17767" rIns="17767" bIns="17767" anchor="ctr" anchorCtr="0">
              <a:noAutofit/>
            </a:bodyPr>
            <a:lstStyle/>
            <a:p>
              <a:pPr algn="ctr">
                <a:lnSpc>
                  <a:spcPct val="90000"/>
                </a:lnSpc>
                <a:buClr>
                  <a:schemeClr val="lt1"/>
                </a:buClr>
                <a:buSzPts val="1100"/>
              </a:pPr>
              <a:r>
                <a:rPr lang="en-GB" sz="1467" b="1">
                  <a:solidFill>
                    <a:schemeClr val="lt1"/>
                  </a:solidFill>
                  <a:latin typeface="Arial"/>
                  <a:ea typeface="Arial"/>
                  <a:cs typeface="Arial"/>
                  <a:sym typeface="Arial"/>
                </a:rPr>
                <a:t>5 Key Questions</a:t>
              </a:r>
              <a:endParaRPr sz="1467" b="1">
                <a:solidFill>
                  <a:schemeClr val="lt1"/>
                </a:solidFill>
                <a:latin typeface="Arial"/>
                <a:ea typeface="Arial"/>
                <a:cs typeface="Arial"/>
                <a:sym typeface="Arial"/>
              </a:endParaRPr>
            </a:p>
          </p:txBody>
        </p:sp>
        <p:sp>
          <p:nvSpPr>
            <p:cNvPr id="472" name="Google Shape;472;p101"/>
            <p:cNvSpPr/>
            <p:nvPr/>
          </p:nvSpPr>
          <p:spPr>
            <a:xfrm>
              <a:off x="931603" y="811173"/>
              <a:ext cx="1863300" cy="811200"/>
            </a:xfrm>
            <a:prstGeom prst="trapezoid">
              <a:avLst>
                <a:gd name="adj" fmla="val 57423"/>
              </a:avLst>
            </a:prstGeom>
            <a:solidFill>
              <a:srgbClr val="666E6B"/>
            </a:solidFill>
            <a:ln>
              <a:noFill/>
            </a:ln>
          </p:spPr>
          <p:txBody>
            <a:bodyPr spcFirstLastPara="1" wrap="square" lIns="91433" tIns="91433" rIns="91433" bIns="91433" anchor="ctr" anchorCtr="0">
              <a:noAutofit/>
            </a:bodyPr>
            <a:lstStyle/>
            <a:p>
              <a:endParaRPr sz="2400"/>
            </a:p>
          </p:txBody>
        </p:sp>
        <p:sp>
          <p:nvSpPr>
            <p:cNvPr id="473" name="Google Shape;473;p101"/>
            <p:cNvSpPr txBox="1"/>
            <p:nvPr/>
          </p:nvSpPr>
          <p:spPr>
            <a:xfrm>
              <a:off x="1257664" y="811173"/>
              <a:ext cx="1211100" cy="811200"/>
            </a:xfrm>
            <a:prstGeom prst="rect">
              <a:avLst/>
            </a:prstGeom>
            <a:noFill/>
            <a:ln>
              <a:noFill/>
            </a:ln>
          </p:spPr>
          <p:txBody>
            <a:bodyPr spcFirstLastPara="1" wrap="square" lIns="17767" tIns="17767" rIns="17767" bIns="17767" anchor="ctr" anchorCtr="0">
              <a:noAutofit/>
            </a:bodyPr>
            <a:lstStyle/>
            <a:p>
              <a:pPr algn="ctr">
                <a:lnSpc>
                  <a:spcPct val="90000"/>
                </a:lnSpc>
                <a:buClr>
                  <a:schemeClr val="dk1"/>
                </a:buClr>
                <a:buSzPts val="1100"/>
              </a:pPr>
              <a:r>
                <a:rPr lang="en-GB" sz="1467" b="1">
                  <a:solidFill>
                    <a:schemeClr val="dk1"/>
                  </a:solidFill>
                  <a:latin typeface="Arial"/>
                  <a:ea typeface="Arial"/>
                  <a:cs typeface="Arial"/>
                  <a:sym typeface="Arial"/>
                </a:rPr>
                <a:t>Quality Statements</a:t>
              </a:r>
              <a:endParaRPr sz="1467" b="1">
                <a:solidFill>
                  <a:schemeClr val="dk1"/>
                </a:solidFill>
                <a:latin typeface="Arial"/>
                <a:ea typeface="Arial"/>
                <a:cs typeface="Arial"/>
                <a:sym typeface="Arial"/>
              </a:endParaRPr>
            </a:p>
          </p:txBody>
        </p:sp>
        <p:sp>
          <p:nvSpPr>
            <p:cNvPr id="474" name="Google Shape;474;p101"/>
            <p:cNvSpPr/>
            <p:nvPr/>
          </p:nvSpPr>
          <p:spPr>
            <a:xfrm>
              <a:off x="465801" y="1622347"/>
              <a:ext cx="2794800" cy="811200"/>
            </a:xfrm>
            <a:prstGeom prst="trapezoid">
              <a:avLst>
                <a:gd name="adj" fmla="val 57423"/>
              </a:avLst>
            </a:prstGeom>
            <a:solidFill>
              <a:srgbClr val="D62866"/>
            </a:solidFill>
            <a:ln>
              <a:noFill/>
            </a:ln>
          </p:spPr>
          <p:txBody>
            <a:bodyPr spcFirstLastPara="1" wrap="square" lIns="91433" tIns="91433" rIns="91433" bIns="91433" anchor="ctr" anchorCtr="0">
              <a:noAutofit/>
            </a:bodyPr>
            <a:lstStyle/>
            <a:p>
              <a:endParaRPr sz="2400"/>
            </a:p>
          </p:txBody>
        </p:sp>
        <p:sp>
          <p:nvSpPr>
            <p:cNvPr id="475" name="Google Shape;475;p101"/>
            <p:cNvSpPr txBox="1"/>
            <p:nvPr/>
          </p:nvSpPr>
          <p:spPr>
            <a:xfrm>
              <a:off x="954893" y="1622347"/>
              <a:ext cx="1816500" cy="811200"/>
            </a:xfrm>
            <a:prstGeom prst="rect">
              <a:avLst/>
            </a:prstGeom>
            <a:noFill/>
            <a:ln>
              <a:noFill/>
            </a:ln>
          </p:spPr>
          <p:txBody>
            <a:bodyPr spcFirstLastPara="1" wrap="square" lIns="17767" tIns="17767" rIns="17767" bIns="17767" anchor="ctr" anchorCtr="0">
              <a:noAutofit/>
            </a:bodyPr>
            <a:lstStyle/>
            <a:p>
              <a:pPr algn="ctr">
                <a:lnSpc>
                  <a:spcPct val="90000"/>
                </a:lnSpc>
                <a:buClr>
                  <a:schemeClr val="dk1"/>
                </a:buClr>
                <a:buSzPts val="1100"/>
              </a:pPr>
              <a:r>
                <a:rPr lang="en-GB" sz="1467" b="1">
                  <a:solidFill>
                    <a:schemeClr val="dk1"/>
                  </a:solidFill>
                  <a:latin typeface="Arial"/>
                  <a:ea typeface="Arial"/>
                  <a:cs typeface="Arial"/>
                  <a:sym typeface="Arial"/>
                </a:rPr>
                <a:t>Evidence</a:t>
              </a:r>
              <a:endParaRPr sz="1467" b="1">
                <a:solidFill>
                  <a:schemeClr val="dk1"/>
                </a:solidFill>
                <a:latin typeface="Arial"/>
                <a:ea typeface="Arial"/>
                <a:cs typeface="Arial"/>
                <a:sym typeface="Arial"/>
              </a:endParaRPr>
            </a:p>
          </p:txBody>
        </p:sp>
        <p:sp>
          <p:nvSpPr>
            <p:cNvPr id="476" name="Google Shape;476;p101"/>
            <p:cNvSpPr/>
            <p:nvPr/>
          </p:nvSpPr>
          <p:spPr>
            <a:xfrm>
              <a:off x="0" y="2433521"/>
              <a:ext cx="3726300" cy="811200"/>
            </a:xfrm>
            <a:prstGeom prst="trapezoid">
              <a:avLst>
                <a:gd name="adj" fmla="val 57423"/>
              </a:avLst>
            </a:prstGeom>
            <a:solidFill>
              <a:srgbClr val="6B2861">
                <a:alpha val="80000"/>
              </a:srgbClr>
            </a:solidFill>
            <a:ln>
              <a:noFill/>
            </a:ln>
          </p:spPr>
          <p:txBody>
            <a:bodyPr spcFirstLastPara="1" wrap="square" lIns="91433" tIns="91433" rIns="91433" bIns="91433" anchor="ctr" anchorCtr="0">
              <a:noAutofit/>
            </a:bodyPr>
            <a:lstStyle/>
            <a:p>
              <a:endParaRPr sz="2400"/>
            </a:p>
          </p:txBody>
        </p:sp>
        <p:sp>
          <p:nvSpPr>
            <p:cNvPr id="477" name="Google Shape;477;p101"/>
            <p:cNvSpPr txBox="1"/>
            <p:nvPr/>
          </p:nvSpPr>
          <p:spPr>
            <a:xfrm>
              <a:off x="652122" y="2433521"/>
              <a:ext cx="2422200" cy="811200"/>
            </a:xfrm>
            <a:prstGeom prst="rect">
              <a:avLst/>
            </a:prstGeom>
            <a:noFill/>
            <a:ln>
              <a:noFill/>
            </a:ln>
          </p:spPr>
          <p:txBody>
            <a:bodyPr spcFirstLastPara="1" wrap="square" lIns="17767" tIns="17767" rIns="17767" bIns="17767" anchor="ctr" anchorCtr="0">
              <a:noAutofit/>
            </a:bodyPr>
            <a:lstStyle/>
            <a:p>
              <a:pPr algn="ctr">
                <a:lnSpc>
                  <a:spcPct val="90000"/>
                </a:lnSpc>
                <a:buClr>
                  <a:schemeClr val="dk1"/>
                </a:buClr>
                <a:buSzPts val="1100"/>
              </a:pPr>
              <a:r>
                <a:rPr lang="en-GB" sz="1467" b="1">
                  <a:solidFill>
                    <a:schemeClr val="dk1"/>
                  </a:solidFill>
                  <a:latin typeface="Arial"/>
                  <a:ea typeface="Arial"/>
                  <a:cs typeface="Arial"/>
                  <a:sym typeface="Arial"/>
                </a:rPr>
                <a:t>Specific evidence and quality indicators</a:t>
              </a:r>
              <a:endParaRPr sz="1467" b="1">
                <a:solidFill>
                  <a:schemeClr val="dk1"/>
                </a:solidFill>
                <a:latin typeface="Arial"/>
                <a:ea typeface="Arial"/>
                <a:cs typeface="Arial"/>
                <a:sym typeface="Arial"/>
              </a:endParaRPr>
            </a:p>
          </p:txBody>
        </p:sp>
      </p:grpSp>
      <p:sp>
        <p:nvSpPr>
          <p:cNvPr id="478" name="Google Shape;478;p101"/>
          <p:cNvSpPr/>
          <p:nvPr/>
        </p:nvSpPr>
        <p:spPr>
          <a:xfrm>
            <a:off x="4854896" y="3255876"/>
            <a:ext cx="1232000" cy="300000"/>
          </a:xfrm>
          <a:prstGeom prst="rect">
            <a:avLst/>
          </a:prstGeom>
          <a:noFill/>
          <a:ln>
            <a:noFill/>
          </a:ln>
        </p:spPr>
        <p:txBody>
          <a:bodyPr spcFirstLastPara="1" wrap="square" lIns="91433" tIns="45700" rIns="91433" bIns="45700" anchor="t" anchorCtr="0">
            <a:noAutofit/>
          </a:bodyPr>
          <a:lstStyle/>
          <a:p>
            <a:r>
              <a:rPr lang="en-GB" sz="1333">
                <a:solidFill>
                  <a:srgbClr val="000000"/>
                </a:solidFill>
                <a:latin typeface="Times New Roman"/>
                <a:ea typeface="Times New Roman"/>
                <a:cs typeface="Times New Roman"/>
                <a:sym typeface="Times New Roman"/>
              </a:rPr>
              <a:t> </a:t>
            </a:r>
            <a:endParaRPr sz="1333">
              <a:solidFill>
                <a:srgbClr val="000000"/>
              </a:solidFill>
              <a:latin typeface="Arial"/>
              <a:ea typeface="Arial"/>
              <a:cs typeface="Arial"/>
              <a:sym typeface="Arial"/>
            </a:endParaRPr>
          </a:p>
        </p:txBody>
      </p:sp>
      <p:sp>
        <p:nvSpPr>
          <p:cNvPr id="479" name="Google Shape;479;p101"/>
          <p:cNvSpPr/>
          <p:nvPr/>
        </p:nvSpPr>
        <p:spPr>
          <a:xfrm>
            <a:off x="2055323" y="2653784"/>
            <a:ext cx="6084800" cy="513200"/>
          </a:xfrm>
          <a:prstGeom prst="roundRect">
            <a:avLst>
              <a:gd name="adj" fmla="val 16667"/>
            </a:avLst>
          </a:prstGeom>
          <a:solidFill>
            <a:srgbClr val="F2EACB"/>
          </a:solidFill>
          <a:ln w="9525" cap="flat" cmpd="sng">
            <a:solidFill>
              <a:schemeClr val="dk1"/>
            </a:solidFill>
            <a:prstDash val="solid"/>
            <a:round/>
            <a:headEnd type="none" w="sm" len="sm"/>
            <a:tailEnd type="none" w="sm" len="sm"/>
          </a:ln>
        </p:spPr>
        <p:txBody>
          <a:bodyPr spcFirstLastPara="1" wrap="square" lIns="68567" tIns="34267" rIns="68567" bIns="34267" anchor="t" anchorCtr="0">
            <a:noAutofit/>
          </a:bodyPr>
          <a:lstStyle/>
          <a:p>
            <a:pPr algn="ctr"/>
            <a:r>
              <a:rPr lang="en-GB" sz="1333">
                <a:solidFill>
                  <a:srgbClr val="000000"/>
                </a:solidFill>
                <a:latin typeface="Arial"/>
                <a:ea typeface="Arial"/>
                <a:cs typeface="Arial"/>
                <a:sym typeface="Arial"/>
              </a:rPr>
              <a:t>Aligned with “I” statements, based on what people expect and need, to bring these questions to life and as a basis for gathering structured feedback​</a:t>
            </a:r>
            <a:endParaRPr sz="1333">
              <a:solidFill>
                <a:srgbClr val="000000"/>
              </a:solidFill>
              <a:latin typeface="Arial"/>
              <a:ea typeface="Arial"/>
              <a:cs typeface="Arial"/>
              <a:sym typeface="Arial"/>
            </a:endParaRPr>
          </a:p>
          <a:p>
            <a:endParaRPr sz="2400">
              <a:solidFill>
                <a:srgbClr val="000000"/>
              </a:solidFill>
              <a:latin typeface="Arial"/>
              <a:ea typeface="Arial"/>
              <a:cs typeface="Arial"/>
              <a:sym typeface="Arial"/>
            </a:endParaRPr>
          </a:p>
        </p:txBody>
      </p:sp>
      <p:sp>
        <p:nvSpPr>
          <p:cNvPr id="480" name="Google Shape;480;p101"/>
          <p:cNvSpPr/>
          <p:nvPr/>
        </p:nvSpPr>
        <p:spPr>
          <a:xfrm>
            <a:off x="2055323" y="3214917"/>
            <a:ext cx="5555200" cy="545200"/>
          </a:xfrm>
          <a:prstGeom prst="roundRect">
            <a:avLst>
              <a:gd name="adj" fmla="val 16667"/>
            </a:avLst>
          </a:prstGeom>
          <a:solidFill>
            <a:srgbClr val="666E6B"/>
          </a:solidFill>
          <a:ln w="9525" cap="flat" cmpd="sng">
            <a:solidFill>
              <a:schemeClr val="dk1"/>
            </a:solidFill>
            <a:prstDash val="solid"/>
            <a:round/>
            <a:headEnd type="none" w="sm" len="sm"/>
            <a:tailEnd type="none" w="sm" len="sm"/>
          </a:ln>
        </p:spPr>
        <p:txBody>
          <a:bodyPr spcFirstLastPara="1" wrap="square" lIns="68567" tIns="34267" rIns="68567" bIns="34267" anchor="ctr" anchorCtr="0">
            <a:noAutofit/>
          </a:bodyPr>
          <a:lstStyle/>
          <a:p>
            <a:pPr algn="ctr"/>
            <a:r>
              <a:rPr lang="en-GB" sz="1333">
                <a:solidFill>
                  <a:srgbClr val="FFFFFF"/>
                </a:solidFill>
                <a:latin typeface="Arial"/>
                <a:ea typeface="Arial"/>
                <a:cs typeface="Arial"/>
                <a:sym typeface="Arial"/>
              </a:rPr>
              <a:t>Expressed as “We” statements; the standards against which we hold providers, LAs and ICSs to account​</a:t>
            </a:r>
            <a:endParaRPr sz="1333">
              <a:solidFill>
                <a:srgbClr val="FFFFFF"/>
              </a:solidFill>
              <a:latin typeface="Arial"/>
              <a:ea typeface="Arial"/>
              <a:cs typeface="Arial"/>
              <a:sym typeface="Arial"/>
            </a:endParaRPr>
          </a:p>
        </p:txBody>
      </p:sp>
      <p:sp>
        <p:nvSpPr>
          <p:cNvPr id="481" name="Google Shape;481;p101"/>
          <p:cNvSpPr/>
          <p:nvPr/>
        </p:nvSpPr>
        <p:spPr>
          <a:xfrm>
            <a:off x="2055323" y="3825121"/>
            <a:ext cx="5050800" cy="489600"/>
          </a:xfrm>
          <a:prstGeom prst="roundRect">
            <a:avLst>
              <a:gd name="adj" fmla="val 16667"/>
            </a:avLst>
          </a:prstGeom>
          <a:solidFill>
            <a:srgbClr val="D62866"/>
          </a:solidFill>
          <a:ln w="9525" cap="flat" cmpd="sng">
            <a:solidFill>
              <a:schemeClr val="dk1"/>
            </a:solidFill>
            <a:prstDash val="solid"/>
            <a:round/>
            <a:headEnd type="none" w="sm" len="sm"/>
            <a:tailEnd type="none" w="sm" len="sm"/>
          </a:ln>
        </p:spPr>
        <p:txBody>
          <a:bodyPr spcFirstLastPara="1" wrap="square" lIns="68567" tIns="34267" rIns="68567" bIns="34267" anchor="t" anchorCtr="0">
            <a:noAutofit/>
          </a:bodyPr>
          <a:lstStyle/>
          <a:p>
            <a:pPr algn="ctr"/>
            <a:r>
              <a:rPr lang="en-GB" sz="1333">
                <a:solidFill>
                  <a:srgbClr val="FFFFFF"/>
                </a:solidFill>
                <a:latin typeface="Arial"/>
                <a:ea typeface="Arial"/>
                <a:cs typeface="Arial"/>
                <a:sym typeface="Arial"/>
              </a:rPr>
              <a:t>People’s experience​, feedback from staff and leaders​, feedback from partners, observation, processes, outcomes</a:t>
            </a:r>
            <a:endParaRPr sz="1333">
              <a:solidFill>
                <a:srgbClr val="FFFFFF"/>
              </a:solidFill>
              <a:latin typeface="Arial"/>
              <a:ea typeface="Arial"/>
              <a:cs typeface="Arial"/>
              <a:sym typeface="Arial"/>
            </a:endParaRPr>
          </a:p>
          <a:p>
            <a:endParaRPr sz="1467">
              <a:solidFill>
                <a:srgbClr val="FFFFFF"/>
              </a:solidFill>
              <a:latin typeface="Arial"/>
              <a:ea typeface="Arial"/>
              <a:cs typeface="Arial"/>
              <a:sym typeface="Arial"/>
            </a:endParaRPr>
          </a:p>
        </p:txBody>
      </p:sp>
      <p:sp>
        <p:nvSpPr>
          <p:cNvPr id="482" name="Google Shape;482;p101"/>
          <p:cNvSpPr/>
          <p:nvPr/>
        </p:nvSpPr>
        <p:spPr>
          <a:xfrm>
            <a:off x="2055323" y="4386239"/>
            <a:ext cx="4664000" cy="489600"/>
          </a:xfrm>
          <a:prstGeom prst="roundRect">
            <a:avLst>
              <a:gd name="adj" fmla="val 16667"/>
            </a:avLst>
          </a:prstGeom>
          <a:solidFill>
            <a:srgbClr val="6B2861">
              <a:alpha val="80000"/>
            </a:srgbClr>
          </a:solidFill>
          <a:ln w="9525" cap="flat" cmpd="sng">
            <a:solidFill>
              <a:schemeClr val="dk1"/>
            </a:solidFill>
            <a:prstDash val="solid"/>
            <a:round/>
            <a:headEnd type="none" w="sm" len="sm"/>
            <a:tailEnd type="none" w="sm" len="sm"/>
          </a:ln>
        </p:spPr>
        <p:txBody>
          <a:bodyPr spcFirstLastPara="1" wrap="square" lIns="68567" tIns="34267" rIns="68567" bIns="34267" anchor="t" anchorCtr="0">
            <a:noAutofit/>
          </a:bodyPr>
          <a:lstStyle/>
          <a:p>
            <a:pPr algn="ctr"/>
            <a:r>
              <a:rPr lang="en-GB" sz="1333">
                <a:solidFill>
                  <a:srgbClr val="FFFFFF"/>
                </a:solidFill>
                <a:latin typeface="Arial"/>
                <a:ea typeface="Arial"/>
                <a:cs typeface="Arial"/>
                <a:sym typeface="Arial"/>
              </a:rPr>
              <a:t>Data and information specific to the scope of assessment, delivery model or population group</a:t>
            </a:r>
            <a:endParaRPr sz="1333">
              <a:solidFill>
                <a:srgbClr val="FFFFFF"/>
              </a:solidFill>
              <a:latin typeface="Arial"/>
              <a:ea typeface="Arial"/>
              <a:cs typeface="Arial"/>
              <a:sym typeface="Arial"/>
            </a:endParaRPr>
          </a:p>
        </p:txBody>
      </p:sp>
      <p:sp>
        <p:nvSpPr>
          <p:cNvPr id="483" name="Google Shape;483;p101"/>
          <p:cNvSpPr/>
          <p:nvPr/>
        </p:nvSpPr>
        <p:spPr>
          <a:xfrm>
            <a:off x="6838373" y="5216307"/>
            <a:ext cx="3240400" cy="461600"/>
          </a:xfrm>
          <a:prstGeom prst="rect">
            <a:avLst/>
          </a:prstGeom>
          <a:noFill/>
          <a:ln>
            <a:noFill/>
          </a:ln>
        </p:spPr>
        <p:txBody>
          <a:bodyPr spcFirstLastPara="1" wrap="square" lIns="91433" tIns="45700" rIns="91433" bIns="45700" anchor="t" anchorCtr="0">
            <a:noAutofit/>
          </a:bodyPr>
          <a:lstStyle/>
          <a:p>
            <a:pPr algn="ctr"/>
            <a:r>
              <a:rPr lang="en-GB" sz="1200">
                <a:solidFill>
                  <a:srgbClr val="000000"/>
                </a:solidFill>
                <a:latin typeface="Arial"/>
                <a:ea typeface="Arial"/>
                <a:cs typeface="Arial"/>
                <a:sym typeface="Arial"/>
              </a:rPr>
              <a:t>Underpinned by best practice standards and guidance​</a:t>
            </a:r>
            <a:endParaRPr sz="120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02"/>
          <p:cNvSpPr txBox="1">
            <a:spLocks noGrp="1"/>
          </p:cNvSpPr>
          <p:nvPr>
            <p:ph type="title"/>
          </p:nvPr>
        </p:nvSpPr>
        <p:spPr>
          <a:xfrm>
            <a:off x="863601" y="485775"/>
            <a:ext cx="7438000" cy="906800"/>
          </a:xfrm>
          <a:prstGeom prst="rect">
            <a:avLst/>
          </a:prstGeom>
          <a:noFill/>
          <a:ln>
            <a:noFill/>
          </a:ln>
        </p:spPr>
        <p:txBody>
          <a:bodyPr spcFirstLastPara="1" vert="horz" wrap="square" lIns="0" tIns="0" rIns="0" bIns="0" rtlCol="0" anchor="ctr" anchorCtr="0">
            <a:noAutofit/>
          </a:bodyPr>
          <a:lstStyle/>
          <a:p>
            <a:pPr>
              <a:lnSpc>
                <a:spcPct val="85000"/>
              </a:lnSpc>
              <a:spcBef>
                <a:spcPts val="0"/>
              </a:spcBef>
            </a:pPr>
            <a:r>
              <a:rPr lang="en-GB" sz="2400"/>
              <a:t>LA assessment framework: Evidence categories</a:t>
            </a:r>
            <a:endParaRPr/>
          </a:p>
        </p:txBody>
      </p:sp>
      <p:sp>
        <p:nvSpPr>
          <p:cNvPr id="490" name="Google Shape;490;p102"/>
          <p:cNvSpPr txBox="1">
            <a:spLocks noGrp="1"/>
          </p:cNvSpPr>
          <p:nvPr>
            <p:ph type="body" idx="1"/>
          </p:nvPr>
        </p:nvSpPr>
        <p:spPr>
          <a:xfrm>
            <a:off x="576585" y="2198515"/>
            <a:ext cx="11038800" cy="4856000"/>
          </a:xfrm>
          <a:prstGeom prst="rect">
            <a:avLst/>
          </a:prstGeom>
          <a:noFill/>
          <a:ln>
            <a:noFill/>
          </a:ln>
        </p:spPr>
        <p:txBody>
          <a:bodyPr spcFirstLastPara="1" vert="horz" wrap="square" lIns="0" tIns="0" rIns="0" bIns="0" rtlCol="0" anchor="t" anchorCtr="0">
            <a:noAutofit/>
          </a:bodyPr>
          <a:lstStyle/>
          <a:p>
            <a:pPr marL="0" indent="0">
              <a:spcBef>
                <a:spcPts val="0"/>
              </a:spcBef>
              <a:buNone/>
            </a:pPr>
            <a:br>
              <a:rPr lang="en-GB" sz="1600"/>
            </a:br>
            <a:endParaRPr sz="1600"/>
          </a:p>
          <a:p>
            <a:pPr marL="338658" indent="-338658">
              <a:spcBef>
                <a:spcPts val="800"/>
              </a:spcBef>
              <a:buNone/>
            </a:pPr>
            <a:endParaRPr sz="1467"/>
          </a:p>
          <a:p>
            <a:pPr marL="338658" indent="-338658">
              <a:spcBef>
                <a:spcPts val="800"/>
              </a:spcBef>
              <a:buNone/>
            </a:pPr>
            <a:endParaRPr sz="1467" b="1"/>
          </a:p>
        </p:txBody>
      </p:sp>
      <p:sp>
        <p:nvSpPr>
          <p:cNvPr id="491" name="Google Shape;491;p102"/>
          <p:cNvSpPr txBox="1"/>
          <p:nvPr/>
        </p:nvSpPr>
        <p:spPr>
          <a:xfrm>
            <a:off x="863605" y="4350657"/>
            <a:ext cx="11231200" cy="907200"/>
          </a:xfrm>
          <a:prstGeom prst="rect">
            <a:avLst/>
          </a:prstGeom>
          <a:noFill/>
          <a:ln>
            <a:noFill/>
          </a:ln>
        </p:spPr>
        <p:txBody>
          <a:bodyPr spcFirstLastPara="1" wrap="square" lIns="0" tIns="0" rIns="0" bIns="0" anchor="b" anchorCtr="0">
            <a:noAutofit/>
          </a:bodyPr>
          <a:lstStyle/>
          <a:p>
            <a:pPr>
              <a:lnSpc>
                <a:spcPct val="90000"/>
              </a:lnSpc>
              <a:buClr>
                <a:srgbClr val="5F2861"/>
              </a:buClr>
              <a:buSzPts val="2200"/>
            </a:pPr>
            <a:r>
              <a:rPr lang="en-GB" sz="2400" b="1">
                <a:solidFill>
                  <a:schemeClr val="dk1"/>
                </a:solidFill>
                <a:latin typeface="Arial"/>
                <a:ea typeface="Arial"/>
                <a:cs typeface="Arial"/>
                <a:sym typeface="Arial"/>
              </a:rPr>
              <a:t>The following evidence categories will sit under the quality statements:  </a:t>
            </a:r>
            <a:endParaRPr sz="1467"/>
          </a:p>
          <a:p>
            <a:pPr marL="338658" indent="-338658">
              <a:lnSpc>
                <a:spcPct val="90000"/>
              </a:lnSpc>
              <a:spcBef>
                <a:spcPts val="667"/>
              </a:spcBef>
              <a:buClr>
                <a:srgbClr val="5F2861"/>
              </a:buClr>
              <a:buSzPts val="2200"/>
              <a:buFont typeface="Arial"/>
              <a:buChar char="•"/>
            </a:pPr>
            <a:r>
              <a:rPr lang="en-GB" sz="2400">
                <a:solidFill>
                  <a:schemeClr val="dk1"/>
                </a:solidFill>
                <a:latin typeface="Arial"/>
                <a:ea typeface="Arial"/>
                <a:cs typeface="Arial"/>
                <a:sym typeface="Arial"/>
              </a:rPr>
              <a:t>People’s experience</a:t>
            </a:r>
            <a:endParaRPr sz="1467"/>
          </a:p>
          <a:p>
            <a:pPr marL="338658" indent="-338658">
              <a:lnSpc>
                <a:spcPct val="90000"/>
              </a:lnSpc>
              <a:spcBef>
                <a:spcPts val="667"/>
              </a:spcBef>
              <a:buClr>
                <a:srgbClr val="5F2861"/>
              </a:buClr>
              <a:buSzPts val="2200"/>
              <a:buFont typeface="Arial"/>
              <a:buChar char="•"/>
            </a:pPr>
            <a:r>
              <a:rPr lang="en-GB" sz="2400">
                <a:solidFill>
                  <a:schemeClr val="dk1"/>
                </a:solidFill>
                <a:latin typeface="Arial"/>
                <a:ea typeface="Arial"/>
                <a:cs typeface="Arial"/>
                <a:sym typeface="Arial"/>
              </a:rPr>
              <a:t>Feedback from staff and leaders</a:t>
            </a:r>
            <a:endParaRPr sz="1467"/>
          </a:p>
          <a:p>
            <a:pPr marL="338658" indent="-338658">
              <a:lnSpc>
                <a:spcPct val="90000"/>
              </a:lnSpc>
              <a:spcBef>
                <a:spcPts val="667"/>
              </a:spcBef>
              <a:buClr>
                <a:srgbClr val="5F2861"/>
              </a:buClr>
              <a:buSzPts val="2200"/>
              <a:buFont typeface="Arial"/>
              <a:buChar char="•"/>
            </a:pPr>
            <a:r>
              <a:rPr lang="en-GB" sz="2400">
                <a:solidFill>
                  <a:schemeClr val="dk1"/>
                </a:solidFill>
                <a:latin typeface="Arial"/>
                <a:ea typeface="Arial"/>
                <a:cs typeface="Arial"/>
                <a:sym typeface="Arial"/>
              </a:rPr>
              <a:t>Feedback from partners</a:t>
            </a:r>
            <a:endParaRPr sz="1467"/>
          </a:p>
          <a:p>
            <a:pPr marL="338658" indent="-338658">
              <a:lnSpc>
                <a:spcPct val="90000"/>
              </a:lnSpc>
              <a:spcBef>
                <a:spcPts val="667"/>
              </a:spcBef>
              <a:buClr>
                <a:srgbClr val="5F2861"/>
              </a:buClr>
              <a:buSzPts val="2200"/>
              <a:buFont typeface="Arial"/>
              <a:buChar char="•"/>
            </a:pPr>
            <a:r>
              <a:rPr lang="en-GB" sz="2400">
                <a:solidFill>
                  <a:schemeClr val="dk1"/>
                </a:solidFill>
                <a:latin typeface="Arial"/>
                <a:ea typeface="Arial"/>
                <a:cs typeface="Arial"/>
                <a:sym typeface="Arial"/>
              </a:rPr>
              <a:t>Observation</a:t>
            </a:r>
            <a:endParaRPr sz="1467"/>
          </a:p>
          <a:p>
            <a:pPr marL="338658" indent="-338658">
              <a:lnSpc>
                <a:spcPct val="90000"/>
              </a:lnSpc>
              <a:spcBef>
                <a:spcPts val="667"/>
              </a:spcBef>
              <a:buClr>
                <a:srgbClr val="5F2861"/>
              </a:buClr>
              <a:buSzPts val="2200"/>
              <a:buFont typeface="Arial"/>
              <a:buChar char="•"/>
            </a:pPr>
            <a:r>
              <a:rPr lang="en-GB" sz="2400">
                <a:solidFill>
                  <a:schemeClr val="dk1"/>
                </a:solidFill>
                <a:latin typeface="Arial"/>
                <a:ea typeface="Arial"/>
                <a:cs typeface="Arial"/>
                <a:sym typeface="Arial"/>
              </a:rPr>
              <a:t>Processes</a:t>
            </a:r>
            <a:endParaRPr sz="1467"/>
          </a:p>
          <a:p>
            <a:pPr marL="338658" indent="-338658">
              <a:lnSpc>
                <a:spcPct val="90000"/>
              </a:lnSpc>
              <a:spcBef>
                <a:spcPts val="667"/>
              </a:spcBef>
              <a:buClr>
                <a:srgbClr val="5F2861"/>
              </a:buClr>
              <a:buSzPts val="2200"/>
              <a:buFont typeface="Arial"/>
              <a:buChar char="•"/>
            </a:pPr>
            <a:r>
              <a:rPr lang="en-GB" sz="2400">
                <a:solidFill>
                  <a:schemeClr val="dk1"/>
                </a:solidFill>
                <a:latin typeface="Arial"/>
                <a:ea typeface="Arial"/>
                <a:cs typeface="Arial"/>
                <a:sym typeface="Arial"/>
              </a:rPr>
              <a:t>Outcomes </a:t>
            </a:r>
            <a:endParaRPr sz="1467"/>
          </a:p>
          <a:p>
            <a:pPr>
              <a:lnSpc>
                <a:spcPct val="90000"/>
              </a:lnSpc>
              <a:spcBef>
                <a:spcPts val="1467"/>
              </a:spcBef>
              <a:buClr>
                <a:srgbClr val="5F2861"/>
              </a:buClr>
              <a:buSzPts val="2200"/>
            </a:pPr>
            <a:endParaRPr sz="24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03"/>
          <p:cNvSpPr txBox="1"/>
          <p:nvPr/>
        </p:nvSpPr>
        <p:spPr>
          <a:xfrm>
            <a:off x="14700" y="190833"/>
            <a:ext cx="12192000" cy="726000"/>
          </a:xfrm>
          <a:prstGeom prst="rect">
            <a:avLst/>
          </a:prstGeom>
          <a:noFill/>
          <a:ln>
            <a:noFill/>
          </a:ln>
        </p:spPr>
        <p:txBody>
          <a:bodyPr spcFirstLastPara="1" wrap="square" lIns="121900" tIns="121900" rIns="121900" bIns="121900" anchor="ctr" anchorCtr="0">
            <a:noAutofit/>
          </a:bodyPr>
          <a:lstStyle/>
          <a:p>
            <a:r>
              <a:rPr lang="en-GB" sz="2800" b="1">
                <a:solidFill>
                  <a:srgbClr val="1C597E"/>
                </a:solidFill>
              </a:rPr>
              <a:t>What does this mean for Kingston ?</a:t>
            </a:r>
            <a:endParaRPr sz="2800" b="1">
              <a:solidFill>
                <a:srgbClr val="1C597E"/>
              </a:solidFill>
            </a:endParaRPr>
          </a:p>
        </p:txBody>
      </p:sp>
      <p:sp>
        <p:nvSpPr>
          <p:cNvPr id="497" name="Google Shape;497;p103"/>
          <p:cNvSpPr txBox="1"/>
          <p:nvPr/>
        </p:nvSpPr>
        <p:spPr>
          <a:xfrm>
            <a:off x="243100" y="984867"/>
            <a:ext cx="11735200" cy="4622000"/>
          </a:xfrm>
          <a:prstGeom prst="rect">
            <a:avLst/>
          </a:prstGeom>
          <a:noFill/>
          <a:ln>
            <a:noFill/>
          </a:ln>
        </p:spPr>
        <p:txBody>
          <a:bodyPr spcFirstLastPara="1" wrap="square" lIns="121900" tIns="121900" rIns="121900" bIns="121900" anchor="t" anchorCtr="0">
            <a:noAutofit/>
          </a:bodyPr>
          <a:lstStyle/>
          <a:p>
            <a:pPr algn="just"/>
            <a:r>
              <a:rPr lang="en-GB" sz="3067"/>
              <a:t>Knowing ourselves - developing our vision, self assessment and narrative </a:t>
            </a:r>
            <a:endParaRPr sz="3067"/>
          </a:p>
          <a:p>
            <a:pPr algn="just"/>
            <a:endParaRPr sz="3067"/>
          </a:p>
          <a:p>
            <a:pPr algn="just"/>
            <a:r>
              <a:rPr lang="en-GB" sz="3067"/>
              <a:t>Sharing our good practice and impact </a:t>
            </a:r>
            <a:endParaRPr sz="3067"/>
          </a:p>
          <a:p>
            <a:pPr marL="609585" indent="-499521" algn="just">
              <a:buSzPts val="2300"/>
              <a:buChar char="-"/>
            </a:pPr>
            <a:r>
              <a:rPr lang="en-GB" sz="3067"/>
              <a:t>Joint work on Care Governance</a:t>
            </a:r>
            <a:endParaRPr sz="3067"/>
          </a:p>
          <a:p>
            <a:pPr marL="609585" indent="-499521" algn="just">
              <a:buSzPts val="2300"/>
              <a:buChar char="-"/>
            </a:pPr>
            <a:r>
              <a:rPr lang="en-GB" sz="3067"/>
              <a:t>Making Safeguarding Personal </a:t>
            </a:r>
            <a:endParaRPr sz="3067"/>
          </a:p>
          <a:p>
            <a:pPr marL="609585" indent="-499521" algn="just">
              <a:buSzPts val="2300"/>
              <a:buChar char="-"/>
            </a:pPr>
            <a:r>
              <a:rPr lang="en-GB" sz="3067"/>
              <a:t>Partnership Boards</a:t>
            </a:r>
            <a:endParaRPr sz="3067"/>
          </a:p>
          <a:p>
            <a:pPr marL="609585" indent="-499521" algn="just">
              <a:buSzPts val="2300"/>
              <a:buChar char="-"/>
            </a:pPr>
            <a:r>
              <a:rPr lang="en-GB" sz="3067"/>
              <a:t>Care Market workforce </a:t>
            </a:r>
            <a:endParaRPr sz="3067"/>
          </a:p>
          <a:p>
            <a:pPr marL="609585" algn="just"/>
            <a:endParaRPr sz="3067"/>
          </a:p>
          <a:p>
            <a:pPr algn="just"/>
            <a:r>
              <a:rPr lang="en-GB" sz="3067"/>
              <a:t>Understanding experience and impact of our residents  </a:t>
            </a:r>
            <a:endParaRPr sz="3067"/>
          </a:p>
          <a:p>
            <a:pPr algn="just"/>
            <a:endParaRPr sz="3067"/>
          </a:p>
          <a:p>
            <a:pPr algn="just"/>
            <a:endParaRPr sz="3067"/>
          </a:p>
          <a:p>
            <a:pPr algn="just"/>
            <a:endParaRPr sz="3067"/>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04"/>
          <p:cNvSpPr txBox="1"/>
          <p:nvPr/>
        </p:nvSpPr>
        <p:spPr>
          <a:xfrm>
            <a:off x="131433" y="164200"/>
            <a:ext cx="12192000" cy="726000"/>
          </a:xfrm>
          <a:prstGeom prst="rect">
            <a:avLst/>
          </a:prstGeom>
          <a:noFill/>
          <a:ln>
            <a:noFill/>
          </a:ln>
        </p:spPr>
        <p:txBody>
          <a:bodyPr spcFirstLastPara="1" wrap="square" lIns="121900" tIns="121900" rIns="121900" bIns="121900" anchor="ctr" anchorCtr="0">
            <a:noAutofit/>
          </a:bodyPr>
          <a:lstStyle/>
          <a:p>
            <a:r>
              <a:rPr lang="en-GB" sz="2800" b="1">
                <a:solidFill>
                  <a:srgbClr val="1C597E"/>
                </a:solidFill>
              </a:rPr>
              <a:t>Working Together (1)</a:t>
            </a:r>
            <a:endParaRPr sz="2800" b="1">
              <a:solidFill>
                <a:srgbClr val="1C597E"/>
              </a:solidFill>
            </a:endParaRPr>
          </a:p>
        </p:txBody>
      </p:sp>
      <p:sp>
        <p:nvSpPr>
          <p:cNvPr id="503" name="Google Shape;503;p104"/>
          <p:cNvSpPr txBox="1"/>
          <p:nvPr/>
        </p:nvSpPr>
        <p:spPr>
          <a:xfrm>
            <a:off x="243100" y="781667"/>
            <a:ext cx="11735200" cy="4934800"/>
          </a:xfrm>
          <a:prstGeom prst="rect">
            <a:avLst/>
          </a:prstGeom>
          <a:noFill/>
          <a:ln>
            <a:noFill/>
          </a:ln>
        </p:spPr>
        <p:txBody>
          <a:bodyPr spcFirstLastPara="1" wrap="square" lIns="121900" tIns="121900" rIns="121900" bIns="121900" anchor="t" anchorCtr="0">
            <a:noAutofit/>
          </a:bodyPr>
          <a:lstStyle/>
          <a:p>
            <a:pPr algn="just"/>
            <a:r>
              <a:rPr lang="en-GB" sz="2400"/>
              <a:t>As has been highlighted, working in partnership will be key in the delivery of the new vision and the plan. This includes: </a:t>
            </a:r>
            <a:endParaRPr sz="2400"/>
          </a:p>
          <a:p>
            <a:pPr algn="just"/>
            <a:endParaRPr sz="2400"/>
          </a:p>
          <a:p>
            <a:pPr marL="609585" indent="-423323" algn="just">
              <a:buSzPts val="1400"/>
              <a:buChar char="●"/>
            </a:pPr>
            <a:r>
              <a:rPr lang="en-GB" sz="2400"/>
              <a:t>Developing a shared model for Prevention </a:t>
            </a:r>
            <a:endParaRPr sz="2400"/>
          </a:p>
          <a:p>
            <a:pPr marL="609585" indent="-423323" algn="just">
              <a:buSzPts val="1400"/>
              <a:buChar char="●"/>
            </a:pPr>
            <a:r>
              <a:rPr lang="en-GB" sz="2400"/>
              <a:t>Transitions Board</a:t>
            </a:r>
            <a:endParaRPr sz="2400"/>
          </a:p>
          <a:p>
            <a:pPr marL="609585" indent="-423323" algn="just">
              <a:buSzPts val="1400"/>
              <a:buChar char="●"/>
            </a:pPr>
            <a:r>
              <a:rPr lang="en-GB" sz="2400"/>
              <a:t>Community hubs, Proactive Anticipatory care, mental health transformation   </a:t>
            </a:r>
            <a:endParaRPr sz="2400"/>
          </a:p>
          <a:p>
            <a:pPr marL="609585" indent="-423323" algn="just">
              <a:buSzPts val="1400"/>
              <a:buChar char="●"/>
            </a:pPr>
            <a:r>
              <a:rPr lang="en-GB" sz="2400"/>
              <a:t>Through the Kingston Strategic Partnership as it fulfills the functions of the Health and Wellbeing Board </a:t>
            </a:r>
            <a:endParaRPr sz="2400"/>
          </a:p>
          <a:p>
            <a:pPr marL="609585" indent="-423323" algn="just">
              <a:buSzPts val="1400"/>
              <a:buChar char="●"/>
            </a:pPr>
            <a:r>
              <a:rPr lang="en-GB" sz="2400"/>
              <a:t>Joint working with Health through the Kingston Place Partnership and the SWL ICB - further work is needed to define what is happening at place versus system level </a:t>
            </a:r>
            <a:endParaRPr sz="2400"/>
          </a:p>
          <a:p>
            <a:pPr marL="609585" indent="-423323" algn="just">
              <a:buSzPts val="1400"/>
              <a:buChar char="●"/>
            </a:pPr>
            <a:r>
              <a:rPr lang="en-GB" sz="2400"/>
              <a:t>Joint working with the Voluntary and Community Sector</a:t>
            </a:r>
            <a:endParaRPr sz="2400"/>
          </a:p>
          <a:p>
            <a:pPr marL="609585" indent="-423323" algn="just">
              <a:buSzPts val="1400"/>
              <a:buChar char="●"/>
            </a:pPr>
            <a:r>
              <a:rPr lang="en-GB" sz="2400"/>
              <a:t>In partnership with residents and carers through a number of co-production and engagement forums </a:t>
            </a:r>
            <a:endParaRPr sz="2400"/>
          </a:p>
          <a:p>
            <a:pPr algn="just"/>
            <a:endParaRPr sz="2400"/>
          </a:p>
          <a:p>
            <a:pPr algn="ctr"/>
            <a:r>
              <a:rPr lang="en-GB" sz="2400" b="1" i="1"/>
              <a:t>As highlighted a lot of joint working is already happening but in some areas there are opportunities to strengthen, improve and further define joint priorities and plans. </a:t>
            </a:r>
            <a:endParaRPr sz="2400" b="1" i="1"/>
          </a:p>
          <a:p>
            <a:pPr marL="609585" algn="just"/>
            <a:endParaRPr sz="2400"/>
          </a:p>
          <a:p>
            <a:pPr algn="just"/>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05"/>
          <p:cNvSpPr txBox="1">
            <a:spLocks noGrp="1"/>
          </p:cNvSpPr>
          <p:nvPr>
            <p:ph type="title"/>
          </p:nvPr>
        </p:nvSpPr>
        <p:spPr>
          <a:xfrm>
            <a:off x="134267" y="121267"/>
            <a:ext cx="11923600" cy="672000"/>
          </a:xfrm>
          <a:prstGeom prst="rect">
            <a:avLst/>
          </a:prstGeom>
        </p:spPr>
        <p:txBody>
          <a:bodyPr spcFirstLastPara="1" vert="horz" wrap="square" lIns="93100" tIns="93100" rIns="93100" bIns="93100" rtlCol="0" anchor="ctr" anchorCtr="0">
            <a:noAutofit/>
          </a:bodyPr>
          <a:lstStyle/>
          <a:p>
            <a:pPr algn="l"/>
            <a:r>
              <a:rPr lang="en-GB" sz="2800"/>
              <a:t>Working Together (2)</a:t>
            </a:r>
            <a:endParaRPr sz="2800"/>
          </a:p>
        </p:txBody>
      </p:sp>
      <p:sp>
        <p:nvSpPr>
          <p:cNvPr id="509" name="Google Shape;509;p105"/>
          <p:cNvSpPr txBox="1"/>
          <p:nvPr/>
        </p:nvSpPr>
        <p:spPr>
          <a:xfrm>
            <a:off x="267967" y="833333"/>
            <a:ext cx="11669600" cy="4863600"/>
          </a:xfrm>
          <a:prstGeom prst="rect">
            <a:avLst/>
          </a:prstGeom>
          <a:noFill/>
          <a:ln>
            <a:noFill/>
          </a:ln>
        </p:spPr>
        <p:txBody>
          <a:bodyPr spcFirstLastPara="1" wrap="square" lIns="121900" tIns="121900" rIns="121900" bIns="121900" anchor="t" anchorCtr="0">
            <a:noAutofit/>
          </a:bodyPr>
          <a:lstStyle/>
          <a:p>
            <a:endParaRPr sz="2400"/>
          </a:p>
        </p:txBody>
      </p:sp>
      <p:sp>
        <p:nvSpPr>
          <p:cNvPr id="510" name="Google Shape;510;p105"/>
          <p:cNvSpPr txBox="1"/>
          <p:nvPr/>
        </p:nvSpPr>
        <p:spPr>
          <a:xfrm>
            <a:off x="267967" y="1047733"/>
            <a:ext cx="11280800" cy="4649200"/>
          </a:xfrm>
          <a:prstGeom prst="rect">
            <a:avLst/>
          </a:prstGeom>
          <a:noFill/>
          <a:ln>
            <a:noFill/>
          </a:ln>
        </p:spPr>
        <p:txBody>
          <a:bodyPr spcFirstLastPara="1" wrap="square" lIns="121900" tIns="121900" rIns="121900" bIns="121900" anchor="t" anchorCtr="0">
            <a:noAutofit/>
          </a:bodyPr>
          <a:lstStyle/>
          <a:p>
            <a:endParaRPr sz="2533"/>
          </a:p>
          <a:p>
            <a:endParaRPr sz="2533"/>
          </a:p>
          <a:p>
            <a:r>
              <a:rPr lang="en-GB" sz="2533"/>
              <a:t>What do we do well?</a:t>
            </a:r>
            <a:endParaRPr sz="2533"/>
          </a:p>
          <a:p>
            <a:endParaRPr sz="2533"/>
          </a:p>
          <a:p>
            <a:r>
              <a:rPr lang="en-GB" sz="2533"/>
              <a:t>What could we improve? And….</a:t>
            </a:r>
            <a:endParaRPr sz="2533"/>
          </a:p>
          <a:p>
            <a:endParaRPr sz="2533"/>
          </a:p>
          <a:p>
            <a:endParaRPr sz="2533"/>
          </a:p>
          <a:p>
            <a:r>
              <a:rPr lang="en-GB" sz="2533"/>
              <a:t>Thank you for your commitment and support to making things better for our residents in Kingston. </a:t>
            </a:r>
            <a:endParaRPr sz="2533"/>
          </a:p>
          <a:p>
            <a:endParaRPr sz="2533"/>
          </a:p>
          <a:p>
            <a:endParaRPr sz="2533"/>
          </a:p>
          <a:p>
            <a:endParaRPr sz="2533"/>
          </a:p>
          <a:p>
            <a:endParaRPr sz="2533"/>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0893151-6B65-F3BA-535C-E8609FF73D07}"/>
              </a:ext>
            </a:extLst>
          </p:cNvPr>
          <p:cNvSpPr txBox="1">
            <a:spLocks/>
          </p:cNvSpPr>
          <p:nvPr/>
        </p:nvSpPr>
        <p:spPr>
          <a:xfrm>
            <a:off x="464696" y="1051813"/>
            <a:ext cx="6445770" cy="5214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61169E9E-982C-5A2E-FFE7-6FA1BA96CAF4}"/>
              </a:ext>
            </a:extLst>
          </p:cNvPr>
          <p:cNvSpPr txBox="1"/>
          <p:nvPr/>
        </p:nvSpPr>
        <p:spPr>
          <a:xfrm>
            <a:off x="739593" y="1051813"/>
            <a:ext cx="9172268" cy="1138773"/>
          </a:xfrm>
          <a:prstGeom prst="rect">
            <a:avLst/>
          </a:prstGeom>
          <a:noFill/>
        </p:spPr>
        <p:txBody>
          <a:bodyPr wrap="square" lIns="91440" tIns="45720" rIns="91440" bIns="45720" rtlCol="0" anchor="t">
            <a:spAutoFit/>
          </a:bodyPr>
          <a:lstStyle/>
          <a:p>
            <a:r>
              <a:rPr lang="en-GB" sz="4800" b="1" dirty="0">
                <a:solidFill>
                  <a:srgbClr val="E7479D"/>
                </a:solidFill>
                <a:latin typeface="Trebuchet MS"/>
                <a:ea typeface="+mn-lt"/>
                <a:cs typeface="+mn-lt"/>
              </a:rPr>
              <a:t>Cost of Living Crisis and Q&amp;A </a:t>
            </a:r>
            <a:endParaRPr lang="en-US" sz="2400" b="1" dirty="0">
              <a:solidFill>
                <a:schemeClr val="accent5">
                  <a:lumMod val="50000"/>
                </a:schemeClr>
              </a:solidFill>
              <a:latin typeface="Trebuchet MS" panose="020B0703020202090204" pitchFamily="34" charset="0"/>
            </a:endParaRPr>
          </a:p>
          <a:p>
            <a:pPr fontAlgn="base"/>
            <a:endParaRPr lang="en-US" sz="2000" b="1" dirty="0">
              <a:solidFill>
                <a:schemeClr val="accent5">
                  <a:lumMod val="50000"/>
                </a:schemeClr>
              </a:solidFill>
              <a:latin typeface="Trebuchet MS" panose="020B0703020202090204" pitchFamily="34" charset="0"/>
            </a:endParaRPr>
          </a:p>
        </p:txBody>
      </p:sp>
      <p:pic>
        <p:nvPicPr>
          <p:cNvPr id="4" name="Picture 3">
            <a:extLst>
              <a:ext uri="{FF2B5EF4-FFF2-40B4-BE49-F238E27FC236}">
                <a16:creationId xmlns:a16="http://schemas.microsoft.com/office/drawing/2014/main" id="{B2AEF821-19BA-ED1B-CCD5-F83BC566FD75}"/>
              </a:ext>
            </a:extLst>
          </p:cNvPr>
          <p:cNvPicPr>
            <a:picLocks noChangeAspect="1"/>
          </p:cNvPicPr>
          <p:nvPr/>
        </p:nvPicPr>
        <p:blipFill>
          <a:blip r:embed="rId2"/>
          <a:stretch>
            <a:fillRect/>
          </a:stretch>
        </p:blipFill>
        <p:spPr>
          <a:xfrm>
            <a:off x="7513567" y="5437520"/>
            <a:ext cx="4557568" cy="1134328"/>
          </a:xfrm>
          <a:prstGeom prst="rect">
            <a:avLst/>
          </a:prstGeom>
        </p:spPr>
      </p:pic>
      <p:sp>
        <p:nvSpPr>
          <p:cNvPr id="8" name="TextBox 7">
            <a:extLst>
              <a:ext uri="{FF2B5EF4-FFF2-40B4-BE49-F238E27FC236}">
                <a16:creationId xmlns:a16="http://schemas.microsoft.com/office/drawing/2014/main" id="{107C0B14-21CE-8D38-CE16-4F3B3EBE8EC1}"/>
              </a:ext>
            </a:extLst>
          </p:cNvPr>
          <p:cNvSpPr txBox="1"/>
          <p:nvPr/>
        </p:nvSpPr>
        <p:spPr>
          <a:xfrm>
            <a:off x="739593" y="3043694"/>
            <a:ext cx="9765390" cy="1077218"/>
          </a:xfrm>
          <a:prstGeom prst="rect">
            <a:avLst/>
          </a:prstGeom>
          <a:noFill/>
        </p:spPr>
        <p:txBody>
          <a:bodyPr wrap="square" lIns="91440" tIns="45720" rIns="91440" bIns="45720" anchor="t">
            <a:spAutoFit/>
          </a:bodyPr>
          <a:lstStyle/>
          <a:p>
            <a:r>
              <a:rPr lang="en-GB" sz="3200" dirty="0">
                <a:solidFill>
                  <a:schemeClr val="accent5">
                    <a:lumMod val="50000"/>
                  </a:schemeClr>
                </a:solidFill>
                <a:latin typeface="Trebuchet MS" panose="020B0703020202090204" pitchFamily="34" charset="0"/>
              </a:rPr>
              <a:t>Emma Crowe</a:t>
            </a:r>
          </a:p>
          <a:p>
            <a:r>
              <a:rPr lang="en-GB" sz="3200" dirty="0">
                <a:solidFill>
                  <a:schemeClr val="accent5">
                    <a:lumMod val="50000"/>
                  </a:schemeClr>
                </a:solidFill>
                <a:latin typeface="Trebuchet MS" panose="020B0703020202090204" pitchFamily="34" charset="0"/>
              </a:rPr>
              <a:t>RBK Communications Lead</a:t>
            </a:r>
            <a:endParaRPr lang="en-GB" sz="3200" b="1" dirty="0">
              <a:solidFill>
                <a:schemeClr val="accent5">
                  <a:lumMod val="50000"/>
                </a:schemeClr>
              </a:solidFill>
              <a:latin typeface="Trebuchet MS"/>
            </a:endParaRPr>
          </a:p>
        </p:txBody>
      </p:sp>
    </p:spTree>
    <p:extLst>
      <p:ext uri="{BB962C8B-B14F-4D97-AF65-F5344CB8AC3E}">
        <p14:creationId xmlns:p14="http://schemas.microsoft.com/office/powerpoint/2010/main" val="1466536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3"/>
            <a:ext cx="12192000" cy="68580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7235832" y="1"/>
            <a:ext cx="4889005" cy="6858001"/>
          </a:xfrm>
          <a:prstGeom prst="rect">
            <a:avLst/>
          </a:prstGeom>
          <a:noFill/>
          <a:ln>
            <a:noFill/>
          </a:ln>
        </p:spPr>
      </p:pic>
      <p:sp>
        <p:nvSpPr>
          <p:cNvPr id="60" name="Google Shape;60;p14"/>
          <p:cNvSpPr txBox="1"/>
          <p:nvPr/>
        </p:nvSpPr>
        <p:spPr>
          <a:xfrm>
            <a:off x="134833" y="191867"/>
            <a:ext cx="6962000" cy="5663200"/>
          </a:xfrm>
          <a:prstGeom prst="rect">
            <a:avLst/>
          </a:prstGeom>
          <a:noFill/>
          <a:ln>
            <a:noFill/>
          </a:ln>
        </p:spPr>
        <p:txBody>
          <a:bodyPr spcFirstLastPara="1" wrap="square" lIns="121900" tIns="121900" rIns="121900" bIns="121900" anchor="t" anchorCtr="0">
            <a:noAutofit/>
          </a:bodyPr>
          <a:lstStyle/>
          <a:p>
            <a:r>
              <a:rPr lang="en-GB" sz="3067" b="1" u="sng"/>
              <a:t>Cost of Living survey </a:t>
            </a:r>
            <a:endParaRPr sz="3067" b="1" u="sng"/>
          </a:p>
          <a:p>
            <a:pPr>
              <a:lnSpc>
                <a:spcPct val="115000"/>
              </a:lnSpc>
            </a:pPr>
            <a:endParaRPr sz="2667"/>
          </a:p>
          <a:p>
            <a:pPr marL="609585" indent="-474121">
              <a:lnSpc>
                <a:spcPct val="115000"/>
              </a:lnSpc>
              <a:buSzPts val="2000"/>
              <a:buChar char="●"/>
            </a:pPr>
            <a:r>
              <a:rPr lang="en-GB" sz="2667"/>
              <a:t>Open until </a:t>
            </a:r>
            <a:r>
              <a:rPr lang="en-GB" sz="2667" b="1"/>
              <a:t>30 November </a:t>
            </a:r>
            <a:endParaRPr sz="2667" b="1"/>
          </a:p>
          <a:p>
            <a:pPr marL="609585">
              <a:lnSpc>
                <a:spcPct val="115000"/>
              </a:lnSpc>
            </a:pPr>
            <a:endParaRPr sz="2400"/>
          </a:p>
          <a:p>
            <a:pPr algn="ctr">
              <a:lnSpc>
                <a:spcPct val="115000"/>
              </a:lnSpc>
            </a:pPr>
            <a:r>
              <a:rPr lang="en-GB" sz="2133" u="sng">
                <a:solidFill>
                  <a:srgbClr val="0097A7"/>
                </a:solidFill>
                <a:hlinkClick r:id="rId4">
                  <a:extLst>
                    <a:ext uri="{A12FA001-AC4F-418D-AE19-62706E023703}">
                      <ahyp:hlinkClr xmlns:ahyp="http://schemas.microsoft.com/office/drawing/2018/hyperlinkcolor" val="tx"/>
                    </a:ext>
                  </a:extLst>
                </a:hlinkClick>
              </a:rPr>
              <a:t>www.kingstonletstalk.co.uk/engagement/cost-of-living</a:t>
            </a:r>
            <a:endParaRPr sz="2133"/>
          </a:p>
          <a:p>
            <a:pPr algn="ctr">
              <a:lnSpc>
                <a:spcPct val="115000"/>
              </a:lnSpc>
            </a:pPr>
            <a:r>
              <a:rPr lang="en-GB" sz="2667"/>
              <a:t>or</a:t>
            </a:r>
            <a:endParaRPr sz="2667"/>
          </a:p>
          <a:p>
            <a:pPr algn="ctr">
              <a:lnSpc>
                <a:spcPct val="115000"/>
              </a:lnSpc>
            </a:pPr>
            <a:r>
              <a:rPr lang="en-GB" sz="2667" u="sng">
                <a:solidFill>
                  <a:srgbClr val="0097A7"/>
                </a:solidFill>
                <a:hlinkClick r:id="rId5">
                  <a:extLst>
                    <a:ext uri="{A12FA001-AC4F-418D-AE19-62706E023703}">
                      <ahyp:hlinkClr xmlns:ahyp="http://schemas.microsoft.com/office/drawing/2018/hyperlinkcolor" val="tx"/>
                    </a:ext>
                  </a:extLst>
                </a:hlinkClick>
              </a:rPr>
              <a:t>www.kingston.gov.uk/costoflivingsupport</a:t>
            </a:r>
            <a:endParaRPr sz="2667"/>
          </a:p>
          <a:p>
            <a:pPr>
              <a:lnSpc>
                <a:spcPct val="115000"/>
              </a:lnSpc>
            </a:pPr>
            <a:endParaRPr sz="2400"/>
          </a:p>
          <a:p>
            <a:pPr marL="609585" indent="-474121">
              <a:lnSpc>
                <a:spcPct val="115000"/>
              </a:lnSpc>
              <a:buSzPts val="2000"/>
              <a:buChar char="●"/>
            </a:pPr>
            <a:r>
              <a:rPr lang="en-GB" sz="2667"/>
              <a:t>Please complete and share </a:t>
            </a:r>
            <a:endParaRPr sz="2667"/>
          </a:p>
          <a:p>
            <a:pPr marL="609585" indent="-474121">
              <a:lnSpc>
                <a:spcPct val="115000"/>
              </a:lnSpc>
              <a:buSzPts val="2000"/>
              <a:buChar char="●"/>
            </a:pPr>
            <a:r>
              <a:rPr lang="en-GB" sz="2667"/>
              <a:t>Let us know if you want posters/flyers</a:t>
            </a:r>
            <a:endParaRPr sz="2667"/>
          </a:p>
          <a:p>
            <a:pPr marL="609585" indent="-474121">
              <a:lnSpc>
                <a:spcPct val="115000"/>
              </a:lnSpc>
              <a:buSzPts val="2000"/>
              <a:buChar char="●"/>
            </a:pPr>
            <a:r>
              <a:rPr lang="en-GB" sz="2667"/>
              <a:t>We’re reviewing responses </a:t>
            </a:r>
            <a:endParaRPr sz="2667"/>
          </a:p>
          <a:p>
            <a:pPr marL="609585" indent="-474121">
              <a:lnSpc>
                <a:spcPct val="115000"/>
              </a:lnSpc>
              <a:buSzPts val="2000"/>
              <a:buChar char="●"/>
            </a:pPr>
            <a:r>
              <a:rPr lang="en-GB" sz="2667"/>
              <a:t>We will share all findings with partners</a:t>
            </a:r>
            <a:endParaRPr sz="2667"/>
          </a:p>
          <a:p>
            <a:pPr marL="609585">
              <a:lnSpc>
                <a:spcPct val="115000"/>
              </a:lnSpc>
            </a:pPr>
            <a:endParaRPr sz="2667"/>
          </a:p>
          <a:p>
            <a:pPr marL="609585">
              <a:lnSpc>
                <a:spcPct val="115000"/>
              </a:lnSpc>
            </a:pPr>
            <a:r>
              <a:rPr lang="en-GB" sz="2667" u="sng">
                <a:solidFill>
                  <a:srgbClr val="0097A7"/>
                </a:solidFill>
                <a:hlinkClick r:id="rId6">
                  <a:extLst>
                    <a:ext uri="{A12FA001-AC4F-418D-AE19-62706E023703}">
                      <ahyp:hlinkClr xmlns:ahyp="http://schemas.microsoft.com/office/drawing/2018/hyperlinkcolor" val="tx"/>
                    </a:ext>
                  </a:extLst>
                </a:hlinkClick>
              </a:rPr>
              <a:t>emma.crowe@kingston.gov.uk</a:t>
            </a:r>
            <a:r>
              <a:rPr lang="en-GB" sz="2667"/>
              <a:t>  </a:t>
            </a:r>
            <a:endParaRPr sz="2400"/>
          </a:p>
          <a:p>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0893151-6B65-F3BA-535C-E8609FF73D07}"/>
              </a:ext>
            </a:extLst>
          </p:cNvPr>
          <p:cNvSpPr txBox="1">
            <a:spLocks/>
          </p:cNvSpPr>
          <p:nvPr/>
        </p:nvSpPr>
        <p:spPr>
          <a:xfrm>
            <a:off x="464696" y="1051813"/>
            <a:ext cx="6445770" cy="5214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61169E9E-982C-5A2E-FFE7-6FA1BA96CAF4}"/>
              </a:ext>
            </a:extLst>
          </p:cNvPr>
          <p:cNvSpPr txBox="1"/>
          <p:nvPr/>
        </p:nvSpPr>
        <p:spPr>
          <a:xfrm>
            <a:off x="562062" y="411061"/>
            <a:ext cx="11165242" cy="2246769"/>
          </a:xfrm>
          <a:prstGeom prst="rect">
            <a:avLst/>
          </a:prstGeom>
          <a:noFill/>
        </p:spPr>
        <p:txBody>
          <a:bodyPr wrap="square" rtlCol="0">
            <a:spAutoFit/>
          </a:bodyPr>
          <a:lstStyle/>
          <a:p>
            <a:pPr fontAlgn="base"/>
            <a:r>
              <a:rPr lang="en-GB" sz="4800" b="1" dirty="0">
                <a:solidFill>
                  <a:srgbClr val="E7479D"/>
                </a:solidFill>
                <a:latin typeface="Trebuchet MS" panose="020B0703020202090204" pitchFamily="34" charset="0"/>
              </a:rPr>
              <a:t>HWK Open Meeting Agenda – </a:t>
            </a:r>
          </a:p>
          <a:p>
            <a:pPr fontAlgn="base"/>
            <a:r>
              <a:rPr lang="en-GB" sz="2000" dirty="0">
                <a:solidFill>
                  <a:srgbClr val="203864"/>
                </a:solidFill>
                <a:effectLst/>
                <a:latin typeface="Trebuchet MS" panose="020B0603020202020204" pitchFamily="34" charset="0"/>
                <a:ea typeface="Times New Roman" panose="02020603050405020304" pitchFamily="18" charset="0"/>
              </a:rPr>
              <a:t>Tuesday 7 November - 12pm. </a:t>
            </a:r>
            <a:endParaRPr lang="en-GB" sz="2000" dirty="0">
              <a:solidFill>
                <a:srgbClr val="203864"/>
              </a:solidFill>
              <a:effectLst/>
              <a:latin typeface="Calibri" panose="020F0502020204030204" pitchFamily="34" charset="0"/>
              <a:ea typeface="Calibri" panose="020F0502020204030204" pitchFamily="34" charset="0"/>
            </a:endParaRPr>
          </a:p>
          <a:p>
            <a:pPr fontAlgn="base"/>
            <a:endParaRPr lang="en-GB" sz="2800" b="1" dirty="0">
              <a:solidFill>
                <a:schemeClr val="accent5">
                  <a:lumMod val="50000"/>
                </a:schemeClr>
              </a:solidFill>
              <a:latin typeface="Trebuchet MS" panose="020B0703020202090204" pitchFamily="34" charset="0"/>
            </a:endParaRPr>
          </a:p>
          <a:p>
            <a:pPr fontAlgn="base"/>
            <a:endParaRPr lang="en-US" sz="2400" b="1" dirty="0">
              <a:solidFill>
                <a:schemeClr val="accent5">
                  <a:lumMod val="50000"/>
                </a:schemeClr>
              </a:solidFill>
              <a:latin typeface="Trebuchet MS" panose="020B0703020202090204" pitchFamily="34" charset="0"/>
            </a:endParaRPr>
          </a:p>
          <a:p>
            <a:pPr fontAlgn="base"/>
            <a:endParaRPr lang="en-US" sz="2000" b="1" dirty="0">
              <a:solidFill>
                <a:schemeClr val="accent5">
                  <a:lumMod val="50000"/>
                </a:schemeClr>
              </a:solidFill>
              <a:latin typeface="Trebuchet MS" panose="020B0703020202090204" pitchFamily="34" charset="0"/>
            </a:endParaRPr>
          </a:p>
        </p:txBody>
      </p:sp>
      <p:pic>
        <p:nvPicPr>
          <p:cNvPr id="4" name="Picture 3">
            <a:extLst>
              <a:ext uri="{FF2B5EF4-FFF2-40B4-BE49-F238E27FC236}">
                <a16:creationId xmlns:a16="http://schemas.microsoft.com/office/drawing/2014/main" id="{B2AEF821-19BA-ED1B-CCD5-F83BC566FD75}"/>
              </a:ext>
            </a:extLst>
          </p:cNvPr>
          <p:cNvPicPr>
            <a:picLocks noChangeAspect="1"/>
          </p:cNvPicPr>
          <p:nvPr/>
        </p:nvPicPr>
        <p:blipFill>
          <a:blip r:embed="rId2"/>
          <a:stretch>
            <a:fillRect/>
          </a:stretch>
        </p:blipFill>
        <p:spPr>
          <a:xfrm>
            <a:off x="7513567" y="5437520"/>
            <a:ext cx="4557568" cy="1134328"/>
          </a:xfrm>
          <a:prstGeom prst="rect">
            <a:avLst/>
          </a:prstGeom>
        </p:spPr>
      </p:pic>
      <p:sp>
        <p:nvSpPr>
          <p:cNvPr id="8" name="TextBox 7">
            <a:extLst>
              <a:ext uri="{FF2B5EF4-FFF2-40B4-BE49-F238E27FC236}">
                <a16:creationId xmlns:a16="http://schemas.microsoft.com/office/drawing/2014/main" id="{107C0B14-21CE-8D38-CE16-4F3B3EBE8EC1}"/>
              </a:ext>
            </a:extLst>
          </p:cNvPr>
          <p:cNvSpPr txBox="1"/>
          <p:nvPr/>
        </p:nvSpPr>
        <p:spPr>
          <a:xfrm>
            <a:off x="120865" y="1668709"/>
            <a:ext cx="11640065" cy="5062924"/>
          </a:xfrm>
          <a:prstGeom prst="rect">
            <a:avLst/>
          </a:prstGeom>
          <a:noFill/>
        </p:spPr>
        <p:txBody>
          <a:bodyPr wrap="square">
            <a:spAutoFit/>
          </a:bodyPr>
          <a:lstStyle/>
          <a:p>
            <a:pPr marL="457200"/>
            <a:r>
              <a:rPr lang="en-GB" sz="1800" b="1" dirty="0">
                <a:solidFill>
                  <a:srgbClr val="203864"/>
                </a:solidFill>
                <a:effectLst/>
                <a:latin typeface="Trebuchet MS" panose="020B0603020202020204" pitchFamily="34" charset="0"/>
                <a:ea typeface="Calibri" panose="020F0502020204030204" pitchFamily="34" charset="0"/>
              </a:rPr>
              <a:t>Agenda </a:t>
            </a:r>
          </a:p>
          <a:p>
            <a:pPr marL="457200"/>
            <a:endParaRPr lang="en-GB" sz="1800" dirty="0">
              <a:effectLst/>
              <a:latin typeface="Calibri" panose="020F0502020204030204" pitchFamily="34" charset="0"/>
              <a:ea typeface="Calibri" panose="020F0502020204030204" pitchFamily="34" charset="0"/>
            </a:endParaRPr>
          </a:p>
          <a:p>
            <a:pPr marL="457200"/>
            <a:r>
              <a:rPr lang="en-GB" sz="1800" b="1" dirty="0">
                <a:solidFill>
                  <a:srgbClr val="00133F"/>
                </a:solidFill>
                <a:effectLst/>
                <a:latin typeface="Lato" panose="020F0502020204030203" pitchFamily="34" charset="0"/>
                <a:ea typeface="Calibri" panose="020F0502020204030204" pitchFamily="34" charset="0"/>
                <a:cs typeface="Calibri" panose="020F0502020204030204" pitchFamily="34" charset="0"/>
              </a:rPr>
              <a:t>12.00 </a:t>
            </a:r>
            <a:r>
              <a:rPr lang="en-GB" sz="1800" dirty="0">
                <a:solidFill>
                  <a:srgbClr val="00133F"/>
                </a:solidFill>
                <a:effectLst/>
                <a:latin typeface="Lato" panose="020F0502020204030203" pitchFamily="34" charset="0"/>
                <a:ea typeface="Calibri" panose="020F0502020204030204" pitchFamily="34" charset="0"/>
              </a:rPr>
              <a:t>– </a:t>
            </a:r>
            <a:r>
              <a:rPr lang="en-GB" sz="1800" b="1" dirty="0">
                <a:solidFill>
                  <a:srgbClr val="00133F"/>
                </a:solidFill>
                <a:effectLst/>
                <a:latin typeface="Lato" panose="020F0502020204030203" pitchFamily="34" charset="0"/>
                <a:ea typeface="Calibri" panose="020F0502020204030204" pitchFamily="34" charset="0"/>
              </a:rPr>
              <a:t>Welcome and introductions </a:t>
            </a:r>
            <a:r>
              <a:rPr lang="en-GB" sz="1800" dirty="0">
                <a:solidFill>
                  <a:srgbClr val="00133F"/>
                </a:solidFill>
                <a:effectLst/>
                <a:latin typeface="Lato" panose="020F0502020204030203" pitchFamily="34" charset="0"/>
                <a:ea typeface="Calibri" panose="020F0502020204030204" pitchFamily="34" charset="0"/>
              </a:rPr>
              <a:t>– Stephen Bitti, CEO Healthwatch Kingston</a:t>
            </a:r>
          </a:p>
          <a:p>
            <a:pPr marL="457200"/>
            <a:br>
              <a:rPr lang="en-GB" sz="1800" dirty="0">
                <a:solidFill>
                  <a:srgbClr val="00133F"/>
                </a:solidFill>
                <a:effectLst/>
                <a:latin typeface="Lato" panose="020F0502020204030203" pitchFamily="34" charset="0"/>
                <a:ea typeface="Calibri" panose="020F0502020204030204" pitchFamily="34" charset="0"/>
              </a:rPr>
            </a:br>
            <a:r>
              <a:rPr lang="en-GB" sz="1800" b="1" dirty="0">
                <a:solidFill>
                  <a:srgbClr val="00133F"/>
                </a:solidFill>
                <a:effectLst/>
                <a:latin typeface="Lato" panose="020F0502020204030203" pitchFamily="34" charset="0"/>
                <a:ea typeface="Calibri" panose="020F0502020204030204" pitchFamily="34" charset="0"/>
                <a:cs typeface="Calibri" panose="020F0502020204030204" pitchFamily="34" charset="0"/>
              </a:rPr>
              <a:t>12.15</a:t>
            </a:r>
            <a:r>
              <a:rPr lang="en-GB" sz="1800" dirty="0">
                <a:solidFill>
                  <a:srgbClr val="00133F"/>
                </a:solidFill>
                <a:effectLst/>
                <a:latin typeface="Lato" panose="020F0502020204030203" pitchFamily="34" charset="0"/>
                <a:ea typeface="Calibri" panose="020F0502020204030204" pitchFamily="34" charset="0"/>
                <a:cs typeface="Calibri" panose="020F0502020204030204" pitchFamily="34" charset="0"/>
              </a:rPr>
              <a:t> </a:t>
            </a:r>
            <a:r>
              <a:rPr lang="en-GB" sz="1800" b="1" dirty="0">
                <a:solidFill>
                  <a:srgbClr val="00133F"/>
                </a:solidFill>
                <a:effectLst/>
                <a:latin typeface="Lato" panose="020F0502020204030203" pitchFamily="34" charset="0"/>
                <a:ea typeface="Calibri" panose="020F0502020204030204" pitchFamily="34" charset="0"/>
              </a:rPr>
              <a:t>– Update on RBK Adult Social Care developments and Q&amp;A </a:t>
            </a:r>
            <a:r>
              <a:rPr lang="en-GB" sz="1800" dirty="0">
                <a:solidFill>
                  <a:srgbClr val="00133F"/>
                </a:solidFill>
                <a:effectLst/>
                <a:latin typeface="Lato" panose="020F0502020204030203" pitchFamily="34" charset="0"/>
                <a:ea typeface="Calibri" panose="020F0502020204030204" pitchFamily="34" charset="0"/>
              </a:rPr>
              <a:t>– Sam Morrison, RBK Interim Director of Adult Social Care</a:t>
            </a:r>
          </a:p>
          <a:p>
            <a:pPr marL="457200"/>
            <a:br>
              <a:rPr lang="en-GB" sz="1800" dirty="0">
                <a:solidFill>
                  <a:srgbClr val="00133F"/>
                </a:solidFill>
                <a:effectLst/>
                <a:latin typeface="Lato" panose="020F0502020204030203" pitchFamily="34" charset="0"/>
                <a:ea typeface="Calibri" panose="020F0502020204030204" pitchFamily="34" charset="0"/>
              </a:rPr>
            </a:br>
            <a:r>
              <a:rPr lang="en-GB" sz="1800" b="1" dirty="0">
                <a:solidFill>
                  <a:srgbClr val="00133F"/>
                </a:solidFill>
                <a:effectLst/>
                <a:latin typeface="Lato" panose="020F0502020204030203" pitchFamily="34" charset="0"/>
                <a:ea typeface="Calibri" panose="020F0502020204030204" pitchFamily="34" charset="0"/>
                <a:cs typeface="Calibri" panose="020F0502020204030204" pitchFamily="34" charset="0"/>
              </a:rPr>
              <a:t>13.00</a:t>
            </a:r>
            <a:r>
              <a:rPr lang="en-GB" sz="1800" dirty="0">
                <a:solidFill>
                  <a:srgbClr val="00133F"/>
                </a:solidFill>
                <a:effectLst/>
                <a:latin typeface="Lato" panose="020F0502020204030203" pitchFamily="34" charset="0"/>
                <a:ea typeface="Calibri" panose="020F0502020204030204" pitchFamily="34" charset="0"/>
              </a:rPr>
              <a:t> </a:t>
            </a:r>
            <a:r>
              <a:rPr lang="en-GB" sz="1800" b="1" dirty="0">
                <a:solidFill>
                  <a:srgbClr val="00133F"/>
                </a:solidFill>
                <a:effectLst/>
                <a:latin typeface="Lato" panose="020F0502020204030203" pitchFamily="34" charset="0"/>
                <a:ea typeface="Calibri" panose="020F0502020204030204" pitchFamily="34" charset="0"/>
              </a:rPr>
              <a:t>– Cost of Living Crisis and Q&amp;A – </a:t>
            </a:r>
            <a:r>
              <a:rPr lang="en-GB" sz="1800" dirty="0">
                <a:solidFill>
                  <a:srgbClr val="00133F"/>
                </a:solidFill>
                <a:effectLst/>
                <a:latin typeface="Lato" panose="020F0502020204030203" pitchFamily="34" charset="0"/>
                <a:ea typeface="Calibri" panose="020F0502020204030204" pitchFamily="34" charset="0"/>
              </a:rPr>
              <a:t>Emma Crowe, RBK Communications Lead</a:t>
            </a:r>
          </a:p>
          <a:p>
            <a:pPr marL="457200"/>
            <a:br>
              <a:rPr lang="en-GB" sz="1800" dirty="0">
                <a:solidFill>
                  <a:srgbClr val="00133F"/>
                </a:solidFill>
                <a:effectLst/>
                <a:latin typeface="Lato" panose="020F0502020204030203" pitchFamily="34" charset="0"/>
                <a:ea typeface="Calibri" panose="020F0502020204030204" pitchFamily="34" charset="0"/>
              </a:rPr>
            </a:br>
            <a:r>
              <a:rPr lang="en-GB" sz="1800" b="1" dirty="0">
                <a:solidFill>
                  <a:srgbClr val="00133F"/>
                </a:solidFill>
                <a:effectLst/>
                <a:latin typeface="Lato" panose="020F0502020204030203" pitchFamily="34" charset="0"/>
                <a:ea typeface="Calibri" panose="020F0502020204030204" pitchFamily="34" charset="0"/>
                <a:cs typeface="Calibri" panose="020F0502020204030204" pitchFamily="34" charset="0"/>
              </a:rPr>
              <a:t>13.30 – Lunch break</a:t>
            </a:r>
          </a:p>
          <a:p>
            <a:pPr marL="457200"/>
            <a:br>
              <a:rPr lang="en-GB" sz="1800" b="1" dirty="0">
                <a:solidFill>
                  <a:srgbClr val="00133F"/>
                </a:solidFill>
                <a:effectLst/>
                <a:latin typeface="Lato" panose="020F0502020204030203" pitchFamily="34" charset="0"/>
                <a:ea typeface="Calibri" panose="020F0502020204030204" pitchFamily="34" charset="0"/>
              </a:rPr>
            </a:br>
            <a:r>
              <a:rPr lang="en-GB" sz="1800" b="1" dirty="0">
                <a:solidFill>
                  <a:srgbClr val="00133F"/>
                </a:solidFill>
                <a:effectLst/>
                <a:latin typeface="Lato" panose="020F0502020204030203" pitchFamily="34" charset="0"/>
                <a:ea typeface="Calibri" panose="020F0502020204030204" pitchFamily="34" charset="0"/>
                <a:cs typeface="Calibri" panose="020F0502020204030204" pitchFamily="34" charset="0"/>
              </a:rPr>
              <a:t>14.00 </a:t>
            </a:r>
            <a:r>
              <a:rPr lang="en-GB" sz="1800" b="1" dirty="0">
                <a:solidFill>
                  <a:srgbClr val="00133F"/>
                </a:solidFill>
                <a:effectLst/>
                <a:latin typeface="Lato" panose="020F0502020204030203" pitchFamily="34" charset="0"/>
                <a:ea typeface="Calibri" panose="020F0502020204030204" pitchFamily="34" charset="0"/>
              </a:rPr>
              <a:t>- Update on work of Kingston Safeguarding Adults Board and Q&amp;A – </a:t>
            </a:r>
            <a:r>
              <a:rPr lang="en-GB" sz="1800" dirty="0">
                <a:solidFill>
                  <a:srgbClr val="00133F"/>
                </a:solidFill>
                <a:effectLst/>
                <a:latin typeface="Lato" panose="020F0502020204030203" pitchFamily="34" charset="0"/>
                <a:ea typeface="Calibri" panose="020F0502020204030204" pitchFamily="34" charset="0"/>
              </a:rPr>
              <a:t>Nicola </a:t>
            </a:r>
            <a:r>
              <a:rPr lang="en-GB" sz="1800" dirty="0" err="1">
                <a:solidFill>
                  <a:srgbClr val="00133F"/>
                </a:solidFill>
                <a:effectLst/>
                <a:latin typeface="Lato" panose="020F0502020204030203" pitchFamily="34" charset="0"/>
                <a:ea typeface="Calibri" panose="020F0502020204030204" pitchFamily="34" charset="0"/>
              </a:rPr>
              <a:t>Brownjohn</a:t>
            </a:r>
            <a:r>
              <a:rPr lang="en-GB" sz="1800" dirty="0">
                <a:solidFill>
                  <a:srgbClr val="00133F"/>
                </a:solidFill>
                <a:effectLst/>
                <a:latin typeface="Lato" panose="020F0502020204030203" pitchFamily="34" charset="0"/>
                <a:ea typeface="Calibri" panose="020F0502020204030204" pitchFamily="34" charset="0"/>
              </a:rPr>
              <a:t>, Chair, Kingston Safeguarding Adults Board</a:t>
            </a:r>
          </a:p>
          <a:p>
            <a:pPr marL="457200"/>
            <a:br>
              <a:rPr lang="en-GB" sz="1800" dirty="0">
                <a:solidFill>
                  <a:srgbClr val="00133F"/>
                </a:solidFill>
                <a:effectLst/>
                <a:latin typeface="Lato" panose="020F0502020204030203" pitchFamily="34" charset="0"/>
                <a:ea typeface="Calibri" panose="020F0502020204030204" pitchFamily="34" charset="0"/>
              </a:rPr>
            </a:br>
            <a:r>
              <a:rPr lang="en-GB" sz="1800" b="1" dirty="0">
                <a:solidFill>
                  <a:srgbClr val="00133F"/>
                </a:solidFill>
                <a:effectLst/>
                <a:latin typeface="Lato" panose="020F0502020204030203" pitchFamily="34" charset="0"/>
                <a:ea typeface="Calibri" panose="020F0502020204030204" pitchFamily="34" charset="0"/>
                <a:cs typeface="Calibri" panose="020F0502020204030204" pitchFamily="34" charset="0"/>
              </a:rPr>
              <a:t>14.45 </a:t>
            </a:r>
            <a:r>
              <a:rPr lang="en-GB" sz="1800" b="1" dirty="0">
                <a:solidFill>
                  <a:srgbClr val="00133F"/>
                </a:solidFill>
                <a:effectLst/>
                <a:latin typeface="Lato" panose="020F0502020204030203" pitchFamily="34" charset="0"/>
                <a:ea typeface="Calibri" panose="020F0502020204030204" pitchFamily="34" charset="0"/>
              </a:rPr>
              <a:t>– Wrap up – </a:t>
            </a:r>
            <a:r>
              <a:rPr lang="en-GB" sz="1800" dirty="0">
                <a:solidFill>
                  <a:srgbClr val="00133F"/>
                </a:solidFill>
                <a:effectLst/>
                <a:latin typeface="Lato" panose="020F0502020204030203" pitchFamily="34" charset="0"/>
                <a:ea typeface="Calibri" panose="020F0502020204030204" pitchFamily="34" charset="0"/>
              </a:rPr>
              <a:t>Stephen Bitti</a:t>
            </a:r>
          </a:p>
          <a:p>
            <a:pPr marL="457200"/>
            <a:br>
              <a:rPr lang="en-GB" sz="1800" dirty="0">
                <a:solidFill>
                  <a:srgbClr val="00133F"/>
                </a:solidFill>
                <a:effectLst/>
                <a:latin typeface="Lato" panose="020F0502020204030203" pitchFamily="34" charset="0"/>
                <a:ea typeface="Calibri" panose="020F0502020204030204" pitchFamily="34" charset="0"/>
              </a:rPr>
            </a:br>
            <a:r>
              <a:rPr lang="en-GB" sz="1800" b="1" dirty="0">
                <a:solidFill>
                  <a:srgbClr val="00133F"/>
                </a:solidFill>
                <a:effectLst/>
                <a:latin typeface="Lato" panose="020F0502020204030203" pitchFamily="34" charset="0"/>
                <a:ea typeface="Calibri" panose="020F0502020204030204" pitchFamily="34" charset="0"/>
                <a:cs typeface="Calibri" panose="020F0502020204030204" pitchFamily="34" charset="0"/>
              </a:rPr>
              <a:t>15.00 – Close</a:t>
            </a:r>
            <a:endParaRPr lang="en-GB" sz="1800" dirty="0">
              <a:effectLst/>
              <a:latin typeface="Calibri" panose="020F0502020204030204" pitchFamily="34" charset="0"/>
              <a:ea typeface="Calibri" panose="020F0502020204030204" pitchFamily="34" charset="0"/>
            </a:endParaRPr>
          </a:p>
          <a:p>
            <a:pPr algn="l"/>
            <a:endParaRPr lang="en-GB" sz="1700" b="1" dirty="0">
              <a:solidFill>
                <a:schemeClr val="accent5">
                  <a:lumMod val="50000"/>
                </a:schemeClr>
              </a:solidFill>
              <a:latin typeface="Trebuchet MS" panose="020B0703020202090204" pitchFamily="34" charset="0"/>
            </a:endParaRPr>
          </a:p>
        </p:txBody>
      </p:sp>
    </p:spTree>
    <p:extLst>
      <p:ext uri="{BB962C8B-B14F-4D97-AF65-F5344CB8AC3E}">
        <p14:creationId xmlns:p14="http://schemas.microsoft.com/office/powerpoint/2010/main" val="3384827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p:nvPr/>
        </p:nvSpPr>
        <p:spPr>
          <a:xfrm>
            <a:off x="0" y="5755184"/>
            <a:ext cx="12192000" cy="1102800"/>
          </a:xfrm>
          <a:prstGeom prst="rect">
            <a:avLst/>
          </a:prstGeom>
          <a:solidFill>
            <a:srgbClr val="0060AC"/>
          </a:solidFill>
          <a:ln>
            <a:noFill/>
          </a:ln>
        </p:spPr>
        <p:txBody>
          <a:bodyPr spcFirstLastPara="1" wrap="square" lIns="121900" tIns="121900" rIns="121900" bIns="121900" anchor="ctr" anchorCtr="0">
            <a:noAutofit/>
          </a:bodyPr>
          <a:lstStyle/>
          <a:p>
            <a:r>
              <a:rPr lang="en-GB" sz="2400"/>
              <a:t>     </a:t>
            </a:r>
            <a:endParaRPr sz="2400"/>
          </a:p>
        </p:txBody>
      </p:sp>
      <p:pic>
        <p:nvPicPr>
          <p:cNvPr id="66" name="Google Shape;66;p15"/>
          <p:cNvPicPr preferRelativeResize="0"/>
          <p:nvPr/>
        </p:nvPicPr>
        <p:blipFill rotWithShape="1">
          <a:blip r:embed="rId3">
            <a:alphaModFix/>
          </a:blip>
          <a:srcRect/>
          <a:stretch/>
        </p:blipFill>
        <p:spPr>
          <a:xfrm>
            <a:off x="11105339" y="5882037"/>
            <a:ext cx="734828" cy="851852"/>
          </a:xfrm>
          <a:prstGeom prst="rect">
            <a:avLst/>
          </a:prstGeom>
          <a:noFill/>
          <a:ln>
            <a:noFill/>
          </a:ln>
        </p:spPr>
      </p:pic>
      <p:pic>
        <p:nvPicPr>
          <p:cNvPr id="67" name="Google Shape;67;p15"/>
          <p:cNvPicPr preferRelativeResize="0"/>
          <p:nvPr/>
        </p:nvPicPr>
        <p:blipFill rotWithShape="1">
          <a:blip r:embed="rId4">
            <a:alphaModFix/>
          </a:blip>
          <a:srcRect/>
          <a:stretch/>
        </p:blipFill>
        <p:spPr>
          <a:xfrm>
            <a:off x="10129969" y="5866985"/>
            <a:ext cx="881999" cy="881964"/>
          </a:xfrm>
          <a:prstGeom prst="rect">
            <a:avLst/>
          </a:prstGeom>
          <a:noFill/>
          <a:ln>
            <a:noFill/>
          </a:ln>
        </p:spPr>
      </p:pic>
      <p:pic>
        <p:nvPicPr>
          <p:cNvPr id="68" name="Google Shape;68;p15"/>
          <p:cNvPicPr preferRelativeResize="0"/>
          <p:nvPr/>
        </p:nvPicPr>
        <p:blipFill>
          <a:blip r:embed="rId5">
            <a:alphaModFix/>
          </a:blip>
          <a:stretch>
            <a:fillRect/>
          </a:stretch>
        </p:blipFill>
        <p:spPr>
          <a:xfrm>
            <a:off x="237233" y="184667"/>
            <a:ext cx="4407400" cy="985000"/>
          </a:xfrm>
          <a:prstGeom prst="rect">
            <a:avLst/>
          </a:prstGeom>
          <a:noFill/>
          <a:ln>
            <a:noFill/>
          </a:ln>
        </p:spPr>
      </p:pic>
      <p:sp>
        <p:nvSpPr>
          <p:cNvPr id="69" name="Google Shape;69;p15"/>
          <p:cNvSpPr txBox="1"/>
          <p:nvPr/>
        </p:nvSpPr>
        <p:spPr>
          <a:xfrm>
            <a:off x="134833" y="191867"/>
            <a:ext cx="11202400" cy="5663200"/>
          </a:xfrm>
          <a:prstGeom prst="rect">
            <a:avLst/>
          </a:prstGeom>
          <a:noFill/>
          <a:ln>
            <a:noFill/>
          </a:ln>
        </p:spPr>
        <p:txBody>
          <a:bodyPr spcFirstLastPara="1" wrap="square" lIns="121900" tIns="121900" rIns="121900" bIns="121900" anchor="t" anchorCtr="0">
            <a:noAutofit/>
          </a:bodyPr>
          <a:lstStyle/>
          <a:p>
            <a:r>
              <a:rPr lang="en-GB" sz="3067" b="1" u="sng"/>
              <a:t>								</a:t>
            </a:r>
            <a:endParaRPr sz="3067" b="1" u="sng"/>
          </a:p>
          <a:p>
            <a:pPr>
              <a:lnSpc>
                <a:spcPct val="115000"/>
              </a:lnSpc>
            </a:pPr>
            <a:endParaRPr sz="2667"/>
          </a:p>
          <a:p>
            <a:pPr marL="609585" indent="-440256">
              <a:lnSpc>
                <a:spcPct val="115000"/>
              </a:lnSpc>
              <a:spcBef>
                <a:spcPts val="1333"/>
              </a:spcBef>
              <a:buSzPts val="1600"/>
              <a:buChar char="●"/>
            </a:pPr>
            <a:r>
              <a:rPr lang="en-GB" sz="2133"/>
              <a:t>Connected Kingston (</a:t>
            </a:r>
            <a:r>
              <a:rPr lang="en-GB" sz="2133" u="sng">
                <a:solidFill>
                  <a:schemeClr val="accent5"/>
                </a:solidFill>
                <a:hlinkClick r:id="rId6">
                  <a:extLst>
                    <a:ext uri="{A12FA001-AC4F-418D-AE19-62706E023703}">
                      <ahyp:hlinkClr xmlns:ahyp="http://schemas.microsoft.com/office/drawing/2018/hyperlinkcolor" val="tx"/>
                    </a:ext>
                  </a:extLst>
                </a:hlinkClick>
              </a:rPr>
              <a:t>https://connectedkingston.uk/</a:t>
            </a:r>
            <a:r>
              <a:rPr lang="en-GB" sz="2133"/>
              <a:t>), provides a list of local services, groups and activities. This includes categories and collections of information to support residents needs;</a:t>
            </a:r>
            <a:endParaRPr sz="2133"/>
          </a:p>
          <a:p>
            <a:pPr marL="609585" indent="-440256">
              <a:lnSpc>
                <a:spcPct val="115000"/>
              </a:lnSpc>
              <a:spcBef>
                <a:spcPts val="1333"/>
              </a:spcBef>
              <a:buSzPts val="1600"/>
              <a:buChar char="●"/>
            </a:pPr>
            <a:r>
              <a:rPr lang="en-GB" sz="2133" b="1"/>
              <a:t>Cost of Living section:</a:t>
            </a:r>
            <a:r>
              <a:rPr lang="en-GB" sz="2133"/>
              <a:t> links to information, advice, food </a:t>
            </a:r>
            <a:br>
              <a:rPr lang="en-GB" sz="2133"/>
            </a:br>
            <a:r>
              <a:rPr lang="en-GB" sz="2133"/>
              <a:t>and fuel support etc and will continue to be updated.</a:t>
            </a:r>
            <a:endParaRPr sz="1600">
              <a:solidFill>
                <a:srgbClr val="3C3C3C"/>
              </a:solidFill>
              <a:highlight>
                <a:srgbClr val="FFFFFF"/>
              </a:highlight>
            </a:endParaRPr>
          </a:p>
          <a:p>
            <a:pPr marL="609585" indent="-440256">
              <a:lnSpc>
                <a:spcPct val="115000"/>
              </a:lnSpc>
              <a:spcBef>
                <a:spcPts val="1333"/>
              </a:spcBef>
              <a:buSzPts val="1600"/>
              <a:buChar char="●"/>
            </a:pPr>
            <a:r>
              <a:rPr lang="en-GB" sz="2133"/>
              <a:t>Please contact </a:t>
            </a:r>
            <a:r>
              <a:rPr lang="en-GB" sz="2133" u="sng">
                <a:solidFill>
                  <a:schemeClr val="hlink"/>
                </a:solidFill>
                <a:hlinkClick r:id="rId7"/>
              </a:rPr>
              <a:t>Katharine.dallas@kingston.gov.uk</a:t>
            </a:r>
            <a:r>
              <a:rPr lang="en-GB" sz="2133"/>
              <a:t> if you have any questions, </a:t>
            </a:r>
            <a:br>
              <a:rPr lang="en-GB" sz="2133"/>
            </a:br>
            <a:r>
              <a:rPr lang="en-GB" sz="2133"/>
              <a:t>suggestions or would like help to get information onto Connected Kingston</a:t>
            </a:r>
            <a:endParaRPr sz="2133"/>
          </a:p>
          <a:p>
            <a:pPr marL="609585">
              <a:lnSpc>
                <a:spcPct val="115000"/>
              </a:lnSpc>
              <a:spcBef>
                <a:spcPts val="1333"/>
              </a:spcBef>
            </a:pPr>
            <a:endParaRPr sz="2400"/>
          </a:p>
          <a:p>
            <a:endParaRPr sz="2400"/>
          </a:p>
        </p:txBody>
      </p:sp>
      <p:pic>
        <p:nvPicPr>
          <p:cNvPr id="70" name="Google Shape;70;p15"/>
          <p:cNvPicPr preferRelativeResize="0"/>
          <p:nvPr/>
        </p:nvPicPr>
        <p:blipFill>
          <a:blip r:embed="rId8">
            <a:alphaModFix/>
          </a:blip>
          <a:stretch>
            <a:fillRect/>
          </a:stretch>
        </p:blipFill>
        <p:spPr>
          <a:xfrm>
            <a:off x="7842618" y="2413367"/>
            <a:ext cx="3714292" cy="1102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p:nvPr/>
        </p:nvSpPr>
        <p:spPr>
          <a:xfrm>
            <a:off x="0" y="5755184"/>
            <a:ext cx="12192000" cy="1102800"/>
          </a:xfrm>
          <a:prstGeom prst="rect">
            <a:avLst/>
          </a:prstGeom>
          <a:solidFill>
            <a:srgbClr val="0060AC"/>
          </a:solidFill>
          <a:ln>
            <a:noFill/>
          </a:ln>
        </p:spPr>
        <p:txBody>
          <a:bodyPr spcFirstLastPara="1" wrap="square" lIns="121900" tIns="121900" rIns="121900" bIns="121900" anchor="ctr" anchorCtr="0">
            <a:noAutofit/>
          </a:bodyPr>
          <a:lstStyle/>
          <a:p>
            <a:r>
              <a:rPr lang="en-GB" sz="2400"/>
              <a:t>     </a:t>
            </a:r>
            <a:endParaRPr sz="2400"/>
          </a:p>
        </p:txBody>
      </p:sp>
      <p:pic>
        <p:nvPicPr>
          <p:cNvPr id="76" name="Google Shape;76;p16"/>
          <p:cNvPicPr preferRelativeResize="0"/>
          <p:nvPr/>
        </p:nvPicPr>
        <p:blipFill rotWithShape="1">
          <a:blip r:embed="rId3">
            <a:alphaModFix/>
          </a:blip>
          <a:srcRect/>
          <a:stretch/>
        </p:blipFill>
        <p:spPr>
          <a:xfrm>
            <a:off x="11105339" y="5882037"/>
            <a:ext cx="734828" cy="851852"/>
          </a:xfrm>
          <a:prstGeom prst="rect">
            <a:avLst/>
          </a:prstGeom>
          <a:noFill/>
          <a:ln>
            <a:noFill/>
          </a:ln>
        </p:spPr>
      </p:pic>
      <p:pic>
        <p:nvPicPr>
          <p:cNvPr id="77" name="Google Shape;77;p16"/>
          <p:cNvPicPr preferRelativeResize="0"/>
          <p:nvPr/>
        </p:nvPicPr>
        <p:blipFill rotWithShape="1">
          <a:blip r:embed="rId4">
            <a:alphaModFix/>
          </a:blip>
          <a:srcRect/>
          <a:stretch/>
        </p:blipFill>
        <p:spPr>
          <a:xfrm>
            <a:off x="10129969" y="5866985"/>
            <a:ext cx="881999" cy="881964"/>
          </a:xfrm>
          <a:prstGeom prst="rect">
            <a:avLst/>
          </a:prstGeom>
          <a:noFill/>
          <a:ln>
            <a:noFill/>
          </a:ln>
        </p:spPr>
      </p:pic>
      <p:pic>
        <p:nvPicPr>
          <p:cNvPr id="78" name="Google Shape;78;p16"/>
          <p:cNvPicPr preferRelativeResize="0"/>
          <p:nvPr/>
        </p:nvPicPr>
        <p:blipFill>
          <a:blip r:embed="rId5">
            <a:alphaModFix/>
          </a:blip>
          <a:stretch>
            <a:fillRect/>
          </a:stretch>
        </p:blipFill>
        <p:spPr>
          <a:xfrm>
            <a:off x="7267567" y="1305267"/>
            <a:ext cx="4666765" cy="2445367"/>
          </a:xfrm>
          <a:prstGeom prst="rect">
            <a:avLst/>
          </a:prstGeom>
          <a:noFill/>
          <a:ln>
            <a:noFill/>
          </a:ln>
        </p:spPr>
      </p:pic>
      <p:sp>
        <p:nvSpPr>
          <p:cNvPr id="79" name="Google Shape;79;p16"/>
          <p:cNvSpPr txBox="1"/>
          <p:nvPr/>
        </p:nvSpPr>
        <p:spPr>
          <a:xfrm>
            <a:off x="134833" y="191867"/>
            <a:ext cx="6962000" cy="5663200"/>
          </a:xfrm>
          <a:prstGeom prst="rect">
            <a:avLst/>
          </a:prstGeom>
          <a:noFill/>
          <a:ln>
            <a:noFill/>
          </a:ln>
        </p:spPr>
        <p:txBody>
          <a:bodyPr spcFirstLastPara="1" wrap="square" lIns="121900" tIns="121900" rIns="121900" bIns="121900" anchor="t" anchorCtr="0">
            <a:noAutofit/>
          </a:bodyPr>
          <a:lstStyle/>
          <a:p>
            <a:r>
              <a:rPr lang="en-GB" sz="3067" b="1" u="sng"/>
              <a:t>Community Resilience Fund </a:t>
            </a:r>
            <a:endParaRPr sz="3067" b="1" u="sng"/>
          </a:p>
          <a:p>
            <a:pPr>
              <a:lnSpc>
                <a:spcPct val="115000"/>
              </a:lnSpc>
            </a:pPr>
            <a:endParaRPr sz="2133"/>
          </a:p>
          <a:p>
            <a:pPr marL="609585" indent="-440256" algn="just">
              <a:lnSpc>
                <a:spcPct val="115000"/>
              </a:lnSpc>
              <a:buSzPts val="1600"/>
              <a:buChar char="●"/>
            </a:pPr>
            <a:r>
              <a:rPr lang="en-GB" sz="2133">
                <a:solidFill>
                  <a:schemeClr val="dk1"/>
                </a:solidFill>
              </a:rPr>
              <a:t>£720,000 of dedicated funding for the voluntary sector and community groups, to invest in Kingston’s culture and wellbeing and support the sector to survive the cost of living crisis.</a:t>
            </a:r>
            <a:endParaRPr sz="2133">
              <a:solidFill>
                <a:schemeClr val="dk1"/>
              </a:solidFill>
            </a:endParaRPr>
          </a:p>
          <a:p>
            <a:pPr marL="609585" algn="just">
              <a:lnSpc>
                <a:spcPct val="115000"/>
              </a:lnSpc>
            </a:pPr>
            <a:endParaRPr sz="1600">
              <a:solidFill>
                <a:schemeClr val="dk1"/>
              </a:solidFill>
            </a:endParaRPr>
          </a:p>
          <a:p>
            <a:pPr marL="609585" indent="-440256" algn="just">
              <a:lnSpc>
                <a:spcPct val="115000"/>
              </a:lnSpc>
              <a:buClr>
                <a:schemeClr val="dk1"/>
              </a:buClr>
              <a:buSzPts val="1600"/>
              <a:buChar char="●"/>
            </a:pPr>
            <a:r>
              <a:rPr lang="en-GB" sz="2133">
                <a:solidFill>
                  <a:schemeClr val="dk1"/>
                </a:solidFill>
              </a:rPr>
              <a:t>There have been two tranches of funding already. The third and final tranche will:</a:t>
            </a:r>
            <a:endParaRPr sz="2133">
              <a:solidFill>
                <a:schemeClr val="dk1"/>
              </a:solidFill>
            </a:endParaRPr>
          </a:p>
          <a:p>
            <a:pPr marL="609585" algn="just">
              <a:lnSpc>
                <a:spcPct val="115000"/>
              </a:lnSpc>
            </a:pPr>
            <a:endParaRPr sz="800">
              <a:solidFill>
                <a:schemeClr val="dk1"/>
              </a:solidFill>
            </a:endParaRPr>
          </a:p>
          <a:p>
            <a:pPr marL="1219170" lvl="1" indent="-440256" algn="just">
              <a:lnSpc>
                <a:spcPct val="115000"/>
              </a:lnSpc>
              <a:buClr>
                <a:schemeClr val="dk1"/>
              </a:buClr>
              <a:buSzPts val="1600"/>
              <a:buChar char="○"/>
            </a:pPr>
            <a:r>
              <a:rPr lang="en-GB" sz="2133"/>
              <a:t>Opens on </a:t>
            </a:r>
            <a:r>
              <a:rPr lang="en-GB" sz="2133" b="1"/>
              <a:t> 3 January 2024 </a:t>
            </a:r>
            <a:r>
              <a:rPr lang="en-GB" sz="2133"/>
              <a:t>and close on </a:t>
            </a:r>
            <a:br>
              <a:rPr lang="en-GB" sz="2133"/>
            </a:br>
            <a:r>
              <a:rPr lang="en-GB" sz="2133" b="1"/>
              <a:t>12 February 2024</a:t>
            </a:r>
            <a:endParaRPr sz="2133" b="1"/>
          </a:p>
          <a:p>
            <a:pPr marL="1219170" algn="just">
              <a:lnSpc>
                <a:spcPct val="115000"/>
              </a:lnSpc>
            </a:pPr>
            <a:endParaRPr sz="1600" b="1"/>
          </a:p>
          <a:p>
            <a:pPr marL="609585" indent="-440256">
              <a:lnSpc>
                <a:spcPct val="115000"/>
              </a:lnSpc>
              <a:buSzPts val="1600"/>
              <a:buChar char="●"/>
            </a:pPr>
            <a:r>
              <a:rPr lang="en-GB" sz="2133" b="1">
                <a:solidFill>
                  <a:srgbClr val="108244"/>
                </a:solidFill>
              </a:rPr>
              <a:t>Issues or comments?</a:t>
            </a:r>
            <a:r>
              <a:rPr lang="en-GB" sz="2133" b="1">
                <a:solidFill>
                  <a:schemeClr val="dk1"/>
                </a:solidFill>
              </a:rPr>
              <a:t> Please contact </a:t>
            </a:r>
            <a:r>
              <a:rPr lang="en-GB" sz="2133" b="1" u="sng">
                <a:solidFill>
                  <a:srgbClr val="108244"/>
                </a:solidFill>
                <a:hlinkClick r:id="rId6">
                  <a:extLst>
                    <a:ext uri="{A12FA001-AC4F-418D-AE19-62706E023703}">
                      <ahyp:hlinkClr xmlns:ahyp="http://schemas.microsoft.com/office/drawing/2018/hyperlinkcolor" val="tx"/>
                    </a:ext>
                  </a:extLst>
                </a:hlinkClick>
              </a:rPr>
              <a:t>strategy@kingston.gov.uk</a:t>
            </a:r>
            <a:r>
              <a:rPr lang="en-GB" sz="2133" b="1">
                <a:solidFill>
                  <a:srgbClr val="108244"/>
                </a:solidFill>
              </a:rPr>
              <a:t> </a:t>
            </a:r>
            <a:endParaRPr sz="2133"/>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347" y="347991"/>
            <a:ext cx="7702845"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a:solidFill>
                  <a:srgbClr val="E7479D"/>
                </a:solidFill>
                <a:latin typeface="Trebuchet MS" panose="020B0603020202020204" pitchFamily="34" charset="0"/>
              </a:rPr>
              <a:t>Break (1.30pm – 2pm)</a:t>
            </a:r>
            <a:endParaRPr kumimoji="0" lang="en-GB" sz="4800" b="1" i="0" u="none" strike="noStrike" kern="1200" cap="none" spc="0" normalizeH="0" baseline="0" noProof="0" dirty="0">
              <a:ln>
                <a:noFill/>
              </a:ln>
              <a:solidFill>
                <a:srgbClr val="7FAC49"/>
              </a:solidFill>
              <a:effectLst/>
              <a:uLnTx/>
              <a:uFillTx/>
              <a:latin typeface="Trebuchet MS" panose="020B0603020202020204" pitchFamily="34" charset="0"/>
              <a:ea typeface="+mn-ea"/>
              <a:cs typeface="+mn-cs"/>
            </a:endParaRPr>
          </a:p>
        </p:txBody>
      </p:sp>
      <p:pic>
        <p:nvPicPr>
          <p:cNvPr id="2" name="Picture 1" descr="A picture containing text, indoor, container&#10;&#10;Description automatically generated">
            <a:extLst>
              <a:ext uri="{FF2B5EF4-FFF2-40B4-BE49-F238E27FC236}">
                <a16:creationId xmlns:a16="http://schemas.microsoft.com/office/drawing/2014/main" id="{2827E1DE-9BB5-81B5-A22A-FBBF6C6D87C6}"/>
              </a:ext>
            </a:extLst>
          </p:cNvPr>
          <p:cNvPicPr>
            <a:picLocks noChangeAspect="1"/>
          </p:cNvPicPr>
          <p:nvPr/>
        </p:nvPicPr>
        <p:blipFill rotWithShape="1">
          <a:blip r:embed="rId3">
            <a:extLst>
              <a:ext uri="{28A0092B-C50C-407E-A947-70E740481C1C}">
                <a14:useLocalDpi xmlns:a14="http://schemas.microsoft.com/office/drawing/2010/main" val="0"/>
              </a:ext>
            </a:extLst>
          </a:blip>
          <a:srcRect t="12906"/>
          <a:stretch/>
        </p:blipFill>
        <p:spPr>
          <a:xfrm>
            <a:off x="2217205" y="1235811"/>
            <a:ext cx="8015593" cy="5274198"/>
          </a:xfrm>
          <a:prstGeom prst="rect">
            <a:avLst/>
          </a:prstGeom>
        </p:spPr>
      </p:pic>
    </p:spTree>
    <p:extLst>
      <p:ext uri="{BB962C8B-B14F-4D97-AF65-F5344CB8AC3E}">
        <p14:creationId xmlns:p14="http://schemas.microsoft.com/office/powerpoint/2010/main" val="1583979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0893151-6B65-F3BA-535C-E8609FF73D07}"/>
              </a:ext>
            </a:extLst>
          </p:cNvPr>
          <p:cNvSpPr txBox="1">
            <a:spLocks/>
          </p:cNvSpPr>
          <p:nvPr/>
        </p:nvSpPr>
        <p:spPr>
          <a:xfrm>
            <a:off x="464696" y="1051813"/>
            <a:ext cx="6445770" cy="5214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61169E9E-982C-5A2E-FFE7-6FA1BA96CAF4}"/>
              </a:ext>
            </a:extLst>
          </p:cNvPr>
          <p:cNvSpPr txBox="1"/>
          <p:nvPr/>
        </p:nvSpPr>
        <p:spPr>
          <a:xfrm>
            <a:off x="739592" y="1051813"/>
            <a:ext cx="10430915" cy="1877437"/>
          </a:xfrm>
          <a:prstGeom prst="rect">
            <a:avLst/>
          </a:prstGeom>
          <a:noFill/>
        </p:spPr>
        <p:txBody>
          <a:bodyPr wrap="square" lIns="91440" tIns="45720" rIns="91440" bIns="45720" rtlCol="0" anchor="t">
            <a:spAutoFit/>
          </a:bodyPr>
          <a:lstStyle/>
          <a:p>
            <a:r>
              <a:rPr lang="en-GB" sz="4800" b="1" dirty="0">
                <a:solidFill>
                  <a:srgbClr val="E7479D"/>
                </a:solidFill>
                <a:latin typeface="Trebuchet MS"/>
                <a:ea typeface="+mn-lt"/>
                <a:cs typeface="+mn-lt"/>
              </a:rPr>
              <a:t>Update on work of Kingston Safeguarding Adults Board and Q&amp;A </a:t>
            </a:r>
            <a:endParaRPr lang="en-US" sz="2400" b="1" dirty="0">
              <a:solidFill>
                <a:schemeClr val="accent5">
                  <a:lumMod val="50000"/>
                </a:schemeClr>
              </a:solidFill>
              <a:latin typeface="Trebuchet MS" panose="020B0703020202090204" pitchFamily="34" charset="0"/>
            </a:endParaRPr>
          </a:p>
          <a:p>
            <a:pPr fontAlgn="base"/>
            <a:endParaRPr lang="en-US" sz="2000" b="1" dirty="0">
              <a:solidFill>
                <a:schemeClr val="accent5">
                  <a:lumMod val="50000"/>
                </a:schemeClr>
              </a:solidFill>
              <a:latin typeface="Trebuchet MS" panose="020B0703020202090204" pitchFamily="34" charset="0"/>
            </a:endParaRPr>
          </a:p>
        </p:txBody>
      </p:sp>
      <p:pic>
        <p:nvPicPr>
          <p:cNvPr id="4" name="Picture 3">
            <a:extLst>
              <a:ext uri="{FF2B5EF4-FFF2-40B4-BE49-F238E27FC236}">
                <a16:creationId xmlns:a16="http://schemas.microsoft.com/office/drawing/2014/main" id="{B2AEF821-19BA-ED1B-CCD5-F83BC566FD75}"/>
              </a:ext>
            </a:extLst>
          </p:cNvPr>
          <p:cNvPicPr>
            <a:picLocks noChangeAspect="1"/>
          </p:cNvPicPr>
          <p:nvPr/>
        </p:nvPicPr>
        <p:blipFill>
          <a:blip r:embed="rId2"/>
          <a:stretch>
            <a:fillRect/>
          </a:stretch>
        </p:blipFill>
        <p:spPr>
          <a:xfrm>
            <a:off x="7513567" y="5437520"/>
            <a:ext cx="4557568" cy="1134328"/>
          </a:xfrm>
          <a:prstGeom prst="rect">
            <a:avLst/>
          </a:prstGeom>
        </p:spPr>
      </p:pic>
      <p:sp>
        <p:nvSpPr>
          <p:cNvPr id="8" name="TextBox 7">
            <a:extLst>
              <a:ext uri="{FF2B5EF4-FFF2-40B4-BE49-F238E27FC236}">
                <a16:creationId xmlns:a16="http://schemas.microsoft.com/office/drawing/2014/main" id="{107C0B14-21CE-8D38-CE16-4F3B3EBE8EC1}"/>
              </a:ext>
            </a:extLst>
          </p:cNvPr>
          <p:cNvSpPr txBox="1"/>
          <p:nvPr/>
        </p:nvSpPr>
        <p:spPr>
          <a:xfrm>
            <a:off x="739592" y="3035456"/>
            <a:ext cx="9765390" cy="1077218"/>
          </a:xfrm>
          <a:prstGeom prst="rect">
            <a:avLst/>
          </a:prstGeom>
          <a:noFill/>
        </p:spPr>
        <p:txBody>
          <a:bodyPr wrap="square" lIns="91440" tIns="45720" rIns="91440" bIns="45720" anchor="t">
            <a:spAutoFit/>
          </a:bodyPr>
          <a:lstStyle/>
          <a:p>
            <a:r>
              <a:rPr lang="en-GB" sz="3200" dirty="0">
                <a:solidFill>
                  <a:schemeClr val="accent5">
                    <a:lumMod val="50000"/>
                  </a:schemeClr>
                </a:solidFill>
                <a:latin typeface="Trebuchet MS" panose="020B0703020202090204" pitchFamily="34" charset="0"/>
              </a:rPr>
              <a:t>Nicola </a:t>
            </a:r>
            <a:r>
              <a:rPr lang="en-GB" sz="3200" dirty="0" err="1">
                <a:solidFill>
                  <a:schemeClr val="accent5">
                    <a:lumMod val="50000"/>
                  </a:schemeClr>
                </a:solidFill>
                <a:latin typeface="Trebuchet MS" panose="020B0703020202090204" pitchFamily="34" charset="0"/>
              </a:rPr>
              <a:t>Brownjohn</a:t>
            </a:r>
            <a:endParaRPr lang="en-GB" sz="3200" dirty="0">
              <a:solidFill>
                <a:schemeClr val="accent5">
                  <a:lumMod val="50000"/>
                </a:schemeClr>
              </a:solidFill>
              <a:latin typeface="Trebuchet MS" panose="020B0703020202090204" pitchFamily="34" charset="0"/>
            </a:endParaRPr>
          </a:p>
          <a:p>
            <a:r>
              <a:rPr lang="en-GB" sz="3200" dirty="0">
                <a:solidFill>
                  <a:schemeClr val="accent5">
                    <a:lumMod val="50000"/>
                  </a:schemeClr>
                </a:solidFill>
                <a:latin typeface="Trebuchet MS" panose="020B0703020202090204" pitchFamily="34" charset="0"/>
              </a:rPr>
              <a:t>Chair, Kingston Safeguarding Adults Board</a:t>
            </a:r>
            <a:endParaRPr lang="en-GB" sz="3200" b="1" dirty="0">
              <a:solidFill>
                <a:schemeClr val="accent5">
                  <a:lumMod val="50000"/>
                </a:schemeClr>
              </a:solidFill>
              <a:latin typeface="Trebuchet MS"/>
            </a:endParaRPr>
          </a:p>
        </p:txBody>
      </p:sp>
    </p:spTree>
    <p:extLst>
      <p:ext uri="{BB962C8B-B14F-4D97-AF65-F5344CB8AC3E}">
        <p14:creationId xmlns:p14="http://schemas.microsoft.com/office/powerpoint/2010/main" val="2992754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6" name="Google Shape;56;p13"/>
          <p:cNvPicPr preferRelativeResize="0"/>
          <p:nvPr/>
        </p:nvPicPr>
        <p:blipFill>
          <a:blip r:embed="rId3"/>
          <a:stretch>
            <a:fillRect/>
          </a:stretch>
        </p:blipFill>
        <p:spPr>
          <a:xfrm>
            <a:off x="3841844" y="1409021"/>
            <a:ext cx="4768755" cy="3691939"/>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831200" y="539741"/>
            <a:ext cx="11360800" cy="763600"/>
          </a:xfrm>
          <a:prstGeom prst="rect">
            <a:avLst/>
          </a:prstGeom>
        </p:spPr>
        <p:txBody>
          <a:bodyPr spcFirstLastPara="1" vert="horz" wrap="square" lIns="121900" tIns="121900" rIns="121900" bIns="121900" rtlCol="0" anchor="t" anchorCtr="0">
            <a:normAutofit fontScale="90000"/>
          </a:bodyPr>
          <a:lstStyle/>
          <a:p>
            <a:r>
              <a:rPr lang="en-GB" b="1" dirty="0"/>
              <a:t>Statutory Functions</a:t>
            </a:r>
            <a:endParaRPr b="1" dirty="0"/>
          </a:p>
        </p:txBody>
      </p:sp>
      <p:graphicFrame>
        <p:nvGraphicFramePr>
          <p:cNvPr id="64" name="Google Shape;62;p14">
            <a:extLst>
              <a:ext uri="{FF2B5EF4-FFF2-40B4-BE49-F238E27FC236}">
                <a16:creationId xmlns:a16="http://schemas.microsoft.com/office/drawing/2014/main" id="{11EF354F-9F5F-7331-653A-F69B56F7FBAF}"/>
              </a:ext>
            </a:extLst>
          </p:cNvPr>
          <p:cNvGraphicFramePr/>
          <p:nvPr/>
        </p:nvGraphicFramePr>
        <p:xfrm>
          <a:off x="479768" y="2013313"/>
          <a:ext cx="11360800" cy="35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oogle Shape;56;p13">
            <a:extLst>
              <a:ext uri="{FF2B5EF4-FFF2-40B4-BE49-F238E27FC236}">
                <a16:creationId xmlns:a16="http://schemas.microsoft.com/office/drawing/2014/main" id="{54C79A18-8339-0016-84F2-47CC535B6FA6}"/>
              </a:ext>
            </a:extLst>
          </p:cNvPr>
          <p:cNvPicPr preferRelativeResize="0"/>
          <p:nvPr/>
        </p:nvPicPr>
        <p:blipFill>
          <a:blip r:embed="rId8"/>
          <a:stretch>
            <a:fillRect/>
          </a:stretch>
        </p:blipFill>
        <p:spPr>
          <a:xfrm>
            <a:off x="10693852" y="86011"/>
            <a:ext cx="1146716" cy="90745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838201" y="365125"/>
            <a:ext cx="5251316" cy="1807305"/>
          </a:xfrm>
          <a:prstGeom prst="rect">
            <a:avLst/>
          </a:prstGeom>
        </p:spPr>
        <p:txBody>
          <a:bodyPr spcFirstLastPara="1" vert="horz" lIns="91440" tIns="45720" rIns="91440" bIns="45720" rtlCol="0" anchor="ctr" anchorCtr="0">
            <a:normAutofit/>
          </a:bodyPr>
          <a:lstStyle/>
          <a:p>
            <a:pPr>
              <a:spcBef>
                <a:spcPct val="0"/>
              </a:spcBef>
            </a:pPr>
            <a:r>
              <a:rPr lang="en-US" b="1"/>
              <a:t>Kingston SAB Vision</a:t>
            </a:r>
          </a:p>
        </p:txBody>
      </p:sp>
      <p:sp>
        <p:nvSpPr>
          <p:cNvPr id="69" name="Google Shape;69;p15"/>
          <p:cNvSpPr txBox="1">
            <a:spLocks noGrp="1"/>
          </p:cNvSpPr>
          <p:nvPr>
            <p:ph type="body" idx="1"/>
          </p:nvPr>
        </p:nvSpPr>
        <p:spPr>
          <a:xfrm>
            <a:off x="838200" y="2333297"/>
            <a:ext cx="5816600" cy="3843666"/>
          </a:xfrm>
          <a:prstGeom prst="rect">
            <a:avLst/>
          </a:prstGeom>
        </p:spPr>
        <p:txBody>
          <a:bodyPr spcFirstLastPara="1" vert="horz" lIns="91440" tIns="45720" rIns="91440" bIns="45720" rtlCol="0" anchorCtr="0">
            <a:normAutofit/>
          </a:bodyPr>
          <a:lstStyle/>
          <a:p>
            <a:pPr marL="0" indent="0">
              <a:spcAft>
                <a:spcPts val="1067"/>
              </a:spcAft>
              <a:buNone/>
            </a:pPr>
            <a:r>
              <a:rPr lang="en-US" sz="2400" dirty="0"/>
              <a:t>For individuals within the community of Kingston to be able to live a life free from abuse and neglect.       </a:t>
            </a:r>
          </a:p>
          <a:p>
            <a:pPr marL="0" indent="-228600">
              <a:spcAft>
                <a:spcPts val="1600"/>
              </a:spcAft>
              <a:buFont typeface="Arial" panose="020B0604020202020204" pitchFamily="34" charset="0"/>
              <a:buChar char="•"/>
            </a:pPr>
            <a:endParaRPr lang="en-US" sz="2000" dirty="0"/>
          </a:p>
        </p:txBody>
      </p:sp>
      <p:pic>
        <p:nvPicPr>
          <p:cNvPr id="71" name="Picture 70" descr="One in a crowd">
            <a:extLst>
              <a:ext uri="{FF2B5EF4-FFF2-40B4-BE49-F238E27FC236}">
                <a16:creationId xmlns:a16="http://schemas.microsoft.com/office/drawing/2014/main" id="{C455C60F-1186-BDED-A516-A18F6C47D33C}"/>
              </a:ext>
            </a:extLst>
          </p:cNvPr>
          <p:cNvPicPr>
            <a:picLocks noChangeAspect="1"/>
          </p:cNvPicPr>
          <p:nvPr/>
        </p:nvPicPr>
        <p:blipFill rotWithShape="1">
          <a:blip r:embed="rId3"/>
          <a:srcRect l="17395" r="1739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 name="Google Shape;56;p13">
            <a:extLst>
              <a:ext uri="{FF2B5EF4-FFF2-40B4-BE49-F238E27FC236}">
                <a16:creationId xmlns:a16="http://schemas.microsoft.com/office/drawing/2014/main" id="{AAAE26EC-FB19-C858-6639-5E4190DB2D6E}"/>
              </a:ext>
            </a:extLst>
          </p:cNvPr>
          <p:cNvPicPr preferRelativeResize="0"/>
          <p:nvPr/>
        </p:nvPicPr>
        <p:blipFill>
          <a:blip r:embed="rId4"/>
          <a:stretch>
            <a:fillRect/>
          </a:stretch>
        </p:blipFill>
        <p:spPr>
          <a:xfrm>
            <a:off x="72484" y="0"/>
            <a:ext cx="1004475" cy="112853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GB" b="1"/>
              <a:t>Strategic Priorities</a:t>
            </a:r>
            <a:endParaRPr b="1"/>
          </a:p>
        </p:txBody>
      </p:sp>
      <p:graphicFrame>
        <p:nvGraphicFramePr>
          <p:cNvPr id="78" name="Google Shape;76;p16">
            <a:extLst>
              <a:ext uri="{FF2B5EF4-FFF2-40B4-BE49-F238E27FC236}">
                <a16:creationId xmlns:a16="http://schemas.microsoft.com/office/drawing/2014/main" id="{C90BFEA1-1EC7-BFD7-3D6A-C46CBFB30F4D}"/>
              </a:ext>
            </a:extLst>
          </p:cNvPr>
          <p:cNvGraphicFramePr/>
          <p:nvPr/>
        </p:nvGraphicFramePr>
        <p:xfrm>
          <a:off x="415600" y="1943033"/>
          <a:ext cx="11360800" cy="40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oogle Shape;56;p13">
            <a:extLst>
              <a:ext uri="{FF2B5EF4-FFF2-40B4-BE49-F238E27FC236}">
                <a16:creationId xmlns:a16="http://schemas.microsoft.com/office/drawing/2014/main" id="{95062A3E-C747-F0F3-E111-9E8915CA08D1}"/>
              </a:ext>
            </a:extLst>
          </p:cNvPr>
          <p:cNvPicPr preferRelativeResize="0"/>
          <p:nvPr/>
        </p:nvPicPr>
        <p:blipFill>
          <a:blip r:embed="rId8"/>
          <a:stretch>
            <a:fillRect/>
          </a:stretch>
        </p:blipFill>
        <p:spPr>
          <a:xfrm>
            <a:off x="10608405" y="119317"/>
            <a:ext cx="973996" cy="948099"/>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2AD86-097B-4E3E-0281-80D6C6EA104E}"/>
              </a:ext>
            </a:extLst>
          </p:cNvPr>
          <p:cNvSpPr>
            <a:spLocks noGrp="1"/>
          </p:cNvSpPr>
          <p:nvPr>
            <p:ph type="title"/>
          </p:nvPr>
        </p:nvSpPr>
        <p:spPr>
          <a:xfrm>
            <a:off x="838200" y="1060682"/>
            <a:ext cx="3411071" cy="3047235"/>
          </a:xfrm>
        </p:spPr>
        <p:txBody>
          <a:bodyPr vert="horz" lIns="91440" tIns="45720" rIns="91440" bIns="45720" rtlCol="0" anchor="t">
            <a:normAutofit/>
          </a:bodyPr>
          <a:lstStyle/>
          <a:p>
            <a:pPr>
              <a:spcBef>
                <a:spcPct val="0"/>
              </a:spcBef>
            </a:pPr>
            <a:r>
              <a:rPr lang="en-US" sz="3200" kern="1200">
                <a:solidFill>
                  <a:schemeClr val="tx1"/>
                </a:solidFill>
                <a:latin typeface="+mj-lt"/>
                <a:ea typeface="+mj-ea"/>
                <a:cs typeface="+mj-cs"/>
              </a:rPr>
              <a:t>Kingston’s 9 Safeguarding Principles</a:t>
            </a:r>
          </a:p>
        </p:txBody>
      </p:sp>
      <p:sp>
        <p:nvSpPr>
          <p:cNvPr id="3" name="Text Placeholder 2">
            <a:extLst>
              <a:ext uri="{FF2B5EF4-FFF2-40B4-BE49-F238E27FC236}">
                <a16:creationId xmlns:a16="http://schemas.microsoft.com/office/drawing/2014/main" id="{6B681C7B-79E4-4B4F-2B7F-D1BF6F9237CB}"/>
              </a:ext>
            </a:extLst>
          </p:cNvPr>
          <p:cNvSpPr>
            <a:spLocks noGrp="1"/>
          </p:cNvSpPr>
          <p:nvPr>
            <p:ph type="body" idx="1"/>
          </p:nvPr>
        </p:nvSpPr>
        <p:spPr>
          <a:xfrm>
            <a:off x="3312160" y="345440"/>
            <a:ext cx="8575040" cy="6392278"/>
          </a:xfrm>
        </p:spPr>
        <p:txBody>
          <a:bodyPr vert="horz" lIns="91440" tIns="45720" rIns="91440" bIns="45720" rtlCol="0">
            <a:normAutofit fontScale="70000" lnSpcReduction="20000"/>
          </a:bodyPr>
          <a:lstStyle/>
          <a:p>
            <a:pPr indent="-228600">
              <a:spcAft>
                <a:spcPts val="600"/>
              </a:spcAft>
              <a:buFont typeface="Arial" panose="020B0604020202020204" pitchFamily="34" charset="0"/>
              <a:buChar char="•"/>
            </a:pPr>
            <a:r>
              <a:rPr lang="en-US" sz="2900" i="0" dirty="0">
                <a:effectLst/>
              </a:rPr>
              <a:t>We believe that safeguarding is everyone’s business.</a:t>
            </a:r>
          </a:p>
          <a:p>
            <a:pPr indent="-228600">
              <a:spcAft>
                <a:spcPts val="600"/>
              </a:spcAft>
              <a:buFont typeface="Arial" panose="020B0604020202020204" pitchFamily="34" charset="0"/>
              <a:buChar char="•"/>
            </a:pPr>
            <a:endParaRPr lang="en-US" sz="2900" i="0" dirty="0">
              <a:effectLst/>
            </a:endParaRPr>
          </a:p>
          <a:p>
            <a:pPr indent="-228600">
              <a:spcAft>
                <a:spcPts val="600"/>
              </a:spcAft>
              <a:buFont typeface="Arial" panose="020B0604020202020204" pitchFamily="34" charset="0"/>
              <a:buChar char="•"/>
            </a:pPr>
            <a:r>
              <a:rPr lang="en-US" sz="2900" i="0" dirty="0">
                <a:effectLst/>
              </a:rPr>
              <a:t>We commit to safeguarding and promoting the wellbeing of adults </a:t>
            </a:r>
          </a:p>
          <a:p>
            <a:pPr indent="-228600">
              <a:spcAft>
                <a:spcPts val="600"/>
              </a:spcAft>
              <a:buFont typeface="Arial" panose="020B0604020202020204" pitchFamily="34" charset="0"/>
              <a:buChar char="•"/>
            </a:pPr>
            <a:endParaRPr lang="en-US" sz="2900" i="0" dirty="0">
              <a:effectLst/>
            </a:endParaRPr>
          </a:p>
          <a:p>
            <a:pPr indent="-228600">
              <a:spcAft>
                <a:spcPts val="600"/>
              </a:spcAft>
              <a:buFont typeface="Arial" panose="020B0604020202020204" pitchFamily="34" charset="0"/>
              <a:buChar char="•"/>
            </a:pPr>
            <a:r>
              <a:rPr lang="en-US" sz="2900" i="0" dirty="0">
                <a:effectLst/>
              </a:rPr>
              <a:t>We will act in partnership with other key agencies to take action without delay when abuse or neglect is suspected. </a:t>
            </a:r>
          </a:p>
          <a:p>
            <a:pPr indent="-228600">
              <a:spcAft>
                <a:spcPts val="600"/>
              </a:spcAft>
              <a:buFont typeface="Arial" panose="020B0604020202020204" pitchFamily="34" charset="0"/>
              <a:buChar char="•"/>
            </a:pPr>
            <a:endParaRPr lang="en-US" sz="2900" i="0" dirty="0">
              <a:effectLst/>
            </a:endParaRPr>
          </a:p>
          <a:p>
            <a:pPr indent="-228600">
              <a:spcAft>
                <a:spcPts val="600"/>
              </a:spcAft>
              <a:buFont typeface="Arial" panose="020B0604020202020204" pitchFamily="34" charset="0"/>
              <a:buChar char="•"/>
            </a:pPr>
            <a:r>
              <a:rPr lang="en-US" sz="2900" i="0" dirty="0">
                <a:effectLst/>
              </a:rPr>
              <a:t>We know how to </a:t>
            </a:r>
            <a:r>
              <a:rPr lang="en-US" sz="2900" i="0" dirty="0" err="1">
                <a:effectLst/>
              </a:rPr>
              <a:t>recognise</a:t>
            </a:r>
            <a:r>
              <a:rPr lang="en-US" sz="2900" i="0" dirty="0">
                <a:effectLst/>
              </a:rPr>
              <a:t> and report safeguarding concerns and issues.</a:t>
            </a:r>
          </a:p>
          <a:p>
            <a:pPr indent="-228600">
              <a:spcAft>
                <a:spcPts val="600"/>
              </a:spcAft>
              <a:buFont typeface="Arial" panose="020B0604020202020204" pitchFamily="34" charset="0"/>
              <a:buChar char="•"/>
            </a:pPr>
            <a:endParaRPr lang="en-US" sz="2900" i="0" dirty="0">
              <a:effectLst/>
            </a:endParaRPr>
          </a:p>
          <a:p>
            <a:pPr indent="-228600">
              <a:spcAft>
                <a:spcPts val="600"/>
              </a:spcAft>
              <a:buFont typeface="Arial" panose="020B0604020202020204" pitchFamily="34" charset="0"/>
              <a:buChar char="•"/>
            </a:pPr>
            <a:r>
              <a:rPr lang="en-US" sz="2900" i="0" dirty="0">
                <a:effectLst/>
              </a:rPr>
              <a:t>We believe that adults should be involved in all decisions affecting their lives with choice and control in how they live their lives.</a:t>
            </a:r>
          </a:p>
          <a:p>
            <a:pPr indent="-228600">
              <a:spcAft>
                <a:spcPts val="600"/>
              </a:spcAft>
              <a:buFont typeface="Arial" panose="020B0604020202020204" pitchFamily="34" charset="0"/>
              <a:buChar char="•"/>
            </a:pPr>
            <a:endParaRPr lang="en-US" sz="2900" i="0" dirty="0">
              <a:effectLst/>
            </a:endParaRPr>
          </a:p>
          <a:p>
            <a:pPr indent="-228600">
              <a:spcAft>
                <a:spcPts val="600"/>
              </a:spcAft>
              <a:buFont typeface="Arial" panose="020B0604020202020204" pitchFamily="34" charset="0"/>
              <a:buChar char="•"/>
            </a:pPr>
            <a:r>
              <a:rPr lang="en-US" sz="2900" i="0" dirty="0">
                <a:effectLst/>
              </a:rPr>
              <a:t>We support adults, families and advocates to understand and engage in safeguarding processes and enquiries.</a:t>
            </a:r>
          </a:p>
          <a:p>
            <a:pPr indent="-228600">
              <a:spcAft>
                <a:spcPts val="600"/>
              </a:spcAft>
              <a:buFont typeface="Arial" panose="020B0604020202020204" pitchFamily="34" charset="0"/>
              <a:buChar char="•"/>
            </a:pPr>
            <a:endParaRPr lang="en-US" sz="2900" i="0" dirty="0">
              <a:effectLst/>
            </a:endParaRPr>
          </a:p>
          <a:p>
            <a:pPr indent="-228600">
              <a:spcAft>
                <a:spcPts val="600"/>
              </a:spcAft>
              <a:buFont typeface="Arial" panose="020B0604020202020204" pitchFamily="34" charset="0"/>
              <a:buChar char="•"/>
            </a:pPr>
            <a:r>
              <a:rPr lang="en-US" sz="2900" i="0" dirty="0">
                <a:effectLst/>
              </a:rPr>
              <a:t>We will ensure that outcomes of safeguarding enquiries are meaningful to all adults and their families.</a:t>
            </a:r>
          </a:p>
          <a:p>
            <a:pPr indent="-228600">
              <a:spcAft>
                <a:spcPts val="600"/>
              </a:spcAft>
              <a:buFont typeface="Arial" panose="020B0604020202020204" pitchFamily="34" charset="0"/>
              <a:buChar char="•"/>
            </a:pPr>
            <a:endParaRPr lang="en-US" sz="2900" i="0" dirty="0">
              <a:effectLst/>
            </a:endParaRPr>
          </a:p>
          <a:p>
            <a:pPr indent="-228600">
              <a:spcAft>
                <a:spcPts val="600"/>
              </a:spcAft>
              <a:buFont typeface="Arial" panose="020B0604020202020204" pitchFamily="34" charset="0"/>
              <a:buChar char="•"/>
            </a:pPr>
            <a:r>
              <a:rPr lang="en-US" sz="2900" i="0" dirty="0">
                <a:effectLst/>
              </a:rPr>
              <a:t>We promote a culture where safeguarding is openly discussed, and training is encouraged. </a:t>
            </a:r>
          </a:p>
          <a:p>
            <a:pPr indent="-228600">
              <a:spcAft>
                <a:spcPts val="600"/>
              </a:spcAft>
              <a:buFont typeface="Arial" panose="020B0604020202020204" pitchFamily="34" charset="0"/>
              <a:buChar char="•"/>
            </a:pPr>
            <a:endParaRPr lang="en-US" sz="2900" i="0" dirty="0">
              <a:effectLst/>
            </a:endParaRPr>
          </a:p>
          <a:p>
            <a:pPr indent="-228600">
              <a:spcAft>
                <a:spcPts val="600"/>
              </a:spcAft>
              <a:buFont typeface="Arial" panose="020B0604020202020204" pitchFamily="34" charset="0"/>
              <a:buChar char="•"/>
            </a:pPr>
            <a:r>
              <a:rPr lang="en-US" sz="2900" i="0" dirty="0">
                <a:effectLst/>
              </a:rPr>
              <a:t>We learn from reviewing our safeguarding practice and embed this into our practice.</a:t>
            </a:r>
          </a:p>
          <a:p>
            <a:pPr indent="-228600">
              <a:spcAft>
                <a:spcPts val="600"/>
              </a:spcAft>
              <a:buFont typeface="Arial" panose="020B0604020202020204" pitchFamily="34" charset="0"/>
              <a:buChar char="•"/>
            </a:pPr>
            <a:endParaRPr lang="en-US" sz="1600" dirty="0"/>
          </a:p>
        </p:txBody>
      </p:sp>
      <p:pic>
        <p:nvPicPr>
          <p:cNvPr id="5" name="Google Shape;56;p13">
            <a:extLst>
              <a:ext uri="{FF2B5EF4-FFF2-40B4-BE49-F238E27FC236}">
                <a16:creationId xmlns:a16="http://schemas.microsoft.com/office/drawing/2014/main" id="{5841470C-6009-37A5-46CD-7CAC499CF05B}"/>
              </a:ext>
            </a:extLst>
          </p:cNvPr>
          <p:cNvPicPr preferRelativeResize="0"/>
          <p:nvPr/>
        </p:nvPicPr>
        <p:blipFill>
          <a:blip r:embed="rId2"/>
          <a:stretch>
            <a:fillRect/>
          </a:stretch>
        </p:blipFill>
        <p:spPr>
          <a:xfrm>
            <a:off x="118204" y="49602"/>
            <a:ext cx="719996" cy="653459"/>
          </a:xfrm>
          <a:prstGeom prst="rect">
            <a:avLst/>
          </a:prstGeom>
          <a:noFill/>
        </p:spPr>
      </p:pic>
    </p:spTree>
    <p:extLst>
      <p:ext uri="{BB962C8B-B14F-4D97-AF65-F5344CB8AC3E}">
        <p14:creationId xmlns:p14="http://schemas.microsoft.com/office/powerpoint/2010/main" val="1756561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761799" y="-10886"/>
            <a:ext cx="5334197" cy="1708242"/>
          </a:xfrm>
          <a:prstGeom prst="rect">
            <a:avLst/>
          </a:prstGeom>
        </p:spPr>
        <p:txBody>
          <a:bodyPr spcFirstLastPara="1" vert="horz" lIns="91440" tIns="45720" rIns="91440" bIns="45720" rtlCol="0" anchor="ctr" anchorCtr="0">
            <a:normAutofit/>
          </a:bodyPr>
          <a:lstStyle/>
          <a:p>
            <a:pPr>
              <a:spcBef>
                <a:spcPct val="0"/>
              </a:spcBef>
            </a:pPr>
            <a:r>
              <a:rPr lang="en-US" sz="4000" b="1" dirty="0"/>
              <a:t>Listening to those with Lived Experience</a:t>
            </a:r>
          </a:p>
        </p:txBody>
      </p:sp>
      <p:sp>
        <p:nvSpPr>
          <p:cNvPr id="90" name="Google Shape;90;p18"/>
          <p:cNvSpPr txBox="1">
            <a:spLocks noGrp="1"/>
          </p:cNvSpPr>
          <p:nvPr>
            <p:ph type="body" idx="1"/>
          </p:nvPr>
        </p:nvSpPr>
        <p:spPr>
          <a:xfrm>
            <a:off x="761800" y="2011680"/>
            <a:ext cx="5334197" cy="4228399"/>
          </a:xfrm>
          <a:prstGeom prst="rect">
            <a:avLst/>
          </a:prstGeom>
        </p:spPr>
        <p:txBody>
          <a:bodyPr spcFirstLastPara="1" vert="horz" lIns="91440" tIns="45720" rIns="91440" bIns="45720" rtlCol="0" anchor="ctr" anchorCtr="0">
            <a:normAutofit/>
          </a:bodyPr>
          <a:lstStyle/>
          <a:p>
            <a:pPr indent="-228600">
              <a:spcBef>
                <a:spcPts val="1333"/>
              </a:spcBef>
              <a:buClr>
                <a:schemeClr val="dk1"/>
              </a:buClr>
              <a:buSzPts val="2000"/>
              <a:buFont typeface="Arial" panose="020B0604020202020204" pitchFamily="34" charset="0"/>
              <a:buChar char="•"/>
            </a:pPr>
            <a:r>
              <a:rPr lang="en-US" sz="2000" dirty="0"/>
              <a:t>Ambition for the voice of people with lived experience to be a golden thread throughout the work of the Safeguarding Adults Board </a:t>
            </a:r>
          </a:p>
          <a:p>
            <a:pPr indent="-228600">
              <a:spcBef>
                <a:spcPts val="1333"/>
              </a:spcBef>
              <a:buClr>
                <a:schemeClr val="dk1"/>
              </a:buClr>
              <a:buSzPts val="2000"/>
              <a:buFont typeface="Arial" panose="020B0604020202020204" pitchFamily="34" charset="0"/>
              <a:buChar char="•"/>
            </a:pPr>
            <a:endParaRPr lang="en-US" sz="2000" dirty="0"/>
          </a:p>
          <a:p>
            <a:pPr indent="-228600">
              <a:spcBef>
                <a:spcPts val="1333"/>
              </a:spcBef>
              <a:buClr>
                <a:schemeClr val="dk1"/>
              </a:buClr>
              <a:buSzPts val="2000"/>
              <a:buFont typeface="Arial" panose="020B0604020202020204" pitchFamily="34" charset="0"/>
              <a:buChar char="•"/>
            </a:pPr>
            <a:r>
              <a:rPr lang="en-US" sz="2000" dirty="0"/>
              <a:t>Healthwatch Making Safeguarding Personal Project</a:t>
            </a:r>
          </a:p>
          <a:p>
            <a:pPr marL="135463" indent="-228600">
              <a:spcBef>
                <a:spcPts val="1333"/>
              </a:spcBef>
              <a:buClr>
                <a:schemeClr val="dk1"/>
              </a:buClr>
              <a:buSzPts val="2000"/>
              <a:buFont typeface="Arial" panose="020B0604020202020204" pitchFamily="34" charset="0"/>
              <a:buChar char="•"/>
            </a:pPr>
            <a:endParaRPr lang="en-US" sz="2000" dirty="0"/>
          </a:p>
          <a:p>
            <a:pPr indent="-228600">
              <a:buClr>
                <a:schemeClr val="dk1"/>
              </a:buClr>
              <a:buSzPts val="2000"/>
              <a:buFont typeface="Arial" panose="020B0604020202020204" pitchFamily="34" charset="0"/>
              <a:buChar char="•"/>
            </a:pPr>
            <a:r>
              <a:rPr lang="en-US" sz="2000" dirty="0"/>
              <a:t>Families invited to participate in Safeguarding Adult Reviews – telling us about their loved one, for us to feedback on the learning</a:t>
            </a:r>
          </a:p>
          <a:p>
            <a:pPr indent="-228600">
              <a:buClr>
                <a:schemeClr val="dk1"/>
              </a:buClr>
              <a:buSzPts val="2000"/>
              <a:buFont typeface="Arial" panose="020B0604020202020204" pitchFamily="34" charset="0"/>
              <a:buChar char="•"/>
            </a:pPr>
            <a:endParaRPr lang="en-US" sz="1600" dirty="0"/>
          </a:p>
          <a:p>
            <a:pPr marL="0" indent="-228600">
              <a:spcAft>
                <a:spcPts val="1600"/>
              </a:spcAft>
              <a:buFont typeface="Arial" panose="020B0604020202020204" pitchFamily="34" charset="0"/>
              <a:buChar char="•"/>
            </a:pPr>
            <a:endParaRPr lang="en-US" sz="1600" dirty="0"/>
          </a:p>
        </p:txBody>
      </p:sp>
      <p:pic>
        <p:nvPicPr>
          <p:cNvPr id="3" name="Picture 2" descr="Handshake between two people">
            <a:extLst>
              <a:ext uri="{FF2B5EF4-FFF2-40B4-BE49-F238E27FC236}">
                <a16:creationId xmlns:a16="http://schemas.microsoft.com/office/drawing/2014/main" id="{8A33A4EB-E21F-95D9-BFEB-C3D6405916DB}"/>
              </a:ext>
            </a:extLst>
          </p:cNvPr>
          <p:cNvPicPr>
            <a:picLocks noChangeAspect="1"/>
          </p:cNvPicPr>
          <p:nvPr/>
        </p:nvPicPr>
        <p:blipFill rotWithShape="1">
          <a:blip r:embed="rId3">
            <a:extLst>
              <a:ext uri="{28A0092B-C50C-407E-A947-70E740481C1C}">
                <a14:useLocalDpi xmlns:a14="http://schemas.microsoft.com/office/drawing/2010/main" val="0"/>
              </a:ext>
            </a:extLst>
          </a:blip>
          <a:srcRect l="25432" r="1632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4" name="Google Shape;56;p13">
            <a:extLst>
              <a:ext uri="{FF2B5EF4-FFF2-40B4-BE49-F238E27FC236}">
                <a16:creationId xmlns:a16="http://schemas.microsoft.com/office/drawing/2014/main" id="{A9AF7DCA-30FD-3F73-A8F0-E307D70903FC}"/>
              </a:ext>
            </a:extLst>
          </p:cNvPr>
          <p:cNvPicPr preferRelativeResize="0"/>
          <p:nvPr/>
        </p:nvPicPr>
        <p:blipFill>
          <a:blip r:embed="rId4"/>
          <a:stretch>
            <a:fillRect/>
          </a:stretch>
        </p:blipFill>
        <p:spPr>
          <a:xfrm>
            <a:off x="0" y="0"/>
            <a:ext cx="608236" cy="602659"/>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0893151-6B65-F3BA-535C-E8609FF73D07}"/>
              </a:ext>
            </a:extLst>
          </p:cNvPr>
          <p:cNvSpPr txBox="1">
            <a:spLocks/>
          </p:cNvSpPr>
          <p:nvPr/>
        </p:nvSpPr>
        <p:spPr>
          <a:xfrm>
            <a:off x="464696" y="1051813"/>
            <a:ext cx="6445770" cy="5214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61169E9E-982C-5A2E-FFE7-6FA1BA96CAF4}"/>
              </a:ext>
            </a:extLst>
          </p:cNvPr>
          <p:cNvSpPr txBox="1"/>
          <p:nvPr/>
        </p:nvSpPr>
        <p:spPr>
          <a:xfrm>
            <a:off x="739593" y="760215"/>
            <a:ext cx="9172268" cy="2246769"/>
          </a:xfrm>
          <a:prstGeom prst="rect">
            <a:avLst/>
          </a:prstGeom>
          <a:noFill/>
        </p:spPr>
        <p:txBody>
          <a:bodyPr wrap="square" lIns="91440" tIns="45720" rIns="91440" bIns="45720" rtlCol="0" anchor="t">
            <a:spAutoFit/>
          </a:bodyPr>
          <a:lstStyle/>
          <a:p>
            <a:r>
              <a:rPr lang="en-GB" sz="4800" b="1" dirty="0">
                <a:solidFill>
                  <a:srgbClr val="E7479D"/>
                </a:solidFill>
                <a:latin typeface="Trebuchet MS"/>
                <a:ea typeface="+mn-lt"/>
                <a:cs typeface="+mn-lt"/>
              </a:rPr>
              <a:t>Update on RBK Adult Social Care developments and Q&amp;A   </a:t>
            </a:r>
          </a:p>
          <a:p>
            <a:pPr fontAlgn="base"/>
            <a:endParaRPr lang="en-US" sz="2400" b="1" dirty="0">
              <a:solidFill>
                <a:schemeClr val="accent5">
                  <a:lumMod val="50000"/>
                </a:schemeClr>
              </a:solidFill>
              <a:latin typeface="Trebuchet MS" panose="020B0703020202090204" pitchFamily="34" charset="0"/>
            </a:endParaRPr>
          </a:p>
          <a:p>
            <a:pPr fontAlgn="base"/>
            <a:endParaRPr lang="en-US" sz="2000" b="1" dirty="0">
              <a:solidFill>
                <a:schemeClr val="accent5">
                  <a:lumMod val="50000"/>
                </a:schemeClr>
              </a:solidFill>
              <a:latin typeface="Trebuchet MS" panose="020B0703020202090204" pitchFamily="34" charset="0"/>
            </a:endParaRPr>
          </a:p>
        </p:txBody>
      </p:sp>
      <p:pic>
        <p:nvPicPr>
          <p:cNvPr id="4" name="Picture 3">
            <a:extLst>
              <a:ext uri="{FF2B5EF4-FFF2-40B4-BE49-F238E27FC236}">
                <a16:creationId xmlns:a16="http://schemas.microsoft.com/office/drawing/2014/main" id="{B2AEF821-19BA-ED1B-CCD5-F83BC566FD75}"/>
              </a:ext>
            </a:extLst>
          </p:cNvPr>
          <p:cNvPicPr>
            <a:picLocks noChangeAspect="1"/>
          </p:cNvPicPr>
          <p:nvPr/>
        </p:nvPicPr>
        <p:blipFill>
          <a:blip r:embed="rId2"/>
          <a:stretch>
            <a:fillRect/>
          </a:stretch>
        </p:blipFill>
        <p:spPr>
          <a:xfrm>
            <a:off x="7513567" y="5437520"/>
            <a:ext cx="4557568" cy="1134328"/>
          </a:xfrm>
          <a:prstGeom prst="rect">
            <a:avLst/>
          </a:prstGeom>
        </p:spPr>
      </p:pic>
      <p:sp>
        <p:nvSpPr>
          <p:cNvPr id="8" name="TextBox 7">
            <a:extLst>
              <a:ext uri="{FF2B5EF4-FFF2-40B4-BE49-F238E27FC236}">
                <a16:creationId xmlns:a16="http://schemas.microsoft.com/office/drawing/2014/main" id="{107C0B14-21CE-8D38-CE16-4F3B3EBE8EC1}"/>
              </a:ext>
            </a:extLst>
          </p:cNvPr>
          <p:cNvSpPr txBox="1"/>
          <p:nvPr/>
        </p:nvSpPr>
        <p:spPr>
          <a:xfrm>
            <a:off x="739593" y="3043694"/>
            <a:ext cx="9765390" cy="2062103"/>
          </a:xfrm>
          <a:prstGeom prst="rect">
            <a:avLst/>
          </a:prstGeom>
          <a:noFill/>
        </p:spPr>
        <p:txBody>
          <a:bodyPr wrap="square" lIns="91440" tIns="45720" rIns="91440" bIns="45720" anchor="t">
            <a:spAutoFit/>
          </a:bodyPr>
          <a:lstStyle/>
          <a:p>
            <a:r>
              <a:rPr lang="en-GB" sz="3200" dirty="0">
                <a:solidFill>
                  <a:schemeClr val="accent5">
                    <a:lumMod val="50000"/>
                  </a:schemeClr>
                </a:solidFill>
                <a:latin typeface="Trebuchet MS" panose="020B0703020202090204" pitchFamily="34" charset="0"/>
              </a:rPr>
              <a:t>Sam Morrison </a:t>
            </a:r>
          </a:p>
          <a:p>
            <a:r>
              <a:rPr lang="en-GB" sz="3200" dirty="0">
                <a:solidFill>
                  <a:schemeClr val="accent5">
                    <a:lumMod val="50000"/>
                  </a:schemeClr>
                </a:solidFill>
                <a:latin typeface="Trebuchet MS" panose="020B0703020202090204" pitchFamily="34" charset="0"/>
              </a:rPr>
              <a:t>RBK Interim Director of Adult Social Care</a:t>
            </a:r>
            <a:br>
              <a:rPr lang="en-GB" sz="3200" dirty="0">
                <a:solidFill>
                  <a:schemeClr val="accent5">
                    <a:lumMod val="50000"/>
                  </a:schemeClr>
                </a:solidFill>
                <a:latin typeface="Trebuchet MS" panose="020B0703020202090204" pitchFamily="34" charset="0"/>
              </a:rPr>
            </a:br>
            <a:endParaRPr lang="en-GB" sz="3200" b="1" dirty="0">
              <a:solidFill>
                <a:schemeClr val="accent5">
                  <a:lumMod val="50000"/>
                </a:schemeClr>
              </a:solidFill>
              <a:latin typeface="Trebuchet MS" panose="020B0703020202090204" pitchFamily="34" charset="0"/>
            </a:endParaRPr>
          </a:p>
          <a:p>
            <a:endParaRPr lang="en-GB" sz="3200" b="1" dirty="0">
              <a:solidFill>
                <a:schemeClr val="accent5">
                  <a:lumMod val="50000"/>
                </a:schemeClr>
              </a:solidFill>
              <a:latin typeface="Trebuchet MS"/>
            </a:endParaRPr>
          </a:p>
        </p:txBody>
      </p:sp>
    </p:spTree>
    <p:extLst>
      <p:ext uri="{BB962C8B-B14F-4D97-AF65-F5344CB8AC3E}">
        <p14:creationId xmlns:p14="http://schemas.microsoft.com/office/powerpoint/2010/main" val="2861400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35080" y="381001"/>
            <a:ext cx="5933640" cy="1708242"/>
          </a:xfrm>
          <a:prstGeom prst="rect">
            <a:avLst/>
          </a:prstGeom>
        </p:spPr>
        <p:txBody>
          <a:bodyPr spcFirstLastPara="1" vert="horz" lIns="91440" tIns="45720" rIns="91440" bIns="45720" rtlCol="0" anchor="ctr" anchorCtr="0">
            <a:normAutofit/>
          </a:bodyPr>
          <a:lstStyle/>
          <a:p>
            <a:pPr>
              <a:spcBef>
                <a:spcPct val="0"/>
              </a:spcBef>
            </a:pPr>
            <a:r>
              <a:rPr lang="en-US" sz="4000" b="1" dirty="0"/>
              <a:t>Safeguarding Adult Reviews (SARS)</a:t>
            </a:r>
          </a:p>
        </p:txBody>
      </p:sp>
      <p:sp>
        <p:nvSpPr>
          <p:cNvPr id="7" name="Text Placeholder 6">
            <a:extLst>
              <a:ext uri="{FF2B5EF4-FFF2-40B4-BE49-F238E27FC236}">
                <a16:creationId xmlns:a16="http://schemas.microsoft.com/office/drawing/2014/main" id="{2BDE6259-CF22-36E8-95BA-A5E289B75F39}"/>
              </a:ext>
            </a:extLst>
          </p:cNvPr>
          <p:cNvSpPr>
            <a:spLocks noGrp="1"/>
          </p:cNvSpPr>
          <p:nvPr>
            <p:ph type="body" idx="1"/>
          </p:nvPr>
        </p:nvSpPr>
        <p:spPr>
          <a:xfrm>
            <a:off x="761800" y="2035240"/>
            <a:ext cx="5334197" cy="4441759"/>
          </a:xfrm>
        </p:spPr>
        <p:txBody>
          <a:bodyPr vert="horz" lIns="91440" tIns="45720" rIns="91440" bIns="45720" rtlCol="0" anchor="ctr">
            <a:normAutofit/>
          </a:bodyPr>
          <a:lstStyle/>
          <a:p>
            <a:pPr marL="0" indent="0">
              <a:spcAft>
                <a:spcPts val="600"/>
              </a:spcAft>
              <a:buNone/>
            </a:pPr>
            <a:r>
              <a:rPr lang="en-US" altLang="en-US" sz="2000" dirty="0"/>
              <a:t>SABs must arrange a SAR when:</a:t>
            </a:r>
          </a:p>
          <a:p>
            <a:pPr indent="-228600">
              <a:spcAft>
                <a:spcPts val="600"/>
              </a:spcAft>
              <a:buFont typeface="Arial" panose="020B0604020202020204" pitchFamily="34" charset="0"/>
              <a:buChar char="•"/>
            </a:pPr>
            <a:r>
              <a:rPr lang="en-US" altLang="en-US" sz="2000" dirty="0"/>
              <a:t> an adult in its area dies as a result of abuse or neglect, whether known or suspected, and there is concern that partner agencies could have worked more effectively to protect the adult.</a:t>
            </a:r>
          </a:p>
          <a:p>
            <a:pPr marL="186262" indent="-228600">
              <a:spcAft>
                <a:spcPts val="600"/>
              </a:spcAft>
              <a:buFont typeface="Arial" panose="020B0604020202020204" pitchFamily="34" charset="0"/>
              <a:buChar char="•"/>
            </a:pPr>
            <a:endParaRPr lang="en-US" altLang="en-US" sz="2000" dirty="0"/>
          </a:p>
          <a:p>
            <a:pPr indent="-228600">
              <a:spcAft>
                <a:spcPts val="600"/>
              </a:spcAft>
              <a:buFont typeface="Arial" panose="020B0604020202020204" pitchFamily="34" charset="0"/>
              <a:buChar char="•"/>
            </a:pPr>
            <a:r>
              <a:rPr lang="en-US" altLang="en-US" sz="2000" dirty="0"/>
              <a:t>an adult in its area has not died, but the </a:t>
            </a:r>
            <a:r>
              <a:rPr kumimoji="0" lang="en-US" altLang="en-US" sz="2000" b="0" i="0" u="none" strike="noStrike" cap="none" normalizeH="0" baseline="0" dirty="0">
                <a:ln>
                  <a:noFill/>
                </a:ln>
                <a:effectLst/>
              </a:rPr>
              <a:t>SAB </a:t>
            </a:r>
            <a:r>
              <a:rPr lang="en-US" altLang="en-US" sz="2000" dirty="0"/>
              <a:t>knows or suspects that the adult has experienced serious abuse or neglect. </a:t>
            </a:r>
          </a:p>
          <a:p>
            <a:pPr indent="-228600">
              <a:spcAft>
                <a:spcPts val="600"/>
              </a:spcAft>
              <a:buFont typeface="Arial" panose="020B0604020202020204" pitchFamily="34" charset="0"/>
              <a:buChar char="•"/>
            </a:pPr>
            <a:endParaRPr lang="en-US" altLang="en-US" sz="2000" dirty="0"/>
          </a:p>
          <a:p>
            <a:pPr indent="-228600">
              <a:spcAft>
                <a:spcPts val="600"/>
              </a:spcAft>
              <a:buFont typeface="Arial" panose="020B0604020202020204" pitchFamily="34" charset="0"/>
              <a:buChar char="•"/>
            </a:pPr>
            <a:r>
              <a:rPr kumimoji="0" lang="en-US" altLang="en-US" sz="2000" b="0" i="0" u="none" strike="noStrike" cap="none" normalizeH="0" baseline="0" dirty="0">
                <a:ln>
                  <a:noFill/>
                </a:ln>
                <a:effectLst/>
              </a:rPr>
              <a:t>in any other situations involving an adult in its area with needs for care and support, where the SAB decides it is appropriate.</a:t>
            </a:r>
          </a:p>
          <a:p>
            <a:pPr indent="-228600">
              <a:spcAft>
                <a:spcPts val="600"/>
              </a:spcAft>
              <a:buFont typeface="Arial" panose="020B0604020202020204" pitchFamily="34" charset="0"/>
              <a:buChar char="•"/>
            </a:pPr>
            <a:endParaRPr lang="en-US" sz="1700" dirty="0"/>
          </a:p>
        </p:txBody>
      </p:sp>
      <p:pic>
        <p:nvPicPr>
          <p:cNvPr id="3" name="Picture 2" descr="White puzzle with one red piece">
            <a:extLst>
              <a:ext uri="{FF2B5EF4-FFF2-40B4-BE49-F238E27FC236}">
                <a16:creationId xmlns:a16="http://schemas.microsoft.com/office/drawing/2014/main" id="{54172A12-A558-146A-EA34-36C957C1B4B9}"/>
              </a:ext>
            </a:extLst>
          </p:cNvPr>
          <p:cNvPicPr>
            <a:picLocks noChangeAspect="1"/>
          </p:cNvPicPr>
          <p:nvPr/>
        </p:nvPicPr>
        <p:blipFill rotWithShape="1">
          <a:blip r:embed="rId3">
            <a:extLst>
              <a:ext uri="{28A0092B-C50C-407E-A947-70E740481C1C}">
                <a14:useLocalDpi xmlns:a14="http://schemas.microsoft.com/office/drawing/2010/main" val="0"/>
              </a:ext>
            </a:extLst>
          </a:blip>
          <a:srcRect l="28941" r="27376"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4" name="Google Shape;56;p13">
            <a:extLst>
              <a:ext uri="{FF2B5EF4-FFF2-40B4-BE49-F238E27FC236}">
                <a16:creationId xmlns:a16="http://schemas.microsoft.com/office/drawing/2014/main" id="{AAE0D1F7-D00B-AB81-84D7-3CC1C5CBA3D1}"/>
              </a:ext>
            </a:extLst>
          </p:cNvPr>
          <p:cNvPicPr preferRelativeResize="0"/>
          <p:nvPr/>
        </p:nvPicPr>
        <p:blipFill>
          <a:blip r:embed="rId4"/>
          <a:stretch>
            <a:fillRect/>
          </a:stretch>
        </p:blipFill>
        <p:spPr>
          <a:xfrm>
            <a:off x="102081" y="-10886"/>
            <a:ext cx="465996" cy="69110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GB" b="1" dirty="0"/>
              <a:t>Learning themes from completed SARs</a:t>
            </a:r>
            <a:endParaRPr b="1" dirty="0"/>
          </a:p>
        </p:txBody>
      </p:sp>
      <p:sp>
        <p:nvSpPr>
          <p:cNvPr id="98" name="Google Shape;98;p19"/>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indent="-465655">
              <a:spcBef>
                <a:spcPts val="1333"/>
              </a:spcBef>
              <a:buClr>
                <a:schemeClr val="dk1"/>
              </a:buClr>
              <a:buSzPts val="1900"/>
            </a:pPr>
            <a:r>
              <a:rPr lang="en-GB" sz="2533" dirty="0">
                <a:solidFill>
                  <a:schemeClr val="dk1"/>
                </a:solidFill>
              </a:rPr>
              <a:t>Suicide prevention</a:t>
            </a:r>
          </a:p>
          <a:p>
            <a:pPr indent="-465655">
              <a:spcBef>
                <a:spcPts val="1333"/>
              </a:spcBef>
              <a:buClr>
                <a:schemeClr val="dk1"/>
              </a:buClr>
              <a:buSzPts val="1900"/>
            </a:pPr>
            <a:endParaRPr sz="2533" dirty="0">
              <a:solidFill>
                <a:schemeClr val="dk1"/>
              </a:solidFill>
            </a:endParaRPr>
          </a:p>
          <a:p>
            <a:pPr indent="-465655">
              <a:buClr>
                <a:schemeClr val="dk1"/>
              </a:buClr>
              <a:buSzPts val="1900"/>
            </a:pPr>
            <a:r>
              <a:rPr lang="en-GB" sz="2533" dirty="0">
                <a:solidFill>
                  <a:schemeClr val="dk1"/>
                </a:solidFill>
              </a:rPr>
              <a:t>Monitoring of care homes</a:t>
            </a:r>
          </a:p>
          <a:p>
            <a:pPr indent="-465655">
              <a:buClr>
                <a:schemeClr val="dk1"/>
              </a:buClr>
              <a:buSzPts val="1900"/>
            </a:pPr>
            <a:endParaRPr sz="2533" dirty="0">
              <a:solidFill>
                <a:schemeClr val="dk1"/>
              </a:solidFill>
            </a:endParaRPr>
          </a:p>
          <a:p>
            <a:pPr indent="-465655">
              <a:buClr>
                <a:schemeClr val="dk1"/>
              </a:buClr>
              <a:buSzPts val="1900"/>
            </a:pPr>
            <a:r>
              <a:rPr lang="en-GB" sz="2533" dirty="0">
                <a:solidFill>
                  <a:schemeClr val="dk1"/>
                </a:solidFill>
              </a:rPr>
              <a:t>Changes to Section 42 process to ensure Adult Social Care oversight when another agency is leading the investigation</a:t>
            </a:r>
          </a:p>
          <a:p>
            <a:pPr indent="-465655">
              <a:buClr>
                <a:schemeClr val="dk1"/>
              </a:buClr>
              <a:buSzPts val="1900"/>
            </a:pPr>
            <a:endParaRPr sz="2533" dirty="0">
              <a:solidFill>
                <a:schemeClr val="dk1"/>
              </a:solidFill>
            </a:endParaRPr>
          </a:p>
          <a:p>
            <a:pPr indent="-465655">
              <a:buClr>
                <a:schemeClr val="dk1"/>
              </a:buClr>
              <a:buSzPts val="1900"/>
            </a:pPr>
            <a:r>
              <a:rPr lang="en-GB" sz="2533" dirty="0">
                <a:solidFill>
                  <a:schemeClr val="dk1"/>
                </a:solidFill>
              </a:rPr>
              <a:t>Hospital review of discharge processes</a:t>
            </a:r>
          </a:p>
          <a:p>
            <a:pPr indent="-465655">
              <a:buClr>
                <a:schemeClr val="dk1"/>
              </a:buClr>
              <a:buSzPts val="1900"/>
            </a:pPr>
            <a:endParaRPr sz="2533" dirty="0">
              <a:solidFill>
                <a:schemeClr val="dk1"/>
              </a:solidFill>
            </a:endParaRPr>
          </a:p>
          <a:p>
            <a:pPr indent="-465655">
              <a:buClr>
                <a:schemeClr val="dk1"/>
              </a:buClr>
              <a:buSzPts val="1900"/>
            </a:pPr>
            <a:r>
              <a:rPr lang="en-GB" sz="2533" dirty="0">
                <a:solidFill>
                  <a:schemeClr val="dk1"/>
                </a:solidFill>
              </a:rPr>
              <a:t>National learning – Fabricated and Induced Illness in adults</a:t>
            </a:r>
            <a:endParaRPr sz="2533" dirty="0">
              <a:solidFill>
                <a:schemeClr val="dk1"/>
              </a:solidFill>
            </a:endParaRPr>
          </a:p>
          <a:p>
            <a:pPr marL="0" indent="0">
              <a:spcAft>
                <a:spcPts val="1600"/>
              </a:spcAft>
              <a:buNone/>
            </a:pPr>
            <a:endParaRPr sz="2533" dirty="0"/>
          </a:p>
        </p:txBody>
      </p:sp>
      <p:pic>
        <p:nvPicPr>
          <p:cNvPr id="97" name="Google Shape;97;p19"/>
          <p:cNvPicPr preferRelativeResize="0"/>
          <p:nvPr/>
        </p:nvPicPr>
        <p:blipFill>
          <a:blip r:embed="rId3">
            <a:alphaModFix/>
          </a:blip>
          <a:stretch>
            <a:fillRect/>
          </a:stretch>
        </p:blipFill>
        <p:spPr>
          <a:xfrm>
            <a:off x="9481834" y="139168"/>
            <a:ext cx="2500933" cy="19362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urful light bulb with business icons">
            <a:extLst>
              <a:ext uri="{FF2B5EF4-FFF2-40B4-BE49-F238E27FC236}">
                <a16:creationId xmlns:a16="http://schemas.microsoft.com/office/drawing/2014/main" id="{ABCDC6CC-B12A-AB85-6300-4446A92B0620}"/>
              </a:ext>
            </a:extLst>
          </p:cNvPr>
          <p:cNvPicPr>
            <a:picLocks noChangeAspect="1"/>
          </p:cNvPicPr>
          <p:nvPr/>
        </p:nvPicPr>
        <p:blipFill rotWithShape="1">
          <a:blip r:embed="rId2"/>
          <a:srcRect t="12758" b="6885"/>
          <a:stretch/>
        </p:blipFill>
        <p:spPr>
          <a:xfrm>
            <a:off x="20" y="1"/>
            <a:ext cx="12191979" cy="6857998"/>
          </a:xfrm>
          <a:prstGeom prst="rect">
            <a:avLst/>
          </a:prstGeom>
          <a:effectLst>
            <a:outerShdw blurRad="596900" dist="330200" dir="8820000" sx="87000" sy="87000" algn="ctr" rotWithShape="0">
              <a:srgbClr val="000000">
                <a:alpha val="29000"/>
              </a:srgbClr>
            </a:outerShdw>
          </a:effectLst>
        </p:spPr>
      </p:pic>
      <p:sp>
        <p:nvSpPr>
          <p:cNvPr id="2" name="Title 1">
            <a:extLst>
              <a:ext uri="{FF2B5EF4-FFF2-40B4-BE49-F238E27FC236}">
                <a16:creationId xmlns:a16="http://schemas.microsoft.com/office/drawing/2014/main" id="{9878764B-536C-82E2-6CA2-5AE33126B14F}"/>
              </a:ext>
            </a:extLst>
          </p:cNvPr>
          <p:cNvSpPr>
            <a:spLocks noGrp="1"/>
          </p:cNvSpPr>
          <p:nvPr>
            <p:ph type="title"/>
          </p:nvPr>
        </p:nvSpPr>
        <p:spPr>
          <a:xfrm>
            <a:off x="589557" y="5495253"/>
            <a:ext cx="6828673" cy="1010992"/>
          </a:xfrm>
        </p:spPr>
        <p:txBody>
          <a:bodyPr vert="horz" lIns="91440" tIns="45720" rIns="91440" bIns="45720" rtlCol="0" anchor="ctr">
            <a:normAutofit/>
          </a:bodyPr>
          <a:lstStyle/>
          <a:p>
            <a:pPr>
              <a:spcBef>
                <a:spcPct val="0"/>
              </a:spcBef>
            </a:pPr>
            <a:r>
              <a:rPr lang="en-US" sz="4000" b="1" dirty="0"/>
              <a:t>Our work plan</a:t>
            </a:r>
          </a:p>
        </p:txBody>
      </p:sp>
    </p:spTree>
    <p:extLst>
      <p:ext uri="{BB962C8B-B14F-4D97-AF65-F5344CB8AC3E}">
        <p14:creationId xmlns:p14="http://schemas.microsoft.com/office/powerpoint/2010/main" val="102536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6A1A84E-329D-9F47-D476-1D102D3287BB}"/>
              </a:ext>
            </a:extLst>
          </p:cNvPr>
          <p:cNvGraphicFramePr>
            <a:graphicFrameLocks noGrp="1"/>
          </p:cNvGraphicFramePr>
          <p:nvPr>
            <p:ph idx="1"/>
          </p:nvPr>
        </p:nvGraphicFramePr>
        <p:xfrm>
          <a:off x="759192" y="411480"/>
          <a:ext cx="9797048" cy="6309360"/>
        </p:xfrm>
        <a:graphic>
          <a:graphicData uri="http://schemas.openxmlformats.org/drawingml/2006/table">
            <a:tbl>
              <a:tblPr firstRow="1" bandRow="1">
                <a:tableStyleId>{5C22544A-7EE6-4342-B048-85BDC9FD1C3A}</a:tableStyleId>
              </a:tblPr>
              <a:tblGrid>
                <a:gridCol w="9797048">
                  <a:extLst>
                    <a:ext uri="{9D8B030D-6E8A-4147-A177-3AD203B41FA5}">
                      <a16:colId xmlns:a16="http://schemas.microsoft.com/office/drawing/2014/main" val="701806729"/>
                    </a:ext>
                  </a:extLst>
                </a:gridCol>
              </a:tblGrid>
              <a:tr h="613679">
                <a:tc>
                  <a:txBody>
                    <a:bodyPr/>
                    <a:lstStyle/>
                    <a:p>
                      <a:r>
                        <a:rPr lang="en-GB" sz="1800" dirty="0">
                          <a:solidFill>
                            <a:schemeClr val="tx1"/>
                          </a:solidFill>
                        </a:rPr>
                        <a:t>Priority 1: Adults at risk are at the core of all prevention work undertaken by the Kingston Safeguarding Adults Board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646729"/>
                  </a:ext>
                </a:extLst>
              </a:tr>
              <a:tr h="1139690">
                <a:tc>
                  <a:txBody>
                    <a:bodyPr/>
                    <a:lstStyle/>
                    <a:p>
                      <a:r>
                        <a:rPr lang="en-GB" sz="1800" dirty="0">
                          <a:solidFill>
                            <a:schemeClr val="tx1"/>
                          </a:solidFill>
                        </a:rPr>
                        <a:t>What good will look like in 2025:</a:t>
                      </a:r>
                    </a:p>
                    <a:p>
                      <a:pPr marL="285750" indent="-285750">
                        <a:buFont typeface="Arial" panose="020B0604020202020204" pitchFamily="34" charset="0"/>
                        <a:buChar char="•"/>
                      </a:pPr>
                      <a:r>
                        <a:rPr lang="en-GB" sz="1800" dirty="0">
                          <a:solidFill>
                            <a:schemeClr val="tx1"/>
                          </a:solidFill>
                        </a:rPr>
                        <a:t>Engagement with communities</a:t>
                      </a:r>
                    </a:p>
                    <a:p>
                      <a:pPr marL="285750" indent="-285750">
                        <a:buFont typeface="Arial" panose="020B0604020202020204" pitchFamily="34" charset="0"/>
                        <a:buChar char="•"/>
                      </a:pPr>
                      <a:r>
                        <a:rPr lang="en-GB" sz="1800" dirty="0">
                          <a:solidFill>
                            <a:schemeClr val="tx1"/>
                          </a:solidFill>
                        </a:rPr>
                        <a:t>Resilient small providers</a:t>
                      </a:r>
                    </a:p>
                    <a:p>
                      <a:pPr marL="285750" indent="-285750">
                        <a:buFont typeface="Arial" panose="020B0604020202020204" pitchFamily="34" charset="0"/>
                        <a:buChar char="•"/>
                      </a:pPr>
                      <a:r>
                        <a:rPr lang="en-GB" sz="1800" dirty="0">
                          <a:solidFill>
                            <a:schemeClr val="tx1"/>
                          </a:solidFill>
                        </a:rPr>
                        <a:t>Workforce and Voluntary services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4106984"/>
                  </a:ext>
                </a:extLst>
              </a:tr>
              <a:tr h="613679">
                <a:tc>
                  <a:txBody>
                    <a:bodyPr/>
                    <a:lstStyle/>
                    <a:p>
                      <a:r>
                        <a:rPr lang="en-GB" sz="1800" b="1" dirty="0">
                          <a:solidFill>
                            <a:schemeClr val="tx1"/>
                          </a:solidFill>
                        </a:rPr>
                        <a:t>Priority 2: Improve the outcomes for those individuals who have experienced abuse or neglect by committing to the 9 key safeguarding  principles for Kingston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8962373"/>
                  </a:ext>
                </a:extLst>
              </a:tr>
              <a:tr h="1402696">
                <a:tc>
                  <a:txBody>
                    <a:bodyPr/>
                    <a:lstStyle/>
                    <a:p>
                      <a:r>
                        <a:rPr lang="en-GB" sz="1800" dirty="0">
                          <a:solidFill>
                            <a:schemeClr val="tx1"/>
                          </a:solidFill>
                        </a:rPr>
                        <a:t>What good will look like in 2025:</a:t>
                      </a:r>
                    </a:p>
                    <a:p>
                      <a:pPr marL="285750" indent="-285750">
                        <a:buFont typeface="Arial" panose="020B0604020202020204" pitchFamily="34" charset="0"/>
                        <a:buChar char="•"/>
                      </a:pPr>
                      <a:r>
                        <a:rPr lang="en-GB" sz="1800" dirty="0">
                          <a:solidFill>
                            <a:schemeClr val="tx1"/>
                          </a:solidFill>
                        </a:rPr>
                        <a:t>SAB structure and governance is robust</a:t>
                      </a:r>
                    </a:p>
                    <a:p>
                      <a:pPr marL="285750" indent="-285750">
                        <a:buFont typeface="Arial" panose="020B0604020202020204" pitchFamily="34" charset="0"/>
                        <a:buChar char="•"/>
                      </a:pPr>
                      <a:r>
                        <a:rPr lang="en-GB" sz="1800" dirty="0">
                          <a:solidFill>
                            <a:schemeClr val="tx1"/>
                          </a:solidFill>
                        </a:rPr>
                        <a:t>All members can provide evidence of their commitment to the 9 key principles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tx1"/>
                          </a:solidFill>
                        </a:rPr>
                        <a:t>Healthwatch Making Safeguarding Personal work demonstrates the impact of safeguarding in Kingston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tx1"/>
                          </a:solidFill>
                        </a:rPr>
                        <a:t>KSAB is clear on key themes to focus on to improve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8088929"/>
                  </a:ext>
                </a:extLst>
              </a:tr>
              <a:tr h="613679">
                <a:tc>
                  <a:txBody>
                    <a:bodyPr/>
                    <a:lstStyle/>
                    <a:p>
                      <a:r>
                        <a:rPr lang="en-GB" sz="1800" b="1" dirty="0">
                          <a:solidFill>
                            <a:schemeClr val="tx1"/>
                          </a:solidFill>
                        </a:rPr>
                        <a:t>Priority 3: Use the learning from Safeguarding Adult Reviews and other learning reviews to continually improve practice across Kingston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032622"/>
                  </a:ext>
                </a:extLst>
              </a:tr>
              <a:tr h="1402696">
                <a:tc>
                  <a:txBody>
                    <a:bodyPr/>
                    <a:lstStyle/>
                    <a:p>
                      <a:r>
                        <a:rPr lang="en-GB" sz="1800" dirty="0">
                          <a:solidFill>
                            <a:schemeClr val="tx1"/>
                          </a:solidFill>
                        </a:rPr>
                        <a:t>What good will look like in 2025:</a:t>
                      </a:r>
                    </a:p>
                    <a:p>
                      <a:pPr marL="285750" indent="-285750">
                        <a:buFont typeface="Arial" panose="020B0604020202020204" pitchFamily="34" charset="0"/>
                        <a:buChar char="•"/>
                      </a:pPr>
                      <a:r>
                        <a:rPr lang="en-GB" sz="1800" dirty="0">
                          <a:solidFill>
                            <a:schemeClr val="tx1"/>
                          </a:solidFill>
                        </a:rPr>
                        <a:t>SARs are undertaken in a timely, focused way that supports the SAB to take learning forward both locally and to inform pan London and national work</a:t>
                      </a:r>
                    </a:p>
                    <a:p>
                      <a:pPr marL="285750" indent="-285750">
                        <a:buFont typeface="Arial" panose="020B0604020202020204" pitchFamily="34" charset="0"/>
                        <a:buChar char="•"/>
                      </a:pPr>
                      <a:r>
                        <a:rPr lang="en-GB" sz="1800" dirty="0">
                          <a:solidFill>
                            <a:schemeClr val="tx1"/>
                          </a:solidFill>
                        </a:rPr>
                        <a:t>Resources used effectively for completion of SAR and implementation of improvements identified</a:t>
                      </a:r>
                    </a:p>
                    <a:p>
                      <a:pPr marL="285750" indent="-285750">
                        <a:buFont typeface="Arial" panose="020B0604020202020204" pitchFamily="34" charset="0"/>
                        <a:buChar char="•"/>
                      </a:pPr>
                      <a:r>
                        <a:rPr lang="en-GB" sz="1800" dirty="0">
                          <a:solidFill>
                            <a:schemeClr val="tx1"/>
                          </a:solidFill>
                        </a:rPr>
                        <a:t>Frontline workers recognise the impact of SAR learning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0040710"/>
                  </a:ext>
                </a:extLst>
              </a:tr>
            </a:tbl>
          </a:graphicData>
        </a:graphic>
      </p:graphicFrame>
      <p:pic>
        <p:nvPicPr>
          <p:cNvPr id="2" name="Google Shape;56;p13">
            <a:extLst>
              <a:ext uri="{FF2B5EF4-FFF2-40B4-BE49-F238E27FC236}">
                <a16:creationId xmlns:a16="http://schemas.microsoft.com/office/drawing/2014/main" id="{34A0EF22-D4FC-B4C7-0A66-11FF0EB30794}"/>
              </a:ext>
            </a:extLst>
          </p:cNvPr>
          <p:cNvPicPr preferRelativeResize="0"/>
          <p:nvPr/>
        </p:nvPicPr>
        <p:blipFill>
          <a:blip r:embed="rId2"/>
          <a:stretch>
            <a:fillRect/>
          </a:stretch>
        </p:blipFill>
        <p:spPr>
          <a:xfrm>
            <a:off x="10415365" y="0"/>
            <a:ext cx="1573436" cy="1153160"/>
          </a:xfrm>
          <a:prstGeom prst="rect">
            <a:avLst/>
          </a:prstGeom>
          <a:noFill/>
        </p:spPr>
      </p:pic>
    </p:spTree>
    <p:extLst>
      <p:ext uri="{BB962C8B-B14F-4D97-AF65-F5344CB8AC3E}">
        <p14:creationId xmlns:p14="http://schemas.microsoft.com/office/powerpoint/2010/main" val="3767574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761800" y="0"/>
            <a:ext cx="5334197" cy="1708242"/>
          </a:xfrm>
          <a:prstGeom prst="rect">
            <a:avLst/>
          </a:prstGeom>
        </p:spPr>
        <p:txBody>
          <a:bodyPr spcFirstLastPara="1" vert="horz" lIns="91440" tIns="45720" rIns="91440" bIns="45720" rtlCol="0" anchor="ctr" anchorCtr="0">
            <a:normAutofit/>
          </a:bodyPr>
          <a:lstStyle/>
          <a:p>
            <a:pPr>
              <a:spcBef>
                <a:spcPct val="0"/>
              </a:spcBef>
            </a:pPr>
            <a:r>
              <a:rPr lang="en-US" sz="4000" b="1" dirty="0"/>
              <a:t>Looking Forward</a:t>
            </a:r>
          </a:p>
        </p:txBody>
      </p:sp>
      <p:sp>
        <p:nvSpPr>
          <p:cNvPr id="112" name="Google Shape;112;p21"/>
          <p:cNvSpPr txBox="1">
            <a:spLocks noGrp="1"/>
          </p:cNvSpPr>
          <p:nvPr>
            <p:ph type="body" idx="1"/>
          </p:nvPr>
        </p:nvSpPr>
        <p:spPr>
          <a:xfrm>
            <a:off x="761800" y="2470244"/>
            <a:ext cx="5334197" cy="3769835"/>
          </a:xfrm>
          <a:prstGeom prst="rect">
            <a:avLst/>
          </a:prstGeom>
        </p:spPr>
        <p:txBody>
          <a:bodyPr spcFirstLastPara="1" vert="horz" lIns="91440" tIns="45720" rIns="91440" bIns="45720" rtlCol="0" anchor="ctr" anchorCtr="0">
            <a:noAutofit/>
          </a:bodyPr>
          <a:lstStyle/>
          <a:p>
            <a:pPr marL="135463" indent="-228600">
              <a:spcBef>
                <a:spcPts val="1333"/>
              </a:spcBef>
              <a:buClr>
                <a:schemeClr val="dk1"/>
              </a:buClr>
              <a:buSzPts val="2000"/>
              <a:buFont typeface="Arial" panose="020B0604020202020204" pitchFamily="34" charset="0"/>
              <a:buChar char="•"/>
            </a:pPr>
            <a:r>
              <a:rPr lang="en-US" sz="2000" dirty="0"/>
              <a:t>The SAB is committed to continually improving the safeguarding of those with care and support needs in Kingston.</a:t>
            </a:r>
          </a:p>
          <a:p>
            <a:pPr marL="135463" indent="-228600">
              <a:spcBef>
                <a:spcPts val="1333"/>
              </a:spcBef>
              <a:buClr>
                <a:schemeClr val="dk1"/>
              </a:buClr>
              <a:buSzPts val="2000"/>
              <a:buFont typeface="Arial" panose="020B0604020202020204" pitchFamily="34" charset="0"/>
              <a:buChar char="•"/>
            </a:pPr>
            <a:endParaRPr lang="en-US" sz="2000" dirty="0"/>
          </a:p>
          <a:p>
            <a:pPr marL="135463" indent="-228600">
              <a:spcBef>
                <a:spcPts val="1333"/>
              </a:spcBef>
              <a:buClr>
                <a:schemeClr val="dk1"/>
              </a:buClr>
              <a:buSzPts val="2000"/>
              <a:buFont typeface="Arial" panose="020B0604020202020204" pitchFamily="34" charset="0"/>
              <a:buChar char="•"/>
            </a:pPr>
            <a:r>
              <a:rPr lang="en-US" sz="2000" dirty="0"/>
              <a:t>We are working to improve how we gather information and how we use this to inform our plans.</a:t>
            </a:r>
          </a:p>
          <a:p>
            <a:pPr marL="135463" indent="-228600">
              <a:spcBef>
                <a:spcPts val="1333"/>
              </a:spcBef>
              <a:buClr>
                <a:schemeClr val="dk1"/>
              </a:buClr>
              <a:buSzPts val="2000"/>
              <a:buFont typeface="Arial" panose="020B0604020202020204" pitchFamily="34" charset="0"/>
              <a:buChar char="•"/>
            </a:pPr>
            <a:endParaRPr lang="en-US" sz="2000" dirty="0"/>
          </a:p>
          <a:p>
            <a:pPr marL="135463" indent="-228600">
              <a:spcBef>
                <a:spcPts val="1333"/>
              </a:spcBef>
              <a:buClr>
                <a:schemeClr val="dk1"/>
              </a:buClr>
              <a:buSzPts val="2000"/>
              <a:buFont typeface="Arial" panose="020B0604020202020204" pitchFamily="34" charset="0"/>
              <a:buChar char="•"/>
            </a:pPr>
            <a:r>
              <a:rPr lang="en-US" sz="2000" dirty="0"/>
              <a:t>We are strengthening the Board structure and systems.</a:t>
            </a:r>
          </a:p>
          <a:p>
            <a:pPr marL="135463" indent="-228600">
              <a:spcBef>
                <a:spcPts val="1333"/>
              </a:spcBef>
              <a:buClr>
                <a:schemeClr val="dk1"/>
              </a:buClr>
              <a:buSzPts val="2000"/>
              <a:buFont typeface="Arial" panose="020B0604020202020204" pitchFamily="34" charset="0"/>
              <a:buChar char="•"/>
            </a:pPr>
            <a:endParaRPr lang="en-US" sz="2000" dirty="0"/>
          </a:p>
          <a:p>
            <a:pPr marL="135463" indent="-228600">
              <a:spcBef>
                <a:spcPts val="1333"/>
              </a:spcBef>
              <a:buClr>
                <a:schemeClr val="dk1"/>
              </a:buClr>
              <a:buSzPts val="2000"/>
              <a:buFont typeface="Arial" panose="020B0604020202020204" pitchFamily="34" charset="0"/>
              <a:buChar char="•"/>
            </a:pPr>
            <a:r>
              <a:rPr lang="en-US" sz="2000" dirty="0"/>
              <a:t>We aim to do more to reach the communities within Kingston to raise awareness of safeguarding. </a:t>
            </a:r>
          </a:p>
          <a:p>
            <a:pPr marL="0" indent="-228600">
              <a:spcAft>
                <a:spcPts val="1600"/>
              </a:spcAft>
              <a:buFont typeface="Arial" panose="020B0604020202020204" pitchFamily="34" charset="0"/>
              <a:buChar char="•"/>
            </a:pPr>
            <a:endParaRPr lang="en-US" sz="2000" dirty="0"/>
          </a:p>
        </p:txBody>
      </p:sp>
      <p:pic>
        <p:nvPicPr>
          <p:cNvPr id="114" name="Picture 113" descr="Light bulb on yellow background with sketched light beams and cord">
            <a:extLst>
              <a:ext uri="{FF2B5EF4-FFF2-40B4-BE49-F238E27FC236}">
                <a16:creationId xmlns:a16="http://schemas.microsoft.com/office/drawing/2014/main" id="{BA67BC0C-6081-8346-A18F-3780A28DE84B}"/>
              </a:ext>
            </a:extLst>
          </p:cNvPr>
          <p:cNvPicPr>
            <a:picLocks noChangeAspect="1"/>
          </p:cNvPicPr>
          <p:nvPr/>
        </p:nvPicPr>
        <p:blipFill rotWithShape="1">
          <a:blip r:embed="rId3"/>
          <a:srcRect l="48546" r="369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2" name="Google Shape;56;p13">
            <a:extLst>
              <a:ext uri="{FF2B5EF4-FFF2-40B4-BE49-F238E27FC236}">
                <a16:creationId xmlns:a16="http://schemas.microsoft.com/office/drawing/2014/main" id="{B36C9DEF-2904-D11D-1FE6-C953820CB2B1}"/>
              </a:ext>
            </a:extLst>
          </p:cNvPr>
          <p:cNvPicPr preferRelativeResize="0"/>
          <p:nvPr/>
        </p:nvPicPr>
        <p:blipFill>
          <a:blip r:embed="rId4"/>
          <a:stretch>
            <a:fillRect/>
          </a:stretch>
        </p:blipFill>
        <p:spPr>
          <a:xfrm>
            <a:off x="41804" y="-10886"/>
            <a:ext cx="719995" cy="795699"/>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Help">
            <a:extLst>
              <a:ext uri="{FF2B5EF4-FFF2-40B4-BE49-F238E27FC236}">
                <a16:creationId xmlns:a16="http://schemas.microsoft.com/office/drawing/2014/main" id="{6D238F67-4A14-F5E5-8CE3-18D04BD4AC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pic>
        <p:nvPicPr>
          <p:cNvPr id="4" name="Google Shape;56;p13">
            <a:extLst>
              <a:ext uri="{FF2B5EF4-FFF2-40B4-BE49-F238E27FC236}">
                <a16:creationId xmlns:a16="http://schemas.microsoft.com/office/drawing/2014/main" id="{22616F73-077C-5EDA-287E-E81226AAB582}"/>
              </a:ext>
            </a:extLst>
          </p:cNvPr>
          <p:cNvPicPr preferRelativeResize="0"/>
          <p:nvPr/>
        </p:nvPicPr>
        <p:blipFill>
          <a:blip r:embed="rId4"/>
          <a:stretch>
            <a:fillRect/>
          </a:stretch>
        </p:blipFill>
        <p:spPr>
          <a:xfrm>
            <a:off x="6574587" y="1577053"/>
            <a:ext cx="4768755" cy="3691939"/>
          </a:xfrm>
          <a:prstGeom prst="rect">
            <a:avLst/>
          </a:prstGeom>
          <a:noFill/>
        </p:spPr>
      </p:pic>
      <p:sp>
        <p:nvSpPr>
          <p:cNvPr id="6" name="TextBox 5">
            <a:extLst>
              <a:ext uri="{FF2B5EF4-FFF2-40B4-BE49-F238E27FC236}">
                <a16:creationId xmlns:a16="http://schemas.microsoft.com/office/drawing/2014/main" id="{85A5E302-FCCE-9B7B-245B-7AE1897BA824}"/>
              </a:ext>
            </a:extLst>
          </p:cNvPr>
          <p:cNvSpPr txBox="1"/>
          <p:nvPr/>
        </p:nvSpPr>
        <p:spPr>
          <a:xfrm>
            <a:off x="8209280" y="5821680"/>
            <a:ext cx="2319546" cy="369332"/>
          </a:xfrm>
          <a:prstGeom prst="rect">
            <a:avLst/>
          </a:prstGeom>
          <a:noFill/>
        </p:spPr>
        <p:txBody>
          <a:bodyPr wrap="none" rtlCol="0">
            <a:spAutoFit/>
          </a:bodyPr>
          <a:lstStyle/>
          <a:p>
            <a:r>
              <a:rPr lang="en-GB"/>
              <a:t>ksab@kingston.gov.uk </a:t>
            </a:r>
            <a:endParaRPr lang="en-GB" dirty="0"/>
          </a:p>
        </p:txBody>
      </p:sp>
    </p:spTree>
    <p:extLst>
      <p:ext uri="{BB962C8B-B14F-4D97-AF65-F5344CB8AC3E}">
        <p14:creationId xmlns:p14="http://schemas.microsoft.com/office/powerpoint/2010/main" val="3713399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6963" y="222784"/>
            <a:ext cx="7702845"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a:solidFill>
                  <a:srgbClr val="E7479D"/>
                </a:solidFill>
                <a:latin typeface="Trebuchet MS" panose="020B0603020202020204" pitchFamily="34" charset="0"/>
              </a:rPr>
              <a:t>HWK Updates </a:t>
            </a:r>
            <a:endParaRPr kumimoji="0" lang="en-GB" sz="4800" b="1" i="0" u="none" strike="noStrike" kern="1200" cap="none" spc="0" normalizeH="0" baseline="0" noProof="0" dirty="0">
              <a:ln>
                <a:noFill/>
              </a:ln>
              <a:solidFill>
                <a:srgbClr val="7FAC49"/>
              </a:solidFill>
              <a:effectLst/>
              <a:uLnTx/>
              <a:uFillTx/>
              <a:latin typeface="Trebuchet MS" panose="020B0603020202020204" pitchFamily="34" charset="0"/>
              <a:ea typeface="+mn-ea"/>
              <a:cs typeface="+mn-cs"/>
            </a:endParaRPr>
          </a:p>
        </p:txBody>
      </p:sp>
      <p:pic>
        <p:nvPicPr>
          <p:cNvPr id="12" name="Picture 11">
            <a:extLst>
              <a:ext uri="{FF2B5EF4-FFF2-40B4-BE49-F238E27FC236}">
                <a16:creationId xmlns:a16="http://schemas.microsoft.com/office/drawing/2014/main" id="{20F3E249-15A0-784D-B2F1-61E3529FE6A4}"/>
              </a:ext>
            </a:extLst>
          </p:cNvPr>
          <p:cNvPicPr>
            <a:picLocks noChangeAspect="1"/>
          </p:cNvPicPr>
          <p:nvPr/>
        </p:nvPicPr>
        <p:blipFill>
          <a:blip r:embed="rId3"/>
          <a:stretch>
            <a:fillRect/>
          </a:stretch>
        </p:blipFill>
        <p:spPr>
          <a:xfrm>
            <a:off x="8069192" y="5662423"/>
            <a:ext cx="3741183" cy="931139"/>
          </a:xfrm>
          <a:prstGeom prst="rect">
            <a:avLst/>
          </a:prstGeom>
        </p:spPr>
      </p:pic>
      <p:sp>
        <p:nvSpPr>
          <p:cNvPr id="2" name="TextBox 1">
            <a:extLst>
              <a:ext uri="{FF2B5EF4-FFF2-40B4-BE49-F238E27FC236}">
                <a16:creationId xmlns:a16="http://schemas.microsoft.com/office/drawing/2014/main" id="{D1E564B5-22EB-4855-A10B-B1EBC5DE6E49}"/>
              </a:ext>
            </a:extLst>
          </p:cNvPr>
          <p:cNvSpPr txBox="1"/>
          <p:nvPr/>
        </p:nvSpPr>
        <p:spPr>
          <a:xfrm>
            <a:off x="240353" y="1170456"/>
            <a:ext cx="10823064" cy="1508105"/>
          </a:xfrm>
          <a:prstGeom prst="rect">
            <a:avLst/>
          </a:prstGeom>
          <a:noFill/>
        </p:spPr>
        <p:txBody>
          <a:bodyPr wrap="square" rtlCol="0">
            <a:spAutoFit/>
          </a:bodyPr>
          <a:lstStyle/>
          <a:p>
            <a:r>
              <a:rPr lang="en-GB" dirty="0">
                <a:solidFill>
                  <a:schemeClr val="accent5">
                    <a:lumMod val="50000"/>
                  </a:schemeClr>
                </a:solidFill>
                <a:latin typeface="Trebuchet MS" panose="020B0703020202090204" pitchFamily="34" charset="0"/>
              </a:rPr>
              <a:t>- </a:t>
            </a:r>
            <a:r>
              <a:rPr lang="en-GB" b="1" dirty="0">
                <a:solidFill>
                  <a:schemeClr val="accent5">
                    <a:lumMod val="50000"/>
                  </a:schemeClr>
                </a:solidFill>
                <a:latin typeface="Trebuchet MS" panose="020B0703020202090204" pitchFamily="34" charset="0"/>
              </a:rPr>
              <a:t>HW Kingston have been awarded a new contract</a:t>
            </a:r>
            <a:r>
              <a:rPr lang="en-GB" dirty="0">
                <a:solidFill>
                  <a:schemeClr val="accent5">
                    <a:lumMod val="50000"/>
                  </a:schemeClr>
                </a:solidFill>
                <a:latin typeface="Trebuchet MS" panose="020B0703020202090204" pitchFamily="34" charset="0"/>
              </a:rPr>
              <a:t>, we can now continue the great work that we are already doing to give a voice to Kingston residents on their experiences of health and social care services for more information please visit the website: </a:t>
            </a:r>
          </a:p>
          <a:p>
            <a:r>
              <a:rPr lang="en-GB" dirty="0">
                <a:hlinkClick r:id="rId4"/>
              </a:rPr>
              <a:t>Kingston Council awards new Healthwatch Kingston contract | Healthwatch Kingston</a:t>
            </a:r>
            <a:endParaRPr lang="en-GB" dirty="0">
              <a:solidFill>
                <a:schemeClr val="accent5">
                  <a:lumMod val="50000"/>
                </a:schemeClr>
              </a:solidFill>
              <a:latin typeface="Trebuchet MS" panose="020B0703020202090204" pitchFamily="34" charset="0"/>
            </a:endParaRPr>
          </a:p>
          <a:p>
            <a:endParaRPr lang="en-GB" sz="2000" dirty="0">
              <a:solidFill>
                <a:schemeClr val="accent5">
                  <a:lumMod val="50000"/>
                </a:schemeClr>
              </a:solidFill>
              <a:latin typeface="Trebuchet MS" panose="020B0703020202090204" pitchFamily="34" charset="0"/>
            </a:endParaRPr>
          </a:p>
        </p:txBody>
      </p:sp>
      <p:sp>
        <p:nvSpPr>
          <p:cNvPr id="6" name="TextBox 5">
            <a:extLst>
              <a:ext uri="{FF2B5EF4-FFF2-40B4-BE49-F238E27FC236}">
                <a16:creationId xmlns:a16="http://schemas.microsoft.com/office/drawing/2014/main" id="{563629BC-9101-0A5F-8402-1916F7405189}"/>
              </a:ext>
            </a:extLst>
          </p:cNvPr>
          <p:cNvSpPr txBox="1"/>
          <p:nvPr/>
        </p:nvSpPr>
        <p:spPr>
          <a:xfrm>
            <a:off x="223253" y="2914663"/>
            <a:ext cx="6498824" cy="1200329"/>
          </a:xfrm>
          <a:prstGeom prst="rect">
            <a:avLst/>
          </a:prstGeom>
          <a:noFill/>
        </p:spPr>
        <p:txBody>
          <a:bodyPr wrap="square">
            <a:spAutoFit/>
          </a:bodyPr>
          <a:lstStyle/>
          <a:p>
            <a:r>
              <a:rPr lang="en-GB" b="1" dirty="0">
                <a:solidFill>
                  <a:schemeClr val="accent5">
                    <a:lumMod val="50000"/>
                  </a:schemeClr>
                </a:solidFill>
                <a:latin typeface="Trebuchet MS" panose="020B0703020202090204" pitchFamily="34" charset="0"/>
              </a:rPr>
              <a:t>- Care Workforce Wellbeing: Engagement Report 2023</a:t>
            </a:r>
            <a:r>
              <a:rPr lang="en-GB" dirty="0">
                <a:solidFill>
                  <a:schemeClr val="accent5">
                    <a:lumMod val="50000"/>
                  </a:schemeClr>
                </a:solidFill>
                <a:latin typeface="Trebuchet MS" panose="020B0703020202090204" pitchFamily="34" charset="0"/>
              </a:rPr>
              <a:t>, </a:t>
            </a:r>
          </a:p>
          <a:p>
            <a:r>
              <a:rPr lang="en-GB" dirty="0">
                <a:solidFill>
                  <a:schemeClr val="accent5">
                    <a:lumMod val="50000"/>
                  </a:schemeClr>
                </a:solidFill>
                <a:latin typeface="Trebuchet MS" panose="020B0703020202090204" pitchFamily="34" charset="0"/>
              </a:rPr>
              <a:t>to read the full report please visit our website: </a:t>
            </a:r>
          </a:p>
          <a:p>
            <a:r>
              <a:rPr lang="en-GB" dirty="0">
                <a:hlinkClick r:id="rId5"/>
              </a:rPr>
              <a:t>Care Workforce Wellbeing: Engagement Report 2023 | Healthwatch Kingston</a:t>
            </a:r>
            <a:endParaRPr lang="en-GB" dirty="0">
              <a:hlinkClick r:id="rId6"/>
            </a:endParaRPr>
          </a:p>
        </p:txBody>
      </p:sp>
      <p:sp>
        <p:nvSpPr>
          <p:cNvPr id="11" name="TextBox 10">
            <a:extLst>
              <a:ext uri="{FF2B5EF4-FFF2-40B4-BE49-F238E27FC236}">
                <a16:creationId xmlns:a16="http://schemas.microsoft.com/office/drawing/2014/main" id="{BF023A3C-D277-BF87-1769-A67119D3A178}"/>
              </a:ext>
            </a:extLst>
          </p:cNvPr>
          <p:cNvSpPr txBox="1"/>
          <p:nvPr/>
        </p:nvSpPr>
        <p:spPr>
          <a:xfrm>
            <a:off x="381625" y="4911060"/>
            <a:ext cx="7290695" cy="923330"/>
          </a:xfrm>
          <a:prstGeom prst="rect">
            <a:avLst/>
          </a:prstGeom>
          <a:noFill/>
        </p:spPr>
        <p:txBody>
          <a:bodyPr wrap="square">
            <a:spAutoFit/>
          </a:bodyPr>
          <a:lstStyle/>
          <a:p>
            <a:r>
              <a:rPr lang="en-GB" b="1" dirty="0">
                <a:solidFill>
                  <a:schemeClr val="accent5">
                    <a:lumMod val="50000"/>
                  </a:schemeClr>
                </a:solidFill>
                <a:latin typeface="Trebuchet MS" panose="020B0703020202090204" pitchFamily="34" charset="0"/>
              </a:rPr>
              <a:t>- Making Safeguarding Personal Report 22-23, </a:t>
            </a:r>
          </a:p>
          <a:p>
            <a:r>
              <a:rPr lang="en-GB" dirty="0">
                <a:solidFill>
                  <a:schemeClr val="accent5">
                    <a:lumMod val="50000"/>
                  </a:schemeClr>
                </a:solidFill>
                <a:latin typeface="Trebuchet MS" panose="020B0703020202090204" pitchFamily="34" charset="0"/>
              </a:rPr>
              <a:t>to read the full report please visit our website: </a:t>
            </a:r>
            <a:endParaRPr lang="en-GB" b="1" dirty="0">
              <a:solidFill>
                <a:schemeClr val="accent5">
                  <a:lumMod val="50000"/>
                </a:schemeClr>
              </a:solidFill>
              <a:latin typeface="Trebuchet MS" panose="020B0703020202090204" pitchFamily="34" charset="0"/>
              <a:hlinkClick r:id="rId7">
                <a:extLst>
                  <a:ext uri="{A12FA001-AC4F-418D-AE19-62706E023703}">
                    <ahyp:hlinkClr xmlns:ahyp="http://schemas.microsoft.com/office/drawing/2018/hyperlinkcolor" val="tx"/>
                  </a:ext>
                </a:extLst>
              </a:hlinkClick>
            </a:endParaRPr>
          </a:p>
          <a:p>
            <a:r>
              <a:rPr lang="en-GB" dirty="0">
                <a:hlinkClick r:id="rId8"/>
              </a:rPr>
              <a:t>Making Safeguarding Personal Report 22-23 | Healthwatch Kingston</a:t>
            </a:r>
            <a:endParaRPr lang="en-GB" dirty="0"/>
          </a:p>
        </p:txBody>
      </p:sp>
      <p:pic>
        <p:nvPicPr>
          <p:cNvPr id="4098" name="Picture 2" descr="HWK team">
            <a:extLst>
              <a:ext uri="{FF2B5EF4-FFF2-40B4-BE49-F238E27FC236}">
                <a16:creationId xmlns:a16="http://schemas.microsoft.com/office/drawing/2014/main" id="{523498AF-0D2A-50AF-C7E5-E9ED4AEB39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6932" y="2579793"/>
            <a:ext cx="4863795" cy="250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522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6963" y="222784"/>
            <a:ext cx="7702845"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a:solidFill>
                  <a:srgbClr val="E7479D"/>
                </a:solidFill>
                <a:latin typeface="Trebuchet MS" panose="020B0603020202020204" pitchFamily="34" charset="0"/>
              </a:rPr>
              <a:t>HWK Community Engagement Opportunities </a:t>
            </a:r>
            <a:endParaRPr kumimoji="0" lang="en-GB" sz="4800" b="1" i="0" u="none" strike="noStrike" kern="1200" cap="none" spc="0" normalizeH="0" baseline="0" noProof="0" dirty="0">
              <a:ln>
                <a:noFill/>
              </a:ln>
              <a:solidFill>
                <a:srgbClr val="7FAC49"/>
              </a:solidFill>
              <a:effectLst/>
              <a:uLnTx/>
              <a:uFillTx/>
              <a:latin typeface="Trebuchet MS" panose="020B0603020202020204" pitchFamily="34" charset="0"/>
              <a:ea typeface="+mn-ea"/>
              <a:cs typeface="+mn-cs"/>
            </a:endParaRPr>
          </a:p>
        </p:txBody>
      </p:sp>
      <p:pic>
        <p:nvPicPr>
          <p:cNvPr id="12" name="Picture 11">
            <a:extLst>
              <a:ext uri="{FF2B5EF4-FFF2-40B4-BE49-F238E27FC236}">
                <a16:creationId xmlns:a16="http://schemas.microsoft.com/office/drawing/2014/main" id="{20F3E249-15A0-784D-B2F1-61E3529FE6A4}"/>
              </a:ext>
            </a:extLst>
          </p:cNvPr>
          <p:cNvPicPr>
            <a:picLocks noChangeAspect="1"/>
          </p:cNvPicPr>
          <p:nvPr/>
        </p:nvPicPr>
        <p:blipFill>
          <a:blip r:embed="rId3"/>
          <a:stretch>
            <a:fillRect/>
          </a:stretch>
        </p:blipFill>
        <p:spPr>
          <a:xfrm>
            <a:off x="8069192" y="5662423"/>
            <a:ext cx="3741183" cy="931139"/>
          </a:xfrm>
          <a:prstGeom prst="rect">
            <a:avLst/>
          </a:prstGeom>
        </p:spPr>
      </p:pic>
      <p:pic>
        <p:nvPicPr>
          <p:cNvPr id="6" name="Picture 5">
            <a:extLst>
              <a:ext uri="{FF2B5EF4-FFF2-40B4-BE49-F238E27FC236}">
                <a16:creationId xmlns:a16="http://schemas.microsoft.com/office/drawing/2014/main" id="{FEDB61D9-1202-D9CA-1076-C11EF804C2E6}"/>
              </a:ext>
            </a:extLst>
          </p:cNvPr>
          <p:cNvPicPr>
            <a:picLocks noChangeAspect="1"/>
          </p:cNvPicPr>
          <p:nvPr/>
        </p:nvPicPr>
        <p:blipFill>
          <a:blip r:embed="rId4"/>
          <a:stretch>
            <a:fillRect/>
          </a:stretch>
        </p:blipFill>
        <p:spPr>
          <a:xfrm>
            <a:off x="8895309" y="204748"/>
            <a:ext cx="3187567" cy="1630124"/>
          </a:xfrm>
          <a:prstGeom prst="rect">
            <a:avLst/>
          </a:prstGeom>
        </p:spPr>
      </p:pic>
      <p:sp>
        <p:nvSpPr>
          <p:cNvPr id="13" name="TextBox 12">
            <a:extLst>
              <a:ext uri="{FF2B5EF4-FFF2-40B4-BE49-F238E27FC236}">
                <a16:creationId xmlns:a16="http://schemas.microsoft.com/office/drawing/2014/main" id="{83A9D58D-5FBB-B58C-4890-26760CE16492}"/>
              </a:ext>
            </a:extLst>
          </p:cNvPr>
          <p:cNvSpPr txBox="1"/>
          <p:nvPr/>
        </p:nvSpPr>
        <p:spPr>
          <a:xfrm>
            <a:off x="109124" y="3159933"/>
            <a:ext cx="8474388" cy="923330"/>
          </a:xfrm>
          <a:prstGeom prst="rect">
            <a:avLst/>
          </a:prstGeom>
          <a:noFill/>
        </p:spPr>
        <p:txBody>
          <a:bodyPr wrap="square">
            <a:spAutoFit/>
          </a:bodyPr>
          <a:lstStyle/>
          <a:p>
            <a:r>
              <a:rPr lang="en-GB" dirty="0">
                <a:solidFill>
                  <a:schemeClr val="accent5">
                    <a:lumMod val="50000"/>
                  </a:schemeClr>
                </a:solidFill>
                <a:latin typeface="Trebuchet MS" panose="020B0703020202090204" pitchFamily="34" charset="0"/>
              </a:rPr>
              <a:t>- </a:t>
            </a:r>
            <a:r>
              <a:rPr lang="en-GB" b="1" dirty="0">
                <a:solidFill>
                  <a:schemeClr val="accent5">
                    <a:lumMod val="50000"/>
                  </a:schemeClr>
                </a:solidFill>
                <a:latin typeface="Trebuchet MS" panose="020B0703020202090204" pitchFamily="34" charset="0"/>
              </a:rPr>
              <a:t>One year on - A virtual conversation about virtual wards </a:t>
            </a:r>
          </a:p>
          <a:p>
            <a:r>
              <a:rPr lang="en-GB" dirty="0">
                <a:solidFill>
                  <a:schemeClr val="accent5">
                    <a:lumMod val="50000"/>
                  </a:schemeClr>
                </a:solidFill>
                <a:latin typeface="Trebuchet MS" panose="020B0703020202090204" pitchFamily="34" charset="0"/>
              </a:rPr>
              <a:t>Join us on Tuesday, 21 November at 10.45am online For more information please contact Scott@healthwatchkingston.org.uk</a:t>
            </a:r>
            <a:endParaRPr lang="en-GB" dirty="0">
              <a:solidFill>
                <a:schemeClr val="accent5">
                  <a:lumMod val="50000"/>
                </a:schemeClr>
              </a:solidFill>
              <a:latin typeface="Trebuchet MS" panose="020B0703020202090204" pitchFamily="34" charset="0"/>
              <a:hlinkClick r:id="rId5">
                <a:extLst>
                  <a:ext uri="{A12FA001-AC4F-418D-AE19-62706E023703}">
                    <ahyp:hlinkClr xmlns:ahyp="http://schemas.microsoft.com/office/drawing/2018/hyperlinkcolor" val="tx"/>
                  </a:ext>
                </a:extLst>
              </a:hlinkClick>
            </a:endParaRPr>
          </a:p>
        </p:txBody>
      </p:sp>
      <p:sp>
        <p:nvSpPr>
          <p:cNvPr id="15" name="TextBox 14">
            <a:extLst>
              <a:ext uri="{FF2B5EF4-FFF2-40B4-BE49-F238E27FC236}">
                <a16:creationId xmlns:a16="http://schemas.microsoft.com/office/drawing/2014/main" id="{9EB18DBF-527C-5138-602E-9E985F3C3B34}"/>
              </a:ext>
            </a:extLst>
          </p:cNvPr>
          <p:cNvSpPr txBox="1"/>
          <p:nvPr/>
        </p:nvSpPr>
        <p:spPr>
          <a:xfrm>
            <a:off x="109124" y="1920610"/>
            <a:ext cx="9289933" cy="923330"/>
          </a:xfrm>
          <a:prstGeom prst="rect">
            <a:avLst/>
          </a:prstGeom>
          <a:noFill/>
        </p:spPr>
        <p:txBody>
          <a:bodyPr wrap="square">
            <a:spAutoFit/>
          </a:bodyPr>
          <a:lstStyle/>
          <a:p>
            <a:r>
              <a:rPr lang="en-GB" b="1" dirty="0">
                <a:solidFill>
                  <a:schemeClr val="accent5">
                    <a:lumMod val="50000"/>
                  </a:schemeClr>
                </a:solidFill>
                <a:latin typeface="Trebuchet MS" panose="020B0703020202090204" pitchFamily="34" charset="0"/>
              </a:rPr>
              <a:t>- Annual London Safeguarding Adults Board Conference - 20 -24 November </a:t>
            </a:r>
          </a:p>
          <a:p>
            <a:r>
              <a:rPr lang="en-GB" dirty="0">
                <a:solidFill>
                  <a:schemeClr val="accent5">
                    <a:lumMod val="50000"/>
                  </a:schemeClr>
                </a:solidFill>
                <a:latin typeface="Trebuchet MS" panose="020B0703020202090204" pitchFamily="34" charset="0"/>
              </a:rPr>
              <a:t>We would like to invite you to join us online for the conference </a:t>
            </a:r>
          </a:p>
          <a:p>
            <a:r>
              <a:rPr lang="en-GB" dirty="0">
                <a:hlinkClick r:id="rId6"/>
              </a:rPr>
              <a:t>Annual London Safeguarding Adults Board Conference: 20 -24 November | Healthwatch Kingston</a:t>
            </a:r>
            <a:endParaRPr lang="en-GB" dirty="0">
              <a:solidFill>
                <a:schemeClr val="accent5">
                  <a:lumMod val="50000"/>
                </a:schemeClr>
              </a:solidFill>
              <a:latin typeface="Trebuchet MS" panose="020B0703020202090204" pitchFamily="34" charset="0"/>
            </a:endParaRPr>
          </a:p>
        </p:txBody>
      </p:sp>
      <p:sp>
        <p:nvSpPr>
          <p:cNvPr id="16" name="TextBox 15">
            <a:extLst>
              <a:ext uri="{FF2B5EF4-FFF2-40B4-BE49-F238E27FC236}">
                <a16:creationId xmlns:a16="http://schemas.microsoft.com/office/drawing/2014/main" id="{1444F518-9FA7-F466-C78E-54DCC84749F0}"/>
              </a:ext>
            </a:extLst>
          </p:cNvPr>
          <p:cNvSpPr txBox="1"/>
          <p:nvPr/>
        </p:nvSpPr>
        <p:spPr>
          <a:xfrm>
            <a:off x="43252" y="4148200"/>
            <a:ext cx="8971925" cy="1754326"/>
          </a:xfrm>
          <a:prstGeom prst="rect">
            <a:avLst/>
          </a:prstGeom>
          <a:noFill/>
        </p:spPr>
        <p:txBody>
          <a:bodyPr wrap="square">
            <a:spAutoFit/>
          </a:bodyPr>
          <a:lstStyle/>
          <a:p>
            <a:endParaRPr lang="en-GB" dirty="0">
              <a:solidFill>
                <a:schemeClr val="accent5">
                  <a:lumMod val="50000"/>
                </a:schemeClr>
              </a:solidFill>
              <a:latin typeface="Trebuchet MS" panose="020B0703020202090204" pitchFamily="34" charset="0"/>
            </a:endParaRPr>
          </a:p>
          <a:p>
            <a:endParaRPr lang="en-GB" dirty="0">
              <a:solidFill>
                <a:schemeClr val="accent5">
                  <a:lumMod val="50000"/>
                </a:schemeClr>
              </a:solidFill>
              <a:latin typeface="Trebuchet MS" panose="020B0703020202090204" pitchFamily="34" charset="0"/>
            </a:endParaRPr>
          </a:p>
          <a:p>
            <a:r>
              <a:rPr lang="en-GB" dirty="0">
                <a:solidFill>
                  <a:schemeClr val="accent5">
                    <a:lumMod val="50000"/>
                  </a:schemeClr>
                </a:solidFill>
                <a:latin typeface="Trebuchet MS" panose="020B0703020202090204" pitchFamily="34" charset="0"/>
              </a:rPr>
              <a:t>- </a:t>
            </a:r>
            <a:r>
              <a:rPr lang="en-GB" b="1" dirty="0">
                <a:solidFill>
                  <a:schemeClr val="accent5">
                    <a:lumMod val="50000"/>
                  </a:schemeClr>
                </a:solidFill>
                <a:latin typeface="Trebuchet MS" panose="020B0703020202090204" pitchFamily="34" charset="0"/>
              </a:rPr>
              <a:t>Volunteering with Healthwatch Kingston: </a:t>
            </a:r>
            <a:r>
              <a:rPr lang="en-GB" sz="1800" b="1" dirty="0">
                <a:solidFill>
                  <a:srgbClr val="203864"/>
                </a:solidFill>
                <a:effectLst/>
                <a:latin typeface="Trebuchet MS" panose="020B0603020202020204" pitchFamily="34" charset="0"/>
                <a:ea typeface="Times New Roman" panose="02020603050405020304" pitchFamily="18" charset="0"/>
              </a:rPr>
              <a:t>Enter and View Training </a:t>
            </a:r>
          </a:p>
          <a:p>
            <a:r>
              <a:rPr lang="en-GB" sz="1800" dirty="0">
                <a:solidFill>
                  <a:srgbClr val="203864"/>
                </a:solidFill>
                <a:effectLst/>
                <a:latin typeface="Trebuchet MS" panose="020B0603020202020204" pitchFamily="34" charset="0"/>
                <a:ea typeface="Times New Roman" panose="02020603050405020304" pitchFamily="18" charset="0"/>
              </a:rPr>
              <a:t>HW Kingston are planning</a:t>
            </a:r>
            <a:r>
              <a:rPr lang="en-GB" sz="1800" b="1" dirty="0">
                <a:solidFill>
                  <a:srgbClr val="203864"/>
                </a:solidFill>
                <a:effectLst/>
                <a:latin typeface="Trebuchet MS" panose="020B0603020202020204" pitchFamily="34" charset="0"/>
                <a:ea typeface="Times New Roman" panose="02020603050405020304" pitchFamily="18" charset="0"/>
              </a:rPr>
              <a:t> </a:t>
            </a:r>
            <a:r>
              <a:rPr lang="en-GB" sz="1800" dirty="0">
                <a:solidFill>
                  <a:srgbClr val="203864"/>
                </a:solidFill>
                <a:effectLst/>
                <a:latin typeface="Trebuchet MS" panose="020B0603020202020204" pitchFamily="34" charset="0"/>
                <a:ea typeface="Times New Roman" panose="02020603050405020304" pitchFamily="18" charset="0"/>
              </a:rPr>
              <a:t>Enter and View training if you are interested in finding out  November 23. For more details</a:t>
            </a:r>
            <a:r>
              <a:rPr lang="en-GB" dirty="0">
                <a:solidFill>
                  <a:srgbClr val="203864"/>
                </a:solidFill>
                <a:latin typeface="Trebuchet MS" panose="020B0603020202020204" pitchFamily="34" charset="0"/>
                <a:ea typeface="Times New Roman" panose="02020603050405020304" pitchFamily="18" charset="0"/>
              </a:rPr>
              <a:t>, p</a:t>
            </a:r>
            <a:r>
              <a:rPr lang="en-GB" sz="1800" dirty="0">
                <a:solidFill>
                  <a:srgbClr val="203864"/>
                </a:solidFill>
                <a:effectLst/>
                <a:latin typeface="Trebuchet MS" panose="020B0603020202020204" pitchFamily="34" charset="0"/>
                <a:ea typeface="Times New Roman" panose="02020603050405020304" pitchFamily="18" charset="0"/>
              </a:rPr>
              <a:t>lease email </a:t>
            </a:r>
            <a:r>
              <a:rPr lang="en-GB" sz="1800" u="sng" dirty="0">
                <a:solidFill>
                  <a:srgbClr val="203864"/>
                </a:solidFill>
                <a:effectLst/>
                <a:latin typeface="Trebuchet MS" panose="020B0603020202020204" pitchFamily="34" charset="0"/>
                <a:ea typeface="Times New Roman" panose="02020603050405020304" pitchFamily="18" charset="0"/>
                <a:hlinkClick r:id="rId7"/>
              </a:rPr>
              <a:t>candy@healthwatchkingston.org.uk</a:t>
            </a:r>
            <a:endParaRPr lang="en-GB" dirty="0">
              <a:solidFill>
                <a:schemeClr val="accent5">
                  <a:lumMod val="50000"/>
                </a:schemeClr>
              </a:solidFill>
              <a:latin typeface="Trebuchet MS" panose="020B0703020202090204" pitchFamily="34" charset="0"/>
            </a:endParaRPr>
          </a:p>
          <a:p>
            <a:endParaRPr lang="en-GB" dirty="0">
              <a:solidFill>
                <a:schemeClr val="accent5">
                  <a:lumMod val="50000"/>
                </a:schemeClr>
              </a:solidFill>
              <a:latin typeface="Trebuchet MS" panose="020B0703020202090204" pitchFamily="34" charset="0"/>
            </a:endParaRPr>
          </a:p>
        </p:txBody>
      </p:sp>
      <p:pic>
        <p:nvPicPr>
          <p:cNvPr id="25" name="Picture 24">
            <a:extLst>
              <a:ext uri="{FF2B5EF4-FFF2-40B4-BE49-F238E27FC236}">
                <a16:creationId xmlns:a16="http://schemas.microsoft.com/office/drawing/2014/main" id="{2263FA1E-09B2-190E-7862-DF202C4D931D}"/>
              </a:ext>
            </a:extLst>
          </p:cNvPr>
          <p:cNvPicPr>
            <a:picLocks noChangeAspect="1"/>
          </p:cNvPicPr>
          <p:nvPr/>
        </p:nvPicPr>
        <p:blipFill>
          <a:blip r:embed="rId8"/>
          <a:stretch>
            <a:fillRect/>
          </a:stretch>
        </p:blipFill>
        <p:spPr>
          <a:xfrm>
            <a:off x="9399057" y="2284245"/>
            <a:ext cx="2578958" cy="1404503"/>
          </a:xfrm>
          <a:prstGeom prst="rect">
            <a:avLst/>
          </a:prstGeom>
        </p:spPr>
      </p:pic>
      <p:pic>
        <p:nvPicPr>
          <p:cNvPr id="26" name="Picture 25">
            <a:extLst>
              <a:ext uri="{FF2B5EF4-FFF2-40B4-BE49-F238E27FC236}">
                <a16:creationId xmlns:a16="http://schemas.microsoft.com/office/drawing/2014/main" id="{26C4FFF6-5007-B77A-5B45-3403AB83FC1F}"/>
              </a:ext>
            </a:extLst>
          </p:cNvPr>
          <p:cNvPicPr>
            <a:picLocks noChangeAspect="1"/>
          </p:cNvPicPr>
          <p:nvPr/>
        </p:nvPicPr>
        <p:blipFill>
          <a:blip r:embed="rId9"/>
          <a:stretch>
            <a:fillRect/>
          </a:stretch>
        </p:blipFill>
        <p:spPr>
          <a:xfrm>
            <a:off x="9645513" y="3859282"/>
            <a:ext cx="2164862" cy="1754326"/>
          </a:xfrm>
          <a:prstGeom prst="rect">
            <a:avLst/>
          </a:prstGeom>
        </p:spPr>
      </p:pic>
    </p:spTree>
    <p:extLst>
      <p:ext uri="{BB962C8B-B14F-4D97-AF65-F5344CB8AC3E}">
        <p14:creationId xmlns:p14="http://schemas.microsoft.com/office/powerpoint/2010/main" val="2139681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0893151-6B65-F3BA-535C-E8609FF73D07}"/>
              </a:ext>
            </a:extLst>
          </p:cNvPr>
          <p:cNvSpPr txBox="1">
            <a:spLocks/>
          </p:cNvSpPr>
          <p:nvPr/>
        </p:nvSpPr>
        <p:spPr>
          <a:xfrm>
            <a:off x="464696" y="1051813"/>
            <a:ext cx="6445770" cy="5214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61169E9E-982C-5A2E-FFE7-6FA1BA96CAF4}"/>
              </a:ext>
            </a:extLst>
          </p:cNvPr>
          <p:cNvSpPr txBox="1"/>
          <p:nvPr/>
        </p:nvSpPr>
        <p:spPr>
          <a:xfrm>
            <a:off x="513380" y="386681"/>
            <a:ext cx="10492372" cy="6309420"/>
          </a:xfrm>
          <a:prstGeom prst="rect">
            <a:avLst/>
          </a:prstGeom>
          <a:noFill/>
        </p:spPr>
        <p:txBody>
          <a:bodyPr wrap="square" rtlCol="0">
            <a:spAutoFit/>
          </a:bodyPr>
          <a:lstStyle/>
          <a:p>
            <a:pPr fontAlgn="base"/>
            <a:r>
              <a:rPr lang="en-GB" sz="3600" b="1" dirty="0">
                <a:solidFill>
                  <a:srgbClr val="E7479D"/>
                </a:solidFill>
                <a:latin typeface="Trebuchet MS" panose="020B0703020202090204" pitchFamily="34" charset="0"/>
              </a:rPr>
              <a:t>Thank you for joining us for the </a:t>
            </a:r>
          </a:p>
          <a:p>
            <a:pPr fontAlgn="base"/>
            <a:r>
              <a:rPr lang="en-GB" sz="3600" b="1" dirty="0">
                <a:solidFill>
                  <a:srgbClr val="E7479D"/>
                </a:solidFill>
                <a:latin typeface="Trebuchet MS" panose="020B0703020202090204" pitchFamily="34" charset="0"/>
              </a:rPr>
              <a:t>Healthwatch Kingston </a:t>
            </a:r>
          </a:p>
          <a:p>
            <a:pPr fontAlgn="base"/>
            <a:r>
              <a:rPr lang="en-GB" sz="3600" b="1" dirty="0">
                <a:solidFill>
                  <a:srgbClr val="E7479D"/>
                </a:solidFill>
                <a:latin typeface="Trebuchet MS" panose="020B0703020202090204" pitchFamily="34" charset="0"/>
              </a:rPr>
              <a:t>Open Meeting  </a:t>
            </a:r>
          </a:p>
          <a:p>
            <a:pPr fontAlgn="base"/>
            <a:endParaRPr lang="en-GB" sz="3600" b="1" dirty="0">
              <a:solidFill>
                <a:srgbClr val="E7479D"/>
              </a:solidFill>
              <a:latin typeface="Trebuchet MS" panose="020B0703020202090204" pitchFamily="34" charset="0"/>
            </a:endParaRPr>
          </a:p>
          <a:p>
            <a:pPr fontAlgn="base"/>
            <a:endParaRPr lang="en-GB" sz="3600" b="1" dirty="0">
              <a:solidFill>
                <a:srgbClr val="E7479D"/>
              </a:solidFill>
              <a:latin typeface="Trebuchet MS" panose="020B0703020202090204" pitchFamily="34" charset="0"/>
            </a:endParaRPr>
          </a:p>
          <a:p>
            <a:pPr fontAlgn="base"/>
            <a:r>
              <a:rPr lang="en-GB" sz="3600" b="1" dirty="0">
                <a:solidFill>
                  <a:srgbClr val="E7479D"/>
                </a:solidFill>
                <a:latin typeface="Trebuchet MS" panose="020B0703020202090204" pitchFamily="34" charset="0"/>
              </a:rPr>
              <a:t>See you in 2024!</a:t>
            </a:r>
          </a:p>
          <a:p>
            <a:pPr fontAlgn="base"/>
            <a:endParaRPr lang="en-GB" sz="3600" dirty="0">
              <a:solidFill>
                <a:srgbClr val="E7479D"/>
              </a:solidFill>
              <a:latin typeface="Trebuchet MS" panose="020B0703020202090204" pitchFamily="34" charset="0"/>
            </a:endParaRPr>
          </a:p>
          <a:p>
            <a:pPr fontAlgn="base"/>
            <a:endParaRPr lang="en-GB" sz="3600" dirty="0">
              <a:solidFill>
                <a:srgbClr val="E7479D"/>
              </a:solidFill>
              <a:latin typeface="Trebuchet MS" panose="020B0703020202090204" pitchFamily="34" charset="0"/>
            </a:endParaRPr>
          </a:p>
          <a:p>
            <a:pPr fontAlgn="base"/>
            <a:r>
              <a:rPr lang="en-GB" sz="3600" dirty="0">
                <a:solidFill>
                  <a:srgbClr val="E7479D"/>
                </a:solidFill>
                <a:latin typeface="Trebuchet MS" panose="020B0703020202090204" pitchFamily="34" charset="0"/>
              </a:rPr>
              <a:t>Any question please email: info@healthwatchkingston.org.uk</a:t>
            </a:r>
          </a:p>
          <a:p>
            <a:pPr fontAlgn="base"/>
            <a:endParaRPr lang="en-US" sz="2400" b="1" dirty="0">
              <a:solidFill>
                <a:schemeClr val="accent5">
                  <a:lumMod val="50000"/>
                </a:schemeClr>
              </a:solidFill>
              <a:latin typeface="Trebuchet MS" panose="020B0703020202090204" pitchFamily="34" charset="0"/>
            </a:endParaRPr>
          </a:p>
          <a:p>
            <a:pPr fontAlgn="base"/>
            <a:endParaRPr lang="en-US" sz="2000" b="1" dirty="0">
              <a:solidFill>
                <a:schemeClr val="accent5">
                  <a:lumMod val="50000"/>
                </a:schemeClr>
              </a:solidFill>
              <a:latin typeface="Trebuchet MS" panose="020B0703020202090204" pitchFamily="34" charset="0"/>
            </a:endParaRPr>
          </a:p>
        </p:txBody>
      </p:sp>
      <p:pic>
        <p:nvPicPr>
          <p:cNvPr id="4" name="Picture 3">
            <a:extLst>
              <a:ext uri="{FF2B5EF4-FFF2-40B4-BE49-F238E27FC236}">
                <a16:creationId xmlns:a16="http://schemas.microsoft.com/office/drawing/2014/main" id="{B2AEF821-19BA-ED1B-CCD5-F83BC566FD75}"/>
              </a:ext>
            </a:extLst>
          </p:cNvPr>
          <p:cNvPicPr>
            <a:picLocks noChangeAspect="1"/>
          </p:cNvPicPr>
          <p:nvPr/>
        </p:nvPicPr>
        <p:blipFill>
          <a:blip r:embed="rId3"/>
          <a:stretch>
            <a:fillRect/>
          </a:stretch>
        </p:blipFill>
        <p:spPr>
          <a:xfrm>
            <a:off x="7862097" y="5530090"/>
            <a:ext cx="4229602" cy="1052701"/>
          </a:xfrm>
          <a:prstGeom prst="rect">
            <a:avLst/>
          </a:prstGeom>
        </p:spPr>
      </p:pic>
      <p:sp>
        <p:nvSpPr>
          <p:cNvPr id="10" name="TextBox 9">
            <a:extLst>
              <a:ext uri="{FF2B5EF4-FFF2-40B4-BE49-F238E27FC236}">
                <a16:creationId xmlns:a16="http://schemas.microsoft.com/office/drawing/2014/main" id="{294B3294-F7BC-AC0F-50C3-93E711AC968B}"/>
              </a:ext>
            </a:extLst>
          </p:cNvPr>
          <p:cNvSpPr txBox="1"/>
          <p:nvPr/>
        </p:nvSpPr>
        <p:spPr>
          <a:xfrm>
            <a:off x="3811570" y="2504386"/>
            <a:ext cx="8540685" cy="1692771"/>
          </a:xfrm>
          <a:prstGeom prst="rect">
            <a:avLst/>
          </a:prstGeom>
          <a:noFill/>
        </p:spPr>
        <p:txBody>
          <a:bodyPr wrap="square">
            <a:spAutoFit/>
          </a:bodyPr>
          <a:lstStyle/>
          <a:p>
            <a:endParaRPr lang="en-GB" sz="1400" dirty="0">
              <a:effectLst/>
              <a:latin typeface="Trebuchet MS" panose="020B0603020202020204" pitchFamily="34" charset="0"/>
            </a:endParaRPr>
          </a:p>
          <a:p>
            <a:pPr fontAlgn="base"/>
            <a:endParaRPr lang="en-US" b="1" dirty="0">
              <a:solidFill>
                <a:schemeClr val="accent5">
                  <a:lumMod val="50000"/>
                </a:schemeClr>
              </a:solidFill>
              <a:latin typeface="Trebuchet MS" panose="020B0703020202090204" pitchFamily="34" charset="0"/>
            </a:endParaRPr>
          </a:p>
          <a:p>
            <a:pPr marL="285750" indent="-285750" fontAlgn="base">
              <a:buFont typeface="Arial" panose="020B0604020202020204" pitchFamily="34" charset="0"/>
              <a:buChar char="•"/>
            </a:pPr>
            <a:endParaRPr lang="en-GB" b="1" dirty="0">
              <a:solidFill>
                <a:schemeClr val="accent5">
                  <a:lumMod val="50000"/>
                </a:schemeClr>
              </a:solidFill>
              <a:latin typeface="Trebuchet MS" panose="020B0703020202090204" pitchFamily="34" charset="0"/>
            </a:endParaRPr>
          </a:p>
          <a:p>
            <a:br>
              <a:rPr lang="en-GB" dirty="0"/>
            </a:br>
            <a:endParaRPr lang="en-US" sz="1800" b="1" dirty="0">
              <a:solidFill>
                <a:schemeClr val="accent5">
                  <a:lumMod val="50000"/>
                </a:schemeClr>
              </a:solidFill>
              <a:latin typeface="Trebuchet MS" panose="020B0703020202090204" pitchFamily="34" charset="0"/>
            </a:endParaRPr>
          </a:p>
          <a:p>
            <a:pPr marL="285750" indent="-285750" fontAlgn="base">
              <a:buFont typeface="Arial" panose="020B0604020202020204" pitchFamily="34" charset="0"/>
              <a:buChar char="•"/>
            </a:pPr>
            <a:endParaRPr lang="en-US" sz="1800" b="1" dirty="0">
              <a:solidFill>
                <a:schemeClr val="accent5">
                  <a:lumMod val="50000"/>
                </a:schemeClr>
              </a:solidFill>
              <a:latin typeface="Trebuchet MS" panose="020B0703020202090204" pitchFamily="34" charset="0"/>
            </a:endParaRPr>
          </a:p>
        </p:txBody>
      </p:sp>
      <p:pic>
        <p:nvPicPr>
          <p:cNvPr id="6" name="Picture 5" descr="A group of people posing for a picture&#10;&#10;Description automatically generated">
            <a:extLst>
              <a:ext uri="{FF2B5EF4-FFF2-40B4-BE49-F238E27FC236}">
                <a16:creationId xmlns:a16="http://schemas.microsoft.com/office/drawing/2014/main" id="{597ABFD9-AC03-B33E-1E8A-292EA121C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9150" y="1178948"/>
            <a:ext cx="5171377" cy="3878533"/>
          </a:xfrm>
          <a:prstGeom prst="rect">
            <a:avLst/>
          </a:prstGeom>
        </p:spPr>
      </p:pic>
    </p:spTree>
    <p:extLst>
      <p:ext uri="{BB962C8B-B14F-4D97-AF65-F5344CB8AC3E}">
        <p14:creationId xmlns:p14="http://schemas.microsoft.com/office/powerpoint/2010/main" val="176836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93"/>
          <p:cNvPicPr preferRelativeResize="0"/>
          <p:nvPr/>
        </p:nvPicPr>
        <p:blipFill rotWithShape="1">
          <a:blip r:embed="rId3">
            <a:alphaModFix/>
          </a:blip>
          <a:srcRect/>
          <a:stretch/>
        </p:blipFill>
        <p:spPr>
          <a:xfrm>
            <a:off x="4015737" y="-125801"/>
            <a:ext cx="4289900" cy="2241167"/>
          </a:xfrm>
          <a:prstGeom prst="rect">
            <a:avLst/>
          </a:prstGeom>
          <a:noFill/>
          <a:ln>
            <a:noFill/>
          </a:ln>
        </p:spPr>
      </p:pic>
      <p:sp>
        <p:nvSpPr>
          <p:cNvPr id="375" name="Google Shape;375;p93"/>
          <p:cNvSpPr/>
          <p:nvPr/>
        </p:nvSpPr>
        <p:spPr>
          <a:xfrm>
            <a:off x="1720700" y="5470551"/>
            <a:ext cx="8758400" cy="792800"/>
          </a:xfrm>
          <a:prstGeom prst="rect">
            <a:avLst/>
          </a:prstGeom>
          <a:solidFill>
            <a:srgbClr val="0468B3"/>
          </a:solidFill>
          <a:ln>
            <a:noFill/>
          </a:ln>
        </p:spPr>
        <p:txBody>
          <a:bodyPr spcFirstLastPara="1" wrap="square" lIns="91433" tIns="91433" rIns="91433" bIns="91433" anchor="ctr" anchorCtr="0">
            <a:noAutofit/>
          </a:bodyPr>
          <a:lstStyle/>
          <a:p>
            <a:endParaRPr sz="2400"/>
          </a:p>
        </p:txBody>
      </p:sp>
      <p:sp>
        <p:nvSpPr>
          <p:cNvPr id="376" name="Google Shape;376;p93"/>
          <p:cNvSpPr txBox="1"/>
          <p:nvPr/>
        </p:nvSpPr>
        <p:spPr>
          <a:xfrm>
            <a:off x="1828800" y="1910533"/>
            <a:ext cx="9159200" cy="3385502"/>
          </a:xfrm>
          <a:prstGeom prst="rect">
            <a:avLst/>
          </a:prstGeom>
          <a:noFill/>
          <a:ln>
            <a:noFill/>
          </a:ln>
        </p:spPr>
        <p:txBody>
          <a:bodyPr spcFirstLastPara="1" wrap="square" lIns="121900" tIns="121900" rIns="121900" bIns="121900" anchor="t" anchorCtr="0">
            <a:spAutoFit/>
          </a:bodyPr>
          <a:lstStyle/>
          <a:p>
            <a:endParaRPr sz="3333" b="1">
              <a:solidFill>
                <a:schemeClr val="dk1"/>
              </a:solidFill>
            </a:endParaRPr>
          </a:p>
          <a:p>
            <a:pPr marL="1828754"/>
            <a:r>
              <a:rPr lang="en-GB" sz="3333" b="1">
                <a:solidFill>
                  <a:schemeClr val="dk1"/>
                </a:solidFill>
              </a:rPr>
              <a:t>Healthwatch Kingston </a:t>
            </a:r>
            <a:endParaRPr sz="3333" b="1">
              <a:solidFill>
                <a:schemeClr val="dk1"/>
              </a:solidFill>
            </a:endParaRPr>
          </a:p>
          <a:p>
            <a:pPr marL="1828754"/>
            <a:endParaRPr sz="3333" b="1">
              <a:solidFill>
                <a:schemeClr val="dk1"/>
              </a:solidFill>
            </a:endParaRPr>
          </a:p>
          <a:p>
            <a:pPr indent="609585"/>
            <a:r>
              <a:rPr lang="en-GB" sz="2667">
                <a:solidFill>
                  <a:schemeClr val="dk1"/>
                </a:solidFill>
              </a:rPr>
              <a:t>RBK - Adult Social Care &amp; Commissioning update</a:t>
            </a:r>
            <a:endParaRPr sz="2667">
              <a:solidFill>
                <a:schemeClr val="dk1"/>
              </a:solidFill>
            </a:endParaRPr>
          </a:p>
          <a:p>
            <a:pPr marL="1219170"/>
            <a:endParaRPr sz="2667">
              <a:solidFill>
                <a:schemeClr val="dk1"/>
              </a:solidFill>
            </a:endParaRPr>
          </a:p>
          <a:p>
            <a:pPr marL="1219170"/>
            <a:r>
              <a:rPr lang="en-GB" sz="2400">
                <a:solidFill>
                  <a:schemeClr val="dk1"/>
                </a:solidFill>
              </a:rPr>
              <a:t>    Sam Morrison - Acting Director of ASC</a:t>
            </a:r>
            <a:endParaRPr sz="2400">
              <a:solidFill>
                <a:schemeClr val="dk1"/>
              </a:solidFill>
            </a:endParaRPr>
          </a:p>
          <a:p>
            <a:pPr marL="1219170"/>
            <a:r>
              <a:rPr lang="en-GB" sz="2667">
                <a:solidFill>
                  <a:schemeClr val="dk1"/>
                </a:solidFill>
              </a:rPr>
              <a:t>   </a:t>
            </a:r>
            <a:endParaRPr sz="2933">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94"/>
          <p:cNvSpPr txBox="1"/>
          <p:nvPr/>
        </p:nvSpPr>
        <p:spPr>
          <a:xfrm>
            <a:off x="14700" y="190833"/>
            <a:ext cx="12192000" cy="726000"/>
          </a:xfrm>
          <a:prstGeom prst="rect">
            <a:avLst/>
          </a:prstGeom>
          <a:noFill/>
          <a:ln>
            <a:noFill/>
          </a:ln>
        </p:spPr>
        <p:txBody>
          <a:bodyPr spcFirstLastPara="1" wrap="square" lIns="121900" tIns="121900" rIns="121900" bIns="121900" anchor="ctr" anchorCtr="0">
            <a:noAutofit/>
          </a:bodyPr>
          <a:lstStyle/>
          <a:p>
            <a:r>
              <a:rPr lang="en-GB" sz="2800" b="1">
                <a:solidFill>
                  <a:srgbClr val="1C597E"/>
                </a:solidFill>
              </a:rPr>
              <a:t>ASC Developments</a:t>
            </a:r>
            <a:endParaRPr sz="2800" b="1">
              <a:solidFill>
                <a:srgbClr val="1C597E"/>
              </a:solidFill>
            </a:endParaRPr>
          </a:p>
        </p:txBody>
      </p:sp>
      <p:sp>
        <p:nvSpPr>
          <p:cNvPr id="382" name="Google Shape;382;p94"/>
          <p:cNvSpPr txBox="1"/>
          <p:nvPr/>
        </p:nvSpPr>
        <p:spPr>
          <a:xfrm>
            <a:off x="243100" y="984867"/>
            <a:ext cx="11735200" cy="4622000"/>
          </a:xfrm>
          <a:prstGeom prst="rect">
            <a:avLst/>
          </a:prstGeom>
          <a:noFill/>
          <a:ln>
            <a:noFill/>
          </a:ln>
        </p:spPr>
        <p:txBody>
          <a:bodyPr spcFirstLastPara="1" wrap="square" lIns="121900" tIns="121900" rIns="121900" bIns="121900" anchor="t" anchorCtr="0">
            <a:noAutofit/>
          </a:bodyPr>
          <a:lstStyle/>
          <a:p>
            <a:pPr marL="609585" indent="-482588" algn="just">
              <a:buClr>
                <a:schemeClr val="dk1"/>
              </a:buClr>
              <a:buSzPts val="2100"/>
              <a:buChar char="●"/>
            </a:pPr>
            <a:r>
              <a:rPr lang="en-GB" sz="2800">
                <a:solidFill>
                  <a:schemeClr val="dk1"/>
                </a:solidFill>
              </a:rPr>
              <a:t>National and local context for ASC</a:t>
            </a:r>
            <a:endParaRPr sz="2800">
              <a:solidFill>
                <a:schemeClr val="dk1"/>
              </a:solidFill>
            </a:endParaRPr>
          </a:p>
          <a:p>
            <a:pPr marL="609585" indent="-499521" algn="just">
              <a:buSzPts val="2300"/>
              <a:buChar char="●"/>
            </a:pPr>
            <a:r>
              <a:rPr lang="en-GB" sz="3067"/>
              <a:t>R</a:t>
            </a:r>
            <a:r>
              <a:rPr lang="en-GB" sz="2800"/>
              <a:t>BK updates </a:t>
            </a:r>
            <a:endParaRPr sz="2800"/>
          </a:p>
          <a:p>
            <a:pPr marL="1219170" lvl="1" indent="-482588" algn="just">
              <a:buSzPts val="2100"/>
              <a:buChar char="○"/>
            </a:pPr>
            <a:r>
              <a:rPr lang="en-GB" sz="2800"/>
              <a:t>Council Plan - Greener, Fairer, Safer and Together </a:t>
            </a:r>
            <a:endParaRPr sz="2800"/>
          </a:p>
          <a:p>
            <a:pPr marL="1219170" lvl="1" indent="-482588" algn="just">
              <a:buSzPts val="2100"/>
              <a:buChar char="○"/>
            </a:pPr>
            <a:r>
              <a:rPr lang="en-GB" sz="2800"/>
              <a:t>Demand challenges </a:t>
            </a:r>
            <a:endParaRPr sz="2800"/>
          </a:p>
          <a:p>
            <a:pPr marL="1219170" lvl="1" indent="-482588" algn="just">
              <a:buSzPts val="2100"/>
              <a:buChar char="○"/>
            </a:pPr>
            <a:r>
              <a:rPr lang="en-GB" sz="2800"/>
              <a:t>Housing </a:t>
            </a:r>
            <a:endParaRPr sz="2800"/>
          </a:p>
          <a:p>
            <a:pPr marL="1219170" lvl="1" indent="-482588" algn="just">
              <a:buSzPts val="2100"/>
              <a:buChar char="○"/>
            </a:pPr>
            <a:r>
              <a:rPr lang="en-GB" sz="2800"/>
              <a:t>Vision </a:t>
            </a:r>
            <a:endParaRPr sz="2800"/>
          </a:p>
          <a:p>
            <a:pPr marL="609585" algn="just"/>
            <a:endParaRPr sz="2800"/>
          </a:p>
          <a:p>
            <a:pPr marL="609585" indent="-482588" algn="just">
              <a:buSzPts val="2100"/>
              <a:buChar char="●"/>
            </a:pPr>
            <a:r>
              <a:rPr lang="en-GB" sz="2800"/>
              <a:t>CQC Assurance Framework</a:t>
            </a:r>
            <a:endParaRPr sz="2800"/>
          </a:p>
          <a:p>
            <a:pPr marL="609585" algn="just"/>
            <a:endParaRPr sz="2800"/>
          </a:p>
          <a:p>
            <a:pPr marL="609585" indent="-482588" algn="just">
              <a:buSzPts val="2100"/>
              <a:buChar char="●"/>
            </a:pPr>
            <a:r>
              <a:rPr lang="en-GB" sz="2800"/>
              <a:t>Working together  </a:t>
            </a:r>
            <a:endParaRPr sz="2800"/>
          </a:p>
          <a:p>
            <a:pPr algn="just"/>
            <a:endParaRPr sz="3067"/>
          </a:p>
          <a:p>
            <a:pPr algn="just"/>
            <a:endParaRPr sz="3067"/>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9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388" name="Google Shape;388;p9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389" name="Google Shape;389;p95"/>
          <p:cNvPicPr preferRelativeResize="0"/>
          <p:nvPr/>
        </p:nvPicPr>
        <p:blipFill>
          <a:blip r:embed="rId3">
            <a:alphaModFix/>
          </a:blip>
          <a:stretch>
            <a:fillRect/>
          </a:stretch>
        </p:blipFill>
        <p:spPr>
          <a:xfrm>
            <a:off x="0" y="8107"/>
            <a:ext cx="12192000" cy="68417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96"/>
          <p:cNvSpPr txBox="1">
            <a:spLocks noGrp="1"/>
          </p:cNvSpPr>
          <p:nvPr>
            <p:ph type="title"/>
          </p:nvPr>
        </p:nvSpPr>
        <p:spPr>
          <a:xfrm>
            <a:off x="319300" y="315200"/>
            <a:ext cx="11360800" cy="763600"/>
          </a:xfrm>
          <a:prstGeom prst="rect">
            <a:avLst/>
          </a:prstGeom>
        </p:spPr>
        <p:txBody>
          <a:bodyPr spcFirstLastPara="1" vert="horz" wrap="square" lIns="121900" tIns="121900" rIns="121900" bIns="121900" rtlCol="0" anchor="t" anchorCtr="0">
            <a:normAutofit fontScale="90000"/>
          </a:bodyPr>
          <a:lstStyle/>
          <a:p>
            <a:r>
              <a:rPr lang="en-GB" b="1">
                <a:solidFill>
                  <a:srgbClr val="0A69B3"/>
                </a:solidFill>
              </a:rPr>
              <a:t>Our changing world - Kingston </a:t>
            </a:r>
            <a:endParaRPr b="1">
              <a:solidFill>
                <a:srgbClr val="0A69B3"/>
              </a:solidFill>
            </a:endParaRPr>
          </a:p>
        </p:txBody>
      </p:sp>
      <p:grpSp>
        <p:nvGrpSpPr>
          <p:cNvPr id="395" name="Google Shape;395;p96"/>
          <p:cNvGrpSpPr/>
          <p:nvPr/>
        </p:nvGrpSpPr>
        <p:grpSpPr>
          <a:xfrm>
            <a:off x="3646067" y="1322833"/>
            <a:ext cx="4233600" cy="4233600"/>
            <a:chOff x="2820225" y="891450"/>
            <a:chExt cx="3175200" cy="3175200"/>
          </a:xfrm>
        </p:grpSpPr>
        <p:sp>
          <p:nvSpPr>
            <p:cNvPr id="396" name="Google Shape;396;p96"/>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endParaRPr sz="2400"/>
            </a:p>
          </p:txBody>
        </p:sp>
        <p:sp>
          <p:nvSpPr>
            <p:cNvPr id="397" name="Google Shape;397;p96"/>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endParaRPr sz="2400"/>
            </a:p>
          </p:txBody>
        </p:sp>
      </p:grpSp>
      <p:sp>
        <p:nvSpPr>
          <p:cNvPr id="398" name="Google Shape;398;p96"/>
          <p:cNvSpPr/>
          <p:nvPr/>
        </p:nvSpPr>
        <p:spPr>
          <a:xfrm>
            <a:off x="8045167" y="1545333"/>
            <a:ext cx="2111200" cy="905200"/>
          </a:xfrm>
          <a:prstGeom prst="roundRect">
            <a:avLst>
              <a:gd name="adj" fmla="val 16667"/>
            </a:avLst>
          </a:prstGeom>
          <a:solidFill>
            <a:srgbClr val="A4C2F4"/>
          </a:solidFill>
          <a:ln w="9525" cap="flat" cmpd="sng">
            <a:solidFill>
              <a:srgbClr val="595959"/>
            </a:solidFill>
            <a:prstDash val="solid"/>
            <a:round/>
            <a:headEnd type="none" w="sm" len="sm"/>
            <a:tailEnd type="none" w="sm" len="sm"/>
          </a:ln>
        </p:spPr>
        <p:txBody>
          <a:bodyPr spcFirstLastPara="1" wrap="square" lIns="121900" tIns="121900" rIns="121900" bIns="121900" anchor="b" anchorCtr="0">
            <a:noAutofit/>
          </a:bodyPr>
          <a:lstStyle/>
          <a:p>
            <a:pPr algn="ctr"/>
            <a:r>
              <a:rPr lang="en-GB" sz="2400" b="1"/>
              <a:t>Complexity &amp; Demand</a:t>
            </a:r>
            <a:endParaRPr sz="2400"/>
          </a:p>
        </p:txBody>
      </p:sp>
      <p:sp>
        <p:nvSpPr>
          <p:cNvPr id="399" name="Google Shape;399;p96"/>
          <p:cNvSpPr/>
          <p:nvPr/>
        </p:nvSpPr>
        <p:spPr>
          <a:xfrm>
            <a:off x="8068433" y="2885433"/>
            <a:ext cx="2180400" cy="905200"/>
          </a:xfrm>
          <a:prstGeom prst="roundRect">
            <a:avLst>
              <a:gd name="adj" fmla="val 16667"/>
            </a:avLst>
          </a:prstGeom>
          <a:solidFill>
            <a:srgbClr val="A4C2F4"/>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r>
              <a:rPr lang="en-GB" sz="2400" b="1"/>
              <a:t>Social Care Workforce</a:t>
            </a:r>
            <a:endParaRPr sz="2400" b="1"/>
          </a:p>
        </p:txBody>
      </p:sp>
      <p:sp>
        <p:nvSpPr>
          <p:cNvPr id="400" name="Google Shape;400;p96"/>
          <p:cNvSpPr/>
          <p:nvPr/>
        </p:nvSpPr>
        <p:spPr>
          <a:xfrm>
            <a:off x="8111933" y="4465267"/>
            <a:ext cx="2180400" cy="905200"/>
          </a:xfrm>
          <a:prstGeom prst="roundRect">
            <a:avLst>
              <a:gd name="adj" fmla="val 16667"/>
            </a:avLst>
          </a:prstGeom>
          <a:solidFill>
            <a:srgbClr val="A4C2F4"/>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r>
              <a:rPr lang="en-GB" sz="2400" b="1"/>
              <a:t>Inequalities and Equity</a:t>
            </a:r>
            <a:endParaRPr sz="2400" b="1"/>
          </a:p>
        </p:txBody>
      </p:sp>
      <p:sp>
        <p:nvSpPr>
          <p:cNvPr id="401" name="Google Shape;401;p96"/>
          <p:cNvSpPr/>
          <p:nvPr/>
        </p:nvSpPr>
        <p:spPr>
          <a:xfrm>
            <a:off x="1233400" y="1613833"/>
            <a:ext cx="2180400" cy="763600"/>
          </a:xfrm>
          <a:prstGeom prst="roundRect">
            <a:avLst>
              <a:gd name="adj" fmla="val 16667"/>
            </a:avLst>
          </a:prstGeom>
          <a:solidFill>
            <a:srgbClr val="A4C2F4"/>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r>
              <a:rPr lang="en-GB" sz="2400" b="1"/>
              <a:t>Money</a:t>
            </a:r>
            <a:endParaRPr sz="2400" b="1"/>
          </a:p>
        </p:txBody>
      </p:sp>
      <p:sp>
        <p:nvSpPr>
          <p:cNvPr id="402" name="Google Shape;402;p96"/>
          <p:cNvSpPr/>
          <p:nvPr/>
        </p:nvSpPr>
        <p:spPr>
          <a:xfrm>
            <a:off x="1153600" y="2972867"/>
            <a:ext cx="2180400" cy="1044000"/>
          </a:xfrm>
          <a:prstGeom prst="roundRect">
            <a:avLst>
              <a:gd name="adj" fmla="val 16667"/>
            </a:avLst>
          </a:prstGeom>
          <a:solidFill>
            <a:srgbClr val="A4C2F4"/>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a:r>
              <a:rPr lang="en-GB" sz="2400" b="1"/>
              <a:t>Technology</a:t>
            </a:r>
            <a:endParaRPr sz="2400" b="1"/>
          </a:p>
        </p:txBody>
      </p:sp>
      <p:sp>
        <p:nvSpPr>
          <p:cNvPr id="403" name="Google Shape;403;p96"/>
          <p:cNvSpPr/>
          <p:nvPr/>
        </p:nvSpPr>
        <p:spPr>
          <a:xfrm>
            <a:off x="1226600" y="4492867"/>
            <a:ext cx="2180400" cy="979200"/>
          </a:xfrm>
          <a:prstGeom prst="roundRect">
            <a:avLst>
              <a:gd name="adj" fmla="val 16667"/>
            </a:avLst>
          </a:prstGeom>
          <a:solidFill>
            <a:srgbClr val="A4C2F4"/>
          </a:solidFill>
          <a:ln w="9525" cap="flat" cmpd="sng">
            <a:solidFill>
              <a:srgbClr val="595959"/>
            </a:solidFill>
            <a:prstDash val="solid"/>
            <a:round/>
            <a:headEnd type="none" w="sm" len="sm"/>
            <a:tailEnd type="none" w="sm" len="sm"/>
          </a:ln>
        </p:spPr>
        <p:txBody>
          <a:bodyPr spcFirstLastPara="1" wrap="square" lIns="121900" tIns="121900" rIns="121900" bIns="121900" anchor="b" anchorCtr="0">
            <a:noAutofit/>
          </a:bodyPr>
          <a:lstStyle/>
          <a:p>
            <a:pPr algn="ctr"/>
            <a:endParaRPr sz="2400" b="1"/>
          </a:p>
          <a:p>
            <a:pPr algn="ctr"/>
            <a:endParaRPr sz="2400" b="1"/>
          </a:p>
          <a:p>
            <a:pPr algn="ctr"/>
            <a:endParaRPr sz="2400" b="1"/>
          </a:p>
          <a:p>
            <a:pPr algn="ctr"/>
            <a:r>
              <a:rPr lang="en-GB" sz="2400" b="1"/>
              <a:t>Partnership and Communities</a:t>
            </a:r>
            <a:endParaRPr sz="2400" b="1"/>
          </a:p>
        </p:txBody>
      </p:sp>
      <p:sp>
        <p:nvSpPr>
          <p:cNvPr id="404" name="Google Shape;404;p96"/>
          <p:cNvSpPr/>
          <p:nvPr/>
        </p:nvSpPr>
        <p:spPr>
          <a:xfrm>
            <a:off x="4886600" y="1738400"/>
            <a:ext cx="1402800" cy="905200"/>
          </a:xfrm>
          <a:prstGeom prst="roundRect">
            <a:avLst>
              <a:gd name="adj" fmla="val 16667"/>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b" anchorCtr="0">
            <a:noAutofit/>
          </a:bodyPr>
          <a:lstStyle/>
          <a:p>
            <a:pPr algn="ctr"/>
            <a:endParaRPr sz="2400" b="1"/>
          </a:p>
          <a:p>
            <a:pPr algn="ctr"/>
            <a:endParaRPr sz="2400" b="1"/>
          </a:p>
          <a:p>
            <a:pPr algn="ctr"/>
            <a:endParaRPr sz="2400" b="1"/>
          </a:p>
          <a:p>
            <a:pPr algn="ctr"/>
            <a:endParaRPr sz="2400" b="1"/>
          </a:p>
          <a:p>
            <a:pPr algn="ctr"/>
            <a:r>
              <a:rPr lang="en-GB" sz="2400" b="1"/>
              <a:t>ASC Reform</a:t>
            </a:r>
            <a:endParaRPr sz="2400" b="1"/>
          </a:p>
        </p:txBody>
      </p:sp>
      <p:sp>
        <p:nvSpPr>
          <p:cNvPr id="405" name="Google Shape;405;p96"/>
          <p:cNvSpPr/>
          <p:nvPr/>
        </p:nvSpPr>
        <p:spPr>
          <a:xfrm>
            <a:off x="4970367" y="2783833"/>
            <a:ext cx="1402800" cy="905200"/>
          </a:xfrm>
          <a:prstGeom prst="roundRect">
            <a:avLst>
              <a:gd name="adj" fmla="val 16667"/>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b="1"/>
          </a:p>
          <a:p>
            <a:pPr algn="ctr"/>
            <a:r>
              <a:rPr lang="en-GB" sz="2400" b="1"/>
              <a:t>CQC</a:t>
            </a:r>
            <a:endParaRPr sz="2400" b="1"/>
          </a:p>
          <a:p>
            <a:pPr algn="ctr"/>
            <a:endParaRPr sz="2400" b="1"/>
          </a:p>
        </p:txBody>
      </p:sp>
      <p:sp>
        <p:nvSpPr>
          <p:cNvPr id="406" name="Google Shape;406;p96"/>
          <p:cNvSpPr/>
          <p:nvPr/>
        </p:nvSpPr>
        <p:spPr>
          <a:xfrm>
            <a:off x="4586700" y="3956933"/>
            <a:ext cx="2274800" cy="905200"/>
          </a:xfrm>
          <a:prstGeom prst="roundRect">
            <a:avLst>
              <a:gd name="adj" fmla="val 16667"/>
            </a:avLst>
          </a:prstGeom>
          <a:solidFill>
            <a:srgbClr val="D0E0E3"/>
          </a:solidFill>
          <a:ln w="9525" cap="flat" cmpd="sng">
            <a:solidFill>
              <a:srgbClr val="595959"/>
            </a:solidFill>
            <a:prstDash val="solid"/>
            <a:round/>
            <a:headEnd type="none" w="sm" len="sm"/>
            <a:tailEnd type="none" w="sm" len="sm"/>
          </a:ln>
        </p:spPr>
        <p:txBody>
          <a:bodyPr spcFirstLastPara="1" wrap="square" lIns="121900" tIns="121900" rIns="121900" bIns="121900" anchor="b" anchorCtr="0">
            <a:noAutofit/>
          </a:bodyPr>
          <a:lstStyle/>
          <a:p>
            <a:endParaRPr sz="2400" b="1"/>
          </a:p>
          <a:p>
            <a:pPr algn="ctr"/>
            <a:endParaRPr sz="2400" b="1"/>
          </a:p>
          <a:p>
            <a:pPr algn="ctr"/>
            <a:endParaRPr sz="2400" b="1"/>
          </a:p>
          <a:p>
            <a:pPr algn="ctr"/>
            <a:r>
              <a:rPr lang="en-GB" sz="2400" b="1"/>
              <a:t>Partners, Policy, Integration</a:t>
            </a:r>
            <a:endParaRPr sz="24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97"/>
          <p:cNvSpPr/>
          <p:nvPr/>
        </p:nvSpPr>
        <p:spPr>
          <a:xfrm>
            <a:off x="7427067" y="2309033"/>
            <a:ext cx="4498400" cy="4040800"/>
          </a:xfrm>
          <a:prstGeom prst="rect">
            <a:avLst/>
          </a:prstGeom>
          <a:solidFill>
            <a:srgbClr val="FFFFFF"/>
          </a:solidFill>
          <a:ln w="28575" cap="flat" cmpd="sng">
            <a:solidFill>
              <a:srgbClr val="43221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12" name="Google Shape;412;p97"/>
          <p:cNvSpPr/>
          <p:nvPr/>
        </p:nvSpPr>
        <p:spPr>
          <a:xfrm>
            <a:off x="348533" y="2309033"/>
            <a:ext cx="4498400" cy="4040800"/>
          </a:xfrm>
          <a:prstGeom prst="rect">
            <a:avLst/>
          </a:prstGeom>
          <a:solidFill>
            <a:srgbClr val="FFFFFF"/>
          </a:solidFill>
          <a:ln w="28575" cap="flat" cmpd="sng">
            <a:solidFill>
              <a:srgbClr val="43221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13" name="Google Shape;413;p97"/>
          <p:cNvSpPr/>
          <p:nvPr/>
        </p:nvSpPr>
        <p:spPr>
          <a:xfrm>
            <a:off x="3959333" y="2021533"/>
            <a:ext cx="4625600" cy="4625600"/>
          </a:xfrm>
          <a:prstGeom prst="ellipse">
            <a:avLst/>
          </a:prstGeom>
          <a:solidFill>
            <a:schemeClr val="lt1"/>
          </a:solidFill>
          <a:ln w="28575" cap="flat" cmpd="sng">
            <a:solidFill>
              <a:srgbClr val="432210"/>
            </a:solidFill>
            <a:prstDash val="solid"/>
            <a:round/>
            <a:headEnd type="none" w="sm" len="sm"/>
            <a:tailEnd type="none" w="sm" len="sm"/>
          </a:ln>
        </p:spPr>
        <p:txBody>
          <a:bodyPr spcFirstLastPara="1" wrap="square" lIns="121900" tIns="121900" rIns="121900" bIns="121900" anchor="ctr" anchorCtr="0">
            <a:noAutofit/>
          </a:bodyPr>
          <a:lstStyle/>
          <a:p>
            <a:pPr algn="ctr"/>
            <a:r>
              <a:rPr lang="en-GB" sz="2400"/>
              <a:t>   </a:t>
            </a:r>
            <a:endParaRPr sz="2400"/>
          </a:p>
        </p:txBody>
      </p:sp>
      <p:sp>
        <p:nvSpPr>
          <p:cNvPr id="414" name="Google Shape;414;p97"/>
          <p:cNvSpPr/>
          <p:nvPr/>
        </p:nvSpPr>
        <p:spPr>
          <a:xfrm>
            <a:off x="4184928" y="2247128"/>
            <a:ext cx="4174400" cy="4174400"/>
          </a:xfrm>
          <a:prstGeom prst="ellipse">
            <a:avLst/>
          </a:prstGeom>
          <a:solidFill>
            <a:srgbClr val="FFEFD4"/>
          </a:solidFill>
          <a:ln w="28575" cap="flat" cmpd="sng">
            <a:solidFill>
              <a:srgbClr val="FFEFD4"/>
            </a:solidFill>
            <a:prstDash val="solid"/>
            <a:round/>
            <a:headEnd type="none" w="sm" len="sm"/>
            <a:tailEnd type="none" w="sm" len="sm"/>
          </a:ln>
        </p:spPr>
        <p:txBody>
          <a:bodyPr spcFirstLastPara="1" wrap="square" lIns="121900" tIns="121900" rIns="121900" bIns="121900" anchor="ctr" anchorCtr="0">
            <a:noAutofit/>
          </a:bodyPr>
          <a:lstStyle/>
          <a:p>
            <a:pPr algn="ctr"/>
            <a:r>
              <a:rPr lang="en-GB" sz="2400"/>
              <a:t>   </a:t>
            </a:r>
            <a:endParaRPr sz="2400"/>
          </a:p>
        </p:txBody>
      </p:sp>
      <p:sp>
        <p:nvSpPr>
          <p:cNvPr id="415" name="Google Shape;415;p97"/>
          <p:cNvSpPr/>
          <p:nvPr/>
        </p:nvSpPr>
        <p:spPr>
          <a:xfrm>
            <a:off x="0" y="101584"/>
            <a:ext cx="12192000" cy="1673600"/>
          </a:xfrm>
          <a:prstGeom prst="rect">
            <a:avLst/>
          </a:prstGeom>
          <a:solidFill>
            <a:srgbClr val="FFEFD4"/>
          </a:solidFill>
          <a:ln>
            <a:noFill/>
          </a:ln>
        </p:spPr>
        <p:txBody>
          <a:bodyPr spcFirstLastPara="1" wrap="square" lIns="121900" tIns="121900" rIns="121900" bIns="121900" anchor="ctr" anchorCtr="0">
            <a:noAutofit/>
          </a:bodyPr>
          <a:lstStyle/>
          <a:p>
            <a:r>
              <a:rPr lang="en-GB" sz="2400"/>
              <a:t>     </a:t>
            </a:r>
            <a:endParaRPr sz="2400"/>
          </a:p>
        </p:txBody>
      </p:sp>
      <p:sp>
        <p:nvSpPr>
          <p:cNvPr id="416" name="Google Shape;416;p97"/>
          <p:cNvSpPr txBox="1"/>
          <p:nvPr/>
        </p:nvSpPr>
        <p:spPr>
          <a:xfrm>
            <a:off x="2153117" y="372000"/>
            <a:ext cx="8034800" cy="614400"/>
          </a:xfrm>
          <a:prstGeom prst="rect">
            <a:avLst/>
          </a:prstGeom>
          <a:noFill/>
          <a:ln>
            <a:noFill/>
          </a:ln>
        </p:spPr>
        <p:txBody>
          <a:bodyPr spcFirstLastPara="1" wrap="square" lIns="121900" tIns="121900" rIns="121900" bIns="121900" anchor="ctr" anchorCtr="0">
            <a:noAutofit/>
          </a:bodyPr>
          <a:lstStyle/>
          <a:p>
            <a:pPr algn="ctr"/>
            <a:r>
              <a:rPr lang="en-GB" sz="4133" b="1">
                <a:solidFill>
                  <a:srgbClr val="432210"/>
                </a:solidFill>
              </a:rPr>
              <a:t>Adult Social Care</a:t>
            </a:r>
            <a:r>
              <a:rPr lang="en-GB" sz="2133" b="1">
                <a:solidFill>
                  <a:srgbClr val="432210"/>
                </a:solidFill>
              </a:rPr>
              <a:t> </a:t>
            </a:r>
            <a:r>
              <a:rPr lang="en-GB" sz="4133" b="1">
                <a:solidFill>
                  <a:srgbClr val="432210"/>
                </a:solidFill>
              </a:rPr>
              <a:t>-</a:t>
            </a:r>
            <a:r>
              <a:rPr lang="en-GB" sz="2133" b="1">
                <a:solidFill>
                  <a:srgbClr val="432210"/>
                </a:solidFill>
              </a:rPr>
              <a:t> </a:t>
            </a:r>
            <a:r>
              <a:rPr lang="en-GB" sz="4133" b="1">
                <a:solidFill>
                  <a:srgbClr val="432210"/>
                </a:solidFill>
              </a:rPr>
              <a:t>Our Vision</a:t>
            </a:r>
            <a:endParaRPr sz="4133" b="1">
              <a:solidFill>
                <a:srgbClr val="432210"/>
              </a:solidFill>
            </a:endParaRPr>
          </a:p>
        </p:txBody>
      </p:sp>
      <p:sp>
        <p:nvSpPr>
          <p:cNvPr id="417" name="Google Shape;417;p97"/>
          <p:cNvSpPr txBox="1"/>
          <p:nvPr/>
        </p:nvSpPr>
        <p:spPr>
          <a:xfrm>
            <a:off x="2675784" y="1108800"/>
            <a:ext cx="6840400" cy="263600"/>
          </a:xfrm>
          <a:prstGeom prst="rect">
            <a:avLst/>
          </a:prstGeom>
          <a:noFill/>
          <a:ln>
            <a:noFill/>
          </a:ln>
        </p:spPr>
        <p:txBody>
          <a:bodyPr spcFirstLastPara="1" wrap="square" lIns="121900" tIns="121900" rIns="121900" bIns="121900" anchor="ctr" anchorCtr="0">
            <a:noAutofit/>
          </a:bodyPr>
          <a:lstStyle/>
          <a:p>
            <a:pPr algn="ctr"/>
            <a:r>
              <a:rPr lang="en-GB" sz="2267">
                <a:solidFill>
                  <a:srgbClr val="461E01"/>
                </a:solidFill>
              </a:rPr>
              <a:t>“Working together to make a difference”</a:t>
            </a:r>
            <a:endParaRPr sz="2267">
              <a:solidFill>
                <a:srgbClr val="461E01"/>
              </a:solidFill>
            </a:endParaRPr>
          </a:p>
        </p:txBody>
      </p:sp>
      <p:sp>
        <p:nvSpPr>
          <p:cNvPr id="418" name="Google Shape;418;p97"/>
          <p:cNvSpPr txBox="1"/>
          <p:nvPr/>
        </p:nvSpPr>
        <p:spPr>
          <a:xfrm>
            <a:off x="5458567" y="2443033"/>
            <a:ext cx="1702800" cy="448000"/>
          </a:xfrm>
          <a:prstGeom prst="rect">
            <a:avLst/>
          </a:prstGeom>
          <a:noFill/>
          <a:ln>
            <a:noFill/>
          </a:ln>
        </p:spPr>
        <p:txBody>
          <a:bodyPr spcFirstLastPara="1" wrap="square" lIns="121900" tIns="121900" rIns="121900" bIns="121900" anchor="t" anchorCtr="0">
            <a:noAutofit/>
          </a:bodyPr>
          <a:lstStyle/>
          <a:p>
            <a:pPr algn="ctr"/>
            <a:r>
              <a:rPr lang="en-GB" sz="2400" b="1">
                <a:solidFill>
                  <a:srgbClr val="432210"/>
                </a:solidFill>
              </a:rPr>
              <a:t>Residents</a:t>
            </a:r>
            <a:endParaRPr sz="2400" b="1">
              <a:solidFill>
                <a:srgbClr val="432210"/>
              </a:solidFill>
            </a:endParaRPr>
          </a:p>
        </p:txBody>
      </p:sp>
      <p:sp>
        <p:nvSpPr>
          <p:cNvPr id="419" name="Google Shape;419;p97"/>
          <p:cNvSpPr txBox="1"/>
          <p:nvPr/>
        </p:nvSpPr>
        <p:spPr>
          <a:xfrm>
            <a:off x="4901733" y="3961667"/>
            <a:ext cx="2740800" cy="2130800"/>
          </a:xfrm>
          <a:prstGeom prst="rect">
            <a:avLst/>
          </a:prstGeom>
          <a:noFill/>
          <a:ln>
            <a:noFill/>
          </a:ln>
        </p:spPr>
        <p:txBody>
          <a:bodyPr spcFirstLastPara="1" wrap="square" lIns="121900" tIns="121900" rIns="121900" bIns="121900" anchor="t" anchorCtr="0">
            <a:noAutofit/>
          </a:bodyPr>
          <a:lstStyle/>
          <a:p>
            <a:pPr algn="ctr"/>
            <a:r>
              <a:rPr lang="en-GB" sz="1400"/>
              <a:t>We put people at the heart of what we do by maximising </a:t>
            </a:r>
            <a:r>
              <a:rPr lang="en-GB" sz="1400" b="1"/>
              <a:t>choice and control</a:t>
            </a:r>
            <a:r>
              <a:rPr lang="en-GB" sz="1400"/>
              <a:t>, providing support for physical health and emotional </a:t>
            </a:r>
            <a:r>
              <a:rPr lang="en-GB" sz="1400" b="1"/>
              <a:t>well-being</a:t>
            </a:r>
            <a:r>
              <a:rPr lang="en-GB" sz="1400"/>
              <a:t> and delivering </a:t>
            </a:r>
            <a:r>
              <a:rPr lang="en-GB" sz="1400" b="1"/>
              <a:t>accessible</a:t>
            </a:r>
            <a:r>
              <a:rPr lang="en-GB" sz="1400"/>
              <a:t> and </a:t>
            </a:r>
            <a:r>
              <a:rPr lang="en-GB" sz="1400" b="1"/>
              <a:t>personalised services</a:t>
            </a:r>
            <a:r>
              <a:rPr lang="en-GB" sz="1400"/>
              <a:t>.</a:t>
            </a:r>
            <a:endParaRPr sz="1400"/>
          </a:p>
        </p:txBody>
      </p:sp>
      <p:pic>
        <p:nvPicPr>
          <p:cNvPr id="420" name="Google Shape;420;p97"/>
          <p:cNvPicPr preferRelativeResize="0"/>
          <p:nvPr/>
        </p:nvPicPr>
        <p:blipFill rotWithShape="1">
          <a:blip r:embed="rId3">
            <a:alphaModFix/>
          </a:blip>
          <a:srcRect/>
          <a:stretch/>
        </p:blipFill>
        <p:spPr>
          <a:xfrm>
            <a:off x="415601" y="66950"/>
            <a:ext cx="1539735" cy="1539700"/>
          </a:xfrm>
          <a:prstGeom prst="rect">
            <a:avLst/>
          </a:prstGeom>
          <a:noFill/>
          <a:ln>
            <a:noFill/>
          </a:ln>
        </p:spPr>
      </p:pic>
      <p:pic>
        <p:nvPicPr>
          <p:cNvPr id="421" name="Google Shape;421;p97"/>
          <p:cNvPicPr preferRelativeResize="0"/>
          <p:nvPr/>
        </p:nvPicPr>
        <p:blipFill rotWithShape="1">
          <a:blip r:embed="rId4">
            <a:alphaModFix/>
          </a:blip>
          <a:srcRect/>
          <a:stretch/>
        </p:blipFill>
        <p:spPr>
          <a:xfrm>
            <a:off x="10385734" y="66933"/>
            <a:ext cx="1539735" cy="1539735"/>
          </a:xfrm>
          <a:prstGeom prst="rect">
            <a:avLst/>
          </a:prstGeom>
          <a:noFill/>
          <a:ln>
            <a:noFill/>
          </a:ln>
        </p:spPr>
      </p:pic>
      <p:pic>
        <p:nvPicPr>
          <p:cNvPr id="422" name="Google Shape;422;p97"/>
          <p:cNvPicPr preferRelativeResize="0"/>
          <p:nvPr/>
        </p:nvPicPr>
        <p:blipFill>
          <a:blip r:embed="rId5">
            <a:alphaModFix/>
          </a:blip>
          <a:stretch>
            <a:fillRect/>
          </a:stretch>
        </p:blipFill>
        <p:spPr>
          <a:xfrm>
            <a:off x="5806018" y="3104204"/>
            <a:ext cx="932236" cy="803761"/>
          </a:xfrm>
          <a:prstGeom prst="rect">
            <a:avLst/>
          </a:prstGeom>
          <a:noFill/>
          <a:ln>
            <a:noFill/>
          </a:ln>
        </p:spPr>
      </p:pic>
      <p:sp>
        <p:nvSpPr>
          <p:cNvPr id="423" name="Google Shape;423;p97"/>
          <p:cNvSpPr txBox="1"/>
          <p:nvPr/>
        </p:nvSpPr>
        <p:spPr>
          <a:xfrm>
            <a:off x="9109467" y="2443033"/>
            <a:ext cx="1964000" cy="448000"/>
          </a:xfrm>
          <a:prstGeom prst="rect">
            <a:avLst/>
          </a:prstGeom>
          <a:noFill/>
          <a:ln>
            <a:noFill/>
          </a:ln>
        </p:spPr>
        <p:txBody>
          <a:bodyPr spcFirstLastPara="1" wrap="square" lIns="121900" tIns="121900" rIns="121900" bIns="121900" anchor="t" anchorCtr="0">
            <a:noAutofit/>
          </a:bodyPr>
          <a:lstStyle/>
          <a:p>
            <a:pPr algn="ctr"/>
            <a:r>
              <a:rPr lang="en-GB" sz="2400" b="1">
                <a:solidFill>
                  <a:srgbClr val="432210"/>
                </a:solidFill>
              </a:rPr>
              <a:t>Partnership</a:t>
            </a:r>
            <a:endParaRPr sz="2400" b="1">
              <a:solidFill>
                <a:srgbClr val="432210"/>
              </a:solidFill>
            </a:endParaRPr>
          </a:p>
        </p:txBody>
      </p:sp>
      <p:sp>
        <p:nvSpPr>
          <p:cNvPr id="424" name="Google Shape;424;p97"/>
          <p:cNvSpPr txBox="1"/>
          <p:nvPr/>
        </p:nvSpPr>
        <p:spPr>
          <a:xfrm>
            <a:off x="1159733" y="2432200"/>
            <a:ext cx="2132000" cy="448000"/>
          </a:xfrm>
          <a:prstGeom prst="rect">
            <a:avLst/>
          </a:prstGeom>
          <a:noFill/>
          <a:ln>
            <a:noFill/>
          </a:ln>
        </p:spPr>
        <p:txBody>
          <a:bodyPr spcFirstLastPara="1" wrap="square" lIns="121900" tIns="121900" rIns="121900" bIns="121900" anchor="t" anchorCtr="0">
            <a:noAutofit/>
          </a:bodyPr>
          <a:lstStyle/>
          <a:p>
            <a:pPr algn="ctr"/>
            <a:r>
              <a:rPr lang="en-GB" sz="2400" b="1">
                <a:solidFill>
                  <a:srgbClr val="432210"/>
                </a:solidFill>
              </a:rPr>
              <a:t>RBK Council</a:t>
            </a:r>
            <a:r>
              <a:rPr lang="en-GB" sz="2267" b="1">
                <a:solidFill>
                  <a:srgbClr val="432210"/>
                </a:solidFill>
              </a:rPr>
              <a:t> </a:t>
            </a:r>
            <a:endParaRPr sz="2267" b="1">
              <a:solidFill>
                <a:srgbClr val="432210"/>
              </a:solidFill>
            </a:endParaRPr>
          </a:p>
        </p:txBody>
      </p:sp>
      <p:sp>
        <p:nvSpPr>
          <p:cNvPr id="425" name="Google Shape;425;p97"/>
          <p:cNvSpPr txBox="1"/>
          <p:nvPr/>
        </p:nvSpPr>
        <p:spPr>
          <a:xfrm>
            <a:off x="8697333" y="3098267"/>
            <a:ext cx="3194000" cy="2845200"/>
          </a:xfrm>
          <a:prstGeom prst="rect">
            <a:avLst/>
          </a:prstGeom>
          <a:noFill/>
          <a:ln>
            <a:noFill/>
          </a:ln>
        </p:spPr>
        <p:txBody>
          <a:bodyPr spcFirstLastPara="1" wrap="square" lIns="121900" tIns="121900" rIns="121900" bIns="121900" anchor="t" anchorCtr="0">
            <a:noAutofit/>
          </a:bodyPr>
          <a:lstStyle/>
          <a:p>
            <a:r>
              <a:rPr lang="en-GB" sz="1467" b="1">
                <a:solidFill>
                  <a:srgbClr val="222222"/>
                </a:solidFill>
                <a:highlight>
                  <a:srgbClr val="FFFFFF"/>
                </a:highlight>
              </a:rPr>
              <a:t>Collaboration</a:t>
            </a:r>
            <a:r>
              <a:rPr lang="en-GB" sz="1467">
                <a:solidFill>
                  <a:srgbClr val="222222"/>
                </a:solidFill>
                <a:highlight>
                  <a:srgbClr val="FFFFFF"/>
                </a:highlight>
              </a:rPr>
              <a:t> with partners to deliver joined up care</a:t>
            </a:r>
            <a:r>
              <a:rPr lang="en-GB" sz="1400">
                <a:solidFill>
                  <a:srgbClr val="432210"/>
                </a:solidFill>
              </a:rPr>
              <a:t>.</a:t>
            </a:r>
            <a:endParaRPr sz="1400">
              <a:solidFill>
                <a:srgbClr val="432210"/>
              </a:solidFill>
            </a:endParaRPr>
          </a:p>
          <a:p>
            <a:endParaRPr sz="1400">
              <a:solidFill>
                <a:srgbClr val="432210"/>
              </a:solidFill>
            </a:endParaRPr>
          </a:p>
          <a:p>
            <a:r>
              <a:rPr lang="en-GB" sz="1467">
                <a:solidFill>
                  <a:srgbClr val="222222"/>
                </a:solidFill>
                <a:highlight>
                  <a:srgbClr val="FFFFFF"/>
                </a:highlight>
              </a:rPr>
              <a:t>Embedding </a:t>
            </a:r>
            <a:r>
              <a:rPr lang="en-GB" sz="1467" b="1">
                <a:solidFill>
                  <a:srgbClr val="222222"/>
                </a:solidFill>
                <a:highlight>
                  <a:srgbClr val="FFFFFF"/>
                </a:highlight>
              </a:rPr>
              <a:t>innovation</a:t>
            </a:r>
            <a:r>
              <a:rPr lang="en-GB" sz="1467">
                <a:solidFill>
                  <a:srgbClr val="222222"/>
                </a:solidFill>
                <a:highlight>
                  <a:srgbClr val="FFFFFF"/>
                </a:highlight>
              </a:rPr>
              <a:t> and </a:t>
            </a:r>
            <a:r>
              <a:rPr lang="en-GB" sz="1467" b="1">
                <a:solidFill>
                  <a:srgbClr val="222222"/>
                </a:solidFill>
                <a:highlight>
                  <a:srgbClr val="FFFFFF"/>
                </a:highlight>
              </a:rPr>
              <a:t>learning</a:t>
            </a:r>
            <a:r>
              <a:rPr lang="en-GB" sz="1400">
                <a:solidFill>
                  <a:srgbClr val="432210"/>
                </a:solidFill>
              </a:rPr>
              <a:t> across the system</a:t>
            </a:r>
            <a:endParaRPr sz="1400">
              <a:solidFill>
                <a:srgbClr val="432210"/>
              </a:solidFill>
            </a:endParaRPr>
          </a:p>
          <a:p>
            <a:endParaRPr sz="1400">
              <a:solidFill>
                <a:srgbClr val="432210"/>
              </a:solidFill>
            </a:endParaRPr>
          </a:p>
          <a:p>
            <a:r>
              <a:rPr lang="en-GB" sz="1467">
                <a:solidFill>
                  <a:srgbClr val="222222"/>
                </a:solidFill>
                <a:highlight>
                  <a:srgbClr val="FFFFFF"/>
                </a:highlight>
              </a:rPr>
              <a:t>Ensuring </a:t>
            </a:r>
            <a:r>
              <a:rPr lang="en-GB" sz="1467" b="1">
                <a:solidFill>
                  <a:srgbClr val="222222"/>
                </a:solidFill>
                <a:highlight>
                  <a:srgbClr val="FFFFFF"/>
                </a:highlight>
              </a:rPr>
              <a:t>choice</a:t>
            </a:r>
            <a:r>
              <a:rPr lang="en-GB" sz="1467">
                <a:solidFill>
                  <a:srgbClr val="222222"/>
                </a:solidFill>
                <a:highlight>
                  <a:srgbClr val="FFFFFF"/>
                </a:highlight>
              </a:rPr>
              <a:t> and </a:t>
            </a:r>
            <a:r>
              <a:rPr lang="en-GB" sz="1467" b="1">
                <a:solidFill>
                  <a:srgbClr val="222222"/>
                </a:solidFill>
                <a:highlight>
                  <a:srgbClr val="FFFFFF"/>
                </a:highlight>
              </a:rPr>
              <a:t>high quality</a:t>
            </a:r>
            <a:r>
              <a:rPr lang="en-GB" sz="1467">
                <a:solidFill>
                  <a:srgbClr val="222222"/>
                </a:solidFill>
                <a:highlight>
                  <a:srgbClr val="FFFFFF"/>
                </a:highlight>
              </a:rPr>
              <a:t> services</a:t>
            </a:r>
            <a:r>
              <a:rPr lang="en-GB" sz="1400">
                <a:solidFill>
                  <a:srgbClr val="432210"/>
                </a:solidFill>
              </a:rPr>
              <a:t>.</a:t>
            </a:r>
            <a:endParaRPr sz="1400">
              <a:solidFill>
                <a:srgbClr val="432210"/>
              </a:solidFill>
            </a:endParaRPr>
          </a:p>
          <a:p>
            <a:endParaRPr sz="1400">
              <a:solidFill>
                <a:srgbClr val="432210"/>
              </a:solidFill>
            </a:endParaRPr>
          </a:p>
          <a:p>
            <a:pPr>
              <a:buClr>
                <a:schemeClr val="dk1"/>
              </a:buClr>
              <a:buSzPts val="1100"/>
            </a:pPr>
            <a:r>
              <a:rPr lang="en-GB" sz="1400">
                <a:solidFill>
                  <a:srgbClr val="432210"/>
                </a:solidFill>
              </a:rPr>
              <a:t>We work together to ensure a </a:t>
            </a:r>
            <a:r>
              <a:rPr lang="en-GB" sz="1400" b="1">
                <a:solidFill>
                  <a:srgbClr val="432210"/>
                </a:solidFill>
              </a:rPr>
              <a:t>resilient</a:t>
            </a:r>
            <a:r>
              <a:rPr lang="en-GB" sz="1400">
                <a:solidFill>
                  <a:srgbClr val="432210"/>
                </a:solidFill>
              </a:rPr>
              <a:t> and system.</a:t>
            </a:r>
            <a:endParaRPr sz="1400">
              <a:solidFill>
                <a:srgbClr val="432210"/>
              </a:solidFill>
            </a:endParaRPr>
          </a:p>
          <a:p>
            <a:endParaRPr sz="1467">
              <a:solidFill>
                <a:srgbClr val="222222"/>
              </a:solidFill>
              <a:highlight>
                <a:srgbClr val="FFFFFF"/>
              </a:highlight>
            </a:endParaRPr>
          </a:p>
        </p:txBody>
      </p:sp>
      <p:sp>
        <p:nvSpPr>
          <p:cNvPr id="426" name="Google Shape;426;p97"/>
          <p:cNvSpPr txBox="1"/>
          <p:nvPr/>
        </p:nvSpPr>
        <p:spPr>
          <a:xfrm>
            <a:off x="525833" y="3098267"/>
            <a:ext cx="3396800" cy="2634000"/>
          </a:xfrm>
          <a:prstGeom prst="rect">
            <a:avLst/>
          </a:prstGeom>
          <a:noFill/>
          <a:ln>
            <a:noFill/>
          </a:ln>
        </p:spPr>
        <p:txBody>
          <a:bodyPr spcFirstLastPara="1" wrap="square" lIns="121900" tIns="121900" rIns="121900" bIns="121900" anchor="t" anchorCtr="0">
            <a:noAutofit/>
          </a:bodyPr>
          <a:lstStyle/>
          <a:p>
            <a:r>
              <a:rPr lang="en-GB" sz="1467">
                <a:solidFill>
                  <a:srgbClr val="222222"/>
                </a:solidFill>
                <a:highlight>
                  <a:srgbClr val="FFFFFF"/>
                </a:highlight>
              </a:rPr>
              <a:t>We understand</a:t>
            </a:r>
            <a:r>
              <a:rPr lang="en-GB" sz="1467" b="1">
                <a:solidFill>
                  <a:srgbClr val="222222"/>
                </a:solidFill>
                <a:highlight>
                  <a:srgbClr val="FFFFFF"/>
                </a:highlight>
              </a:rPr>
              <a:t> what our residents want.</a:t>
            </a:r>
            <a:endParaRPr sz="1467">
              <a:solidFill>
                <a:srgbClr val="432210"/>
              </a:solidFill>
            </a:endParaRPr>
          </a:p>
          <a:p>
            <a:endParaRPr sz="1467">
              <a:solidFill>
                <a:srgbClr val="432210"/>
              </a:solidFill>
            </a:endParaRPr>
          </a:p>
          <a:p>
            <a:r>
              <a:rPr lang="en-GB" sz="1467">
                <a:solidFill>
                  <a:srgbClr val="222222"/>
                </a:solidFill>
                <a:highlight>
                  <a:srgbClr val="FFFFFF"/>
                </a:highlight>
              </a:rPr>
              <a:t>We understand the </a:t>
            </a:r>
            <a:r>
              <a:rPr lang="en-GB" sz="1467" b="1">
                <a:solidFill>
                  <a:srgbClr val="222222"/>
                </a:solidFill>
                <a:highlight>
                  <a:srgbClr val="FFFFFF"/>
                </a:highlight>
              </a:rPr>
              <a:t>strengths, challenges and needs</a:t>
            </a:r>
            <a:r>
              <a:rPr lang="en-GB" sz="1467">
                <a:solidFill>
                  <a:srgbClr val="222222"/>
                </a:solidFill>
                <a:highlight>
                  <a:srgbClr val="FFFFFF"/>
                </a:highlight>
              </a:rPr>
              <a:t> of our diverse communities</a:t>
            </a:r>
            <a:r>
              <a:rPr lang="en-GB" sz="1467">
                <a:solidFill>
                  <a:srgbClr val="432210"/>
                </a:solidFill>
              </a:rPr>
              <a:t>.</a:t>
            </a:r>
            <a:endParaRPr sz="1467">
              <a:solidFill>
                <a:srgbClr val="432210"/>
              </a:solidFill>
            </a:endParaRPr>
          </a:p>
          <a:p>
            <a:endParaRPr sz="1467">
              <a:solidFill>
                <a:srgbClr val="432210"/>
              </a:solidFill>
            </a:endParaRPr>
          </a:p>
          <a:p>
            <a:r>
              <a:rPr lang="en-GB" sz="1400">
                <a:solidFill>
                  <a:srgbClr val="432210"/>
                </a:solidFill>
              </a:rPr>
              <a:t>We ensure </a:t>
            </a:r>
            <a:r>
              <a:rPr lang="en-GB" sz="1400" b="1">
                <a:solidFill>
                  <a:srgbClr val="432210"/>
                </a:solidFill>
              </a:rPr>
              <a:t>safety</a:t>
            </a:r>
            <a:r>
              <a:rPr lang="en-GB" sz="1400">
                <a:solidFill>
                  <a:srgbClr val="432210"/>
                </a:solidFill>
              </a:rPr>
              <a:t> is at the core</a:t>
            </a:r>
            <a:endParaRPr sz="1400">
              <a:solidFill>
                <a:srgbClr val="432210"/>
              </a:solidFill>
            </a:endParaRPr>
          </a:p>
          <a:p>
            <a:r>
              <a:rPr lang="en-GB" sz="1400">
                <a:solidFill>
                  <a:srgbClr val="432210"/>
                </a:solidFill>
              </a:rPr>
              <a:t>of our </a:t>
            </a:r>
            <a:r>
              <a:rPr lang="en-GB" sz="1400" b="1">
                <a:solidFill>
                  <a:srgbClr val="432210"/>
                </a:solidFill>
              </a:rPr>
              <a:t>governance, systems and processes</a:t>
            </a:r>
            <a:endParaRPr sz="1467">
              <a:solidFill>
                <a:srgbClr val="432210"/>
              </a:solidFill>
            </a:endParaRPr>
          </a:p>
          <a:p>
            <a:endParaRPr sz="1467">
              <a:solidFill>
                <a:srgbClr val="432210"/>
              </a:solidFill>
            </a:endParaRPr>
          </a:p>
          <a:p>
            <a:r>
              <a:rPr lang="en-GB" sz="1467">
                <a:solidFill>
                  <a:srgbClr val="222222"/>
                </a:solidFill>
                <a:highlight>
                  <a:srgbClr val="FFFFFF"/>
                </a:highlight>
              </a:rPr>
              <a:t>Our workforce feel </a:t>
            </a:r>
            <a:r>
              <a:rPr lang="en-GB" sz="1467" b="1">
                <a:solidFill>
                  <a:srgbClr val="222222"/>
                </a:solidFill>
                <a:highlight>
                  <a:srgbClr val="FFFFFF"/>
                </a:highlight>
              </a:rPr>
              <a:t>valued, supported and empowered</a:t>
            </a:r>
            <a:r>
              <a:rPr lang="en-GB" sz="1467">
                <a:solidFill>
                  <a:srgbClr val="432210"/>
                </a:solidFill>
              </a:rPr>
              <a:t>.</a:t>
            </a:r>
            <a:endParaRPr sz="1467">
              <a:solidFill>
                <a:srgbClr val="432210"/>
              </a:solidFill>
            </a:endParaRPr>
          </a:p>
        </p:txBody>
      </p:sp>
      <p:sp>
        <p:nvSpPr>
          <p:cNvPr id="427" name="Google Shape;427;p97"/>
          <p:cNvSpPr/>
          <p:nvPr/>
        </p:nvSpPr>
        <p:spPr>
          <a:xfrm>
            <a:off x="348533" y="1652200"/>
            <a:ext cx="3094800" cy="734400"/>
          </a:xfrm>
          <a:prstGeom prst="rect">
            <a:avLst/>
          </a:prstGeom>
          <a:noFill/>
          <a:ln>
            <a:noFill/>
          </a:ln>
        </p:spPr>
        <p:txBody>
          <a:bodyPr spcFirstLastPara="1" wrap="square" lIns="121900" tIns="121900" rIns="121900" bIns="121900" anchor="ctr" anchorCtr="0">
            <a:noAutofit/>
          </a:bodyPr>
          <a:lstStyle/>
          <a:p>
            <a:pPr algn="ctr"/>
            <a:r>
              <a:rPr lang="en-GB" sz="3733" b="1">
                <a:solidFill>
                  <a:srgbClr val="FF0000"/>
                </a:solidFill>
              </a:rPr>
              <a:t>DRAFT </a:t>
            </a:r>
            <a:endParaRPr sz="3733" b="1">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98"/>
          <p:cNvSpPr txBox="1">
            <a:spLocks noGrp="1"/>
          </p:cNvSpPr>
          <p:nvPr>
            <p:ph type="title"/>
          </p:nvPr>
        </p:nvSpPr>
        <p:spPr>
          <a:xfrm>
            <a:off x="863601" y="485775"/>
            <a:ext cx="7438000" cy="906800"/>
          </a:xfrm>
          <a:prstGeom prst="rect">
            <a:avLst/>
          </a:prstGeom>
          <a:noFill/>
          <a:ln>
            <a:noFill/>
          </a:ln>
        </p:spPr>
        <p:txBody>
          <a:bodyPr spcFirstLastPara="1" vert="horz" wrap="square" lIns="0" tIns="0" rIns="0" bIns="0" rtlCol="0" anchor="ctr" anchorCtr="0">
            <a:noAutofit/>
          </a:bodyPr>
          <a:lstStyle/>
          <a:p>
            <a:pPr>
              <a:lnSpc>
                <a:spcPct val="85000"/>
              </a:lnSpc>
              <a:spcBef>
                <a:spcPts val="0"/>
              </a:spcBef>
            </a:pPr>
            <a:r>
              <a:rPr lang="en-GB" sz="3200"/>
              <a:t>Local Authority Assurance</a:t>
            </a:r>
            <a:endParaRPr/>
          </a:p>
        </p:txBody>
      </p:sp>
      <p:sp>
        <p:nvSpPr>
          <p:cNvPr id="434" name="Google Shape;434;p98"/>
          <p:cNvSpPr txBox="1">
            <a:spLocks noGrp="1"/>
          </p:cNvSpPr>
          <p:nvPr>
            <p:ph type="body" idx="1"/>
          </p:nvPr>
        </p:nvSpPr>
        <p:spPr>
          <a:xfrm>
            <a:off x="937683" y="1691760"/>
            <a:ext cx="10316800" cy="4318000"/>
          </a:xfrm>
          <a:prstGeom prst="rect">
            <a:avLst/>
          </a:prstGeom>
          <a:noFill/>
          <a:ln>
            <a:noFill/>
          </a:ln>
        </p:spPr>
        <p:txBody>
          <a:bodyPr spcFirstLastPara="1" vert="horz" wrap="square" lIns="0" tIns="0" rIns="0" bIns="0" rtlCol="0" anchor="t" anchorCtr="0">
            <a:noAutofit/>
          </a:bodyPr>
          <a:lstStyle/>
          <a:p>
            <a:pPr marL="457189" indent="-448722">
              <a:spcBef>
                <a:spcPts val="0"/>
              </a:spcBef>
              <a:buClr>
                <a:srgbClr val="660066"/>
              </a:buClr>
              <a:buSzPts val="2700"/>
              <a:buFont typeface="Arial"/>
              <a:buChar char="•"/>
            </a:pPr>
            <a:r>
              <a:rPr lang="en-GB" sz="3067"/>
              <a:t>Under the Care Act, local authorities have duties to make sure that people who live in their areas:</a:t>
            </a:r>
            <a:endParaRPr/>
          </a:p>
          <a:p>
            <a:pPr marL="1151438" lvl="1" indent="-448722">
              <a:spcBef>
                <a:spcPts val="1467"/>
              </a:spcBef>
              <a:buClr>
                <a:srgbClr val="660066"/>
              </a:buClr>
              <a:buSzPts val="2700"/>
              <a:buFont typeface="Arial"/>
              <a:buChar char="•"/>
            </a:pPr>
            <a:r>
              <a:rPr lang="en-GB" sz="3067"/>
              <a:t>Receive services that prevent their care needs from becoming more serious, or delay the impact of their needs</a:t>
            </a:r>
            <a:endParaRPr/>
          </a:p>
          <a:p>
            <a:pPr marL="1151438" lvl="1" indent="-448722">
              <a:spcBef>
                <a:spcPts val="1467"/>
              </a:spcBef>
              <a:buClr>
                <a:srgbClr val="660066"/>
              </a:buClr>
              <a:buSzPts val="2700"/>
              <a:buFont typeface="Arial"/>
              <a:buChar char="•"/>
            </a:pPr>
            <a:r>
              <a:rPr lang="en-GB" sz="3067"/>
              <a:t>Can get the information and advice they need to make good decisions about care and support</a:t>
            </a:r>
            <a:endParaRPr/>
          </a:p>
          <a:p>
            <a:pPr marL="1151438" lvl="1" indent="-448722">
              <a:spcBef>
                <a:spcPts val="1467"/>
              </a:spcBef>
              <a:buClr>
                <a:srgbClr val="660066"/>
              </a:buClr>
              <a:buSzPts val="2700"/>
              <a:buFont typeface="Arial"/>
              <a:buChar char="•"/>
            </a:pPr>
            <a:r>
              <a:rPr lang="en-GB" sz="3067"/>
              <a:t>Have a range of high quality, appropriate services to choose from</a:t>
            </a:r>
            <a:endParaRPr/>
          </a:p>
          <a:p>
            <a:pPr marL="338658" indent="-338658">
              <a:spcBef>
                <a:spcPts val="1200"/>
              </a:spcBef>
              <a:buNone/>
            </a:pPr>
            <a:endParaRPr/>
          </a:p>
        </p:txBody>
      </p:sp>
      <p:sp>
        <p:nvSpPr>
          <p:cNvPr id="435" name="Google Shape;435;p98"/>
          <p:cNvSpPr txBox="1">
            <a:spLocks noGrp="1"/>
          </p:cNvSpPr>
          <p:nvPr>
            <p:ph type="sldNum" idx="12"/>
          </p:nvPr>
        </p:nvSpPr>
        <p:spPr>
          <a:xfrm>
            <a:off x="9095317" y="6248400"/>
            <a:ext cx="2540000" cy="457200"/>
          </a:xfrm>
          <a:prstGeom prst="rect">
            <a:avLst/>
          </a:prstGeom>
          <a:noFill/>
          <a:ln>
            <a:noFill/>
          </a:ln>
        </p:spPr>
        <p:txBody>
          <a:bodyPr spcFirstLastPara="1" vert="horz" wrap="square" lIns="0" tIns="0" rIns="0" bIns="0" rtlCol="0" anchor="b" anchorCtr="0">
            <a:noAutofit/>
          </a:bodyPr>
          <a:lstStyle/>
          <a:p>
            <a:pPr>
              <a:buClr>
                <a:srgbClr val="5F2861"/>
              </a:buClr>
              <a:buSzPts val="700"/>
            </a:pPr>
            <a:fld id="{00000000-1234-1234-1234-123412341234}" type="slidenum">
              <a:rPr lang="en-GB" sz="933">
                <a:solidFill>
                  <a:srgbClr val="5F2861"/>
                </a:solidFill>
                <a:latin typeface="Arial"/>
                <a:ea typeface="Arial"/>
                <a:cs typeface="Arial"/>
                <a:sym typeface="Arial"/>
              </a:rPr>
              <a:pPr>
                <a:buClr>
                  <a:srgbClr val="5F2861"/>
                </a:buClr>
                <a:buSzPts val="700"/>
              </a:pPr>
              <a:t>9</a:t>
            </a:fld>
            <a:endParaRPr sz="1467">
              <a:solidFill>
                <a:srgbClr val="6D2E69"/>
              </a:solidFill>
              <a:latin typeface="Arial"/>
              <a:ea typeface="Arial"/>
              <a:cs typeface="Arial"/>
              <a:sym typeface="Arial"/>
            </a:endParaRPr>
          </a:p>
        </p:txBody>
      </p:sp>
      <p:grpSp>
        <p:nvGrpSpPr>
          <p:cNvPr id="436" name="Google Shape;436;p98"/>
          <p:cNvGrpSpPr/>
          <p:nvPr/>
        </p:nvGrpSpPr>
        <p:grpSpPr>
          <a:xfrm>
            <a:off x="7640856" y="533500"/>
            <a:ext cx="3842640" cy="825733"/>
            <a:chOff x="5678580" y="411511"/>
            <a:chExt cx="2925868" cy="628731"/>
          </a:xfrm>
        </p:grpSpPr>
        <p:pic>
          <p:nvPicPr>
            <p:cNvPr id="437" name="Google Shape;437;p98"/>
            <p:cNvPicPr preferRelativeResize="0"/>
            <p:nvPr/>
          </p:nvPicPr>
          <p:blipFill rotWithShape="1">
            <a:blip r:embed="rId3">
              <a:alphaModFix/>
            </a:blip>
            <a:srcRect/>
            <a:stretch/>
          </p:blipFill>
          <p:spPr>
            <a:xfrm>
              <a:off x="5678580" y="411511"/>
              <a:ext cx="2925868" cy="576064"/>
            </a:xfrm>
            <a:prstGeom prst="rect">
              <a:avLst/>
            </a:prstGeom>
            <a:noFill/>
            <a:ln>
              <a:noFill/>
            </a:ln>
          </p:spPr>
        </p:pic>
        <p:pic>
          <p:nvPicPr>
            <p:cNvPr id="438" name="Google Shape;438;p98"/>
            <p:cNvPicPr preferRelativeResize="0"/>
            <p:nvPr/>
          </p:nvPicPr>
          <p:blipFill rotWithShape="1">
            <a:blip r:embed="rId4">
              <a:alphaModFix/>
            </a:blip>
            <a:srcRect/>
            <a:stretch/>
          </p:blipFill>
          <p:spPr>
            <a:xfrm>
              <a:off x="7002355" y="430557"/>
              <a:ext cx="1543265" cy="609685"/>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2F1012429DAC45A5AAB52B2E7CDDFE" ma:contentTypeVersion="17" ma:contentTypeDescription="Create a new document." ma:contentTypeScope="" ma:versionID="bea040a62d2908d4453256e54a872851">
  <xsd:schema xmlns:xsd="http://www.w3.org/2001/XMLSchema" xmlns:xs="http://www.w3.org/2001/XMLSchema" xmlns:p="http://schemas.microsoft.com/office/2006/metadata/properties" xmlns:ns2="81e3bf43-3b4a-48a8-a189-d36e4410e3b7" xmlns:ns3="d2bc0914-2808-44a4-8c28-8e8eb80649f8" targetNamespace="http://schemas.microsoft.com/office/2006/metadata/properties" ma:root="true" ma:fieldsID="ec2c3296ce34bf7e098b50fcfe0f86eb" ns2:_="" ns3:_="">
    <xsd:import namespace="81e3bf43-3b4a-48a8-a189-d36e4410e3b7"/>
    <xsd:import namespace="d2bc0914-2808-44a4-8c28-8e8eb80649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e3bf43-3b4a-48a8-a189-d36e4410e3b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d53c15-6a63-4553-8a49-39092db9b4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bc0914-2808-44a4-8c28-8e8eb80649f8"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37b6a40-724a-43cc-ad9c-4e5af272664d}" ma:internalName="TaxCatchAll" ma:showField="CatchAllData" ma:web="d2bc0914-2808-44a4-8c28-8e8eb80649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2bc0914-2808-44a4-8c28-8e8eb80649f8" xsi:nil="true"/>
    <lcf76f155ced4ddcb4097134ff3c332f xmlns="81e3bf43-3b4a-48a8-a189-d36e4410e3b7">
      <Terms xmlns="http://schemas.microsoft.com/office/infopath/2007/PartnerControls"/>
    </lcf76f155ced4ddcb4097134ff3c332f>
    <SharedWithUsers xmlns="d2bc0914-2808-44a4-8c28-8e8eb80649f8">
      <UserInfo>
        <DisplayName>Jaimy Halliwell-Owen</DisplayName>
        <AccountId>125</AccountId>
        <AccountType/>
      </UserInfo>
    </SharedWithUsers>
  </documentManagement>
</p:properties>
</file>

<file path=customXml/itemProps1.xml><?xml version="1.0" encoding="utf-8"?>
<ds:datastoreItem xmlns:ds="http://schemas.openxmlformats.org/officeDocument/2006/customXml" ds:itemID="{EB2B1338-118F-4CFD-908B-31D8BEDEAA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e3bf43-3b4a-48a8-a189-d36e4410e3b7"/>
    <ds:schemaRef ds:uri="d2bc0914-2808-44a4-8c28-8e8eb80649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EEF90D-E5C1-4901-87A3-F941B33EBAF6}">
  <ds:schemaRefs>
    <ds:schemaRef ds:uri="http://schemas.microsoft.com/sharepoint/v3/contenttype/forms"/>
  </ds:schemaRefs>
</ds:datastoreItem>
</file>

<file path=customXml/itemProps3.xml><?xml version="1.0" encoding="utf-8"?>
<ds:datastoreItem xmlns:ds="http://schemas.openxmlformats.org/officeDocument/2006/customXml" ds:itemID="{4905EDA1-45D0-4991-8794-AF7648B39D3A}">
  <ds:schemaRefs>
    <ds:schemaRef ds:uri="81e3bf43-3b4a-48a8-a189-d36e4410e3b7"/>
    <ds:schemaRef ds:uri="d2bc0914-2808-44a4-8c28-8e8eb80649f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351</TotalTime>
  <Words>3235</Words>
  <Application>Microsoft Office PowerPoint</Application>
  <PresentationFormat>Widescreen</PresentationFormat>
  <Paragraphs>375</Paragraphs>
  <Slides>38</Slides>
  <Notes>29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Our changing world - Kingston </vt:lpstr>
      <vt:lpstr>PowerPoint Presentation</vt:lpstr>
      <vt:lpstr>Local Authority Assurance</vt:lpstr>
      <vt:lpstr>Local Authority Assurance</vt:lpstr>
      <vt:lpstr>PowerPoint Presentation</vt:lpstr>
      <vt:lpstr>Single Assessment Framework</vt:lpstr>
      <vt:lpstr>LA assessment framework: Evidence categories</vt:lpstr>
      <vt:lpstr>PowerPoint Presentation</vt:lpstr>
      <vt:lpstr>PowerPoint Presentation</vt:lpstr>
      <vt:lpstr>Working Together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Statutory Functions</vt:lpstr>
      <vt:lpstr>Kingston SAB Vision</vt:lpstr>
      <vt:lpstr>Strategic Priorities</vt:lpstr>
      <vt:lpstr>Kingston’s 9 Safeguarding Principles</vt:lpstr>
      <vt:lpstr>Listening to those with Lived Experience</vt:lpstr>
      <vt:lpstr>Safeguarding Adult Reviews (SARS)</vt:lpstr>
      <vt:lpstr>Learning themes from completed SARs</vt:lpstr>
      <vt:lpstr>Our work plan</vt:lpstr>
      <vt:lpstr>PowerPoint Presentation</vt:lpstr>
      <vt:lpstr>Looking Forward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Candy Dunne</dc:creator>
  <cp:lastModifiedBy>Candy Dunne</cp:lastModifiedBy>
  <cp:revision>6</cp:revision>
  <dcterms:created xsi:type="dcterms:W3CDTF">2022-07-22T21:37:49Z</dcterms:created>
  <dcterms:modified xsi:type="dcterms:W3CDTF">2023-12-06T11:38:04Z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0x0101002A2F1012429DAC45A5AAB52B2E7CDDFE</vt:lpwstr>
  </property>
  <property fmtid="{D5CDD505-2E9C-101B-9397-08002B2CF9AE}" pid="3" name="MediaServiceImageTags">
    <vt:lpwstr/>
  </property>
</Properties>
</file>