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7" r:id="rId5"/>
    <p:sldId id="261" r:id="rId6"/>
    <p:sldId id="449" r:id="rId7"/>
    <p:sldId id="256" r:id="rId8"/>
    <p:sldId id="461" r:id="rId9"/>
    <p:sldId id="258" r:id="rId10"/>
    <p:sldId id="462" r:id="rId11"/>
    <p:sldId id="463" r:id="rId12"/>
    <p:sldId id="464" r:id="rId13"/>
    <p:sldId id="262" r:id="rId14"/>
    <p:sldId id="263" r:id="rId15"/>
    <p:sldId id="264" r:id="rId16"/>
    <p:sldId id="265" r:id="rId17"/>
    <p:sldId id="266" r:id="rId18"/>
    <p:sldId id="267" r:id="rId19"/>
    <p:sldId id="268" r:id="rId20"/>
    <p:sldId id="269" r:id="rId21"/>
    <p:sldId id="270" r:id="rId22"/>
    <p:sldId id="271" r:id="rId23"/>
    <p:sldId id="450" r:id="rId24"/>
    <p:sldId id="451" r:id="rId25"/>
    <p:sldId id="465" r:id="rId26"/>
    <p:sldId id="466" r:id="rId27"/>
    <p:sldId id="467" r:id="rId28"/>
    <p:sldId id="468" r:id="rId29"/>
    <p:sldId id="469" r:id="rId30"/>
    <p:sldId id="470" r:id="rId31"/>
    <p:sldId id="471" r:id="rId32"/>
    <p:sldId id="472" r:id="rId33"/>
    <p:sldId id="473" r:id="rId34"/>
    <p:sldId id="474" r:id="rId35"/>
    <p:sldId id="475" r:id="rId36"/>
    <p:sldId id="476" r:id="rId37"/>
    <p:sldId id="452" r:id="rId38"/>
    <p:sldId id="477"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0" r:id="rId52"/>
    <p:sldId id="491" r:id="rId53"/>
    <p:sldId id="492" r:id="rId54"/>
    <p:sldId id="272" r:id="rId55"/>
    <p:sldId id="273" r:id="rId56"/>
    <p:sldId id="274" r:id="rId57"/>
    <p:sldId id="275" r:id="rId58"/>
    <p:sldId id="276" r:id="rId59"/>
    <p:sldId id="277" r:id="rId60"/>
    <p:sldId id="278" r:id="rId61"/>
    <p:sldId id="260" r:id="rId62"/>
    <p:sldId id="25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B13FB-07A3-449B-9CBC-9D5D187C1867}" type="datetimeFigureOut">
              <a:rPr lang="en-GB" smtClean="0"/>
              <a:t>05/10/2022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27C2-2FCC-495F-85E5-38044B5412AC}" type="slidenum">
              <a:rPr lang="en-GB" smtClean="0"/>
              <a:t>‹#›</a:t>
            </a:fld>
            <a:endParaRPr lang="en-GB"/>
          </a:p>
        </p:txBody>
      </p:sp>
    </p:spTree>
    <p:extLst>
      <p:ext uri="{BB962C8B-B14F-4D97-AF65-F5344CB8AC3E}">
        <p14:creationId xmlns:p14="http://schemas.microsoft.com/office/powerpoint/2010/main" val="3811575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546588/Childhood_obesity_2016__2__acc.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ealthylivinguk.org/"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newsroom.northumbria.ac.uk/pressreleases/massive-decrease-in-fruit-and-vegetable-intake-reported-by-children-receiving-free-school-meals-following-lockdown-3005719"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969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511971f6b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511971f6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1b18e88d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1b18e8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31b18e88d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31b18e88d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8fc6d0f9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38fc6d0f9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5a8418f3a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5a8418f3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5a8418f3a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5a8418f3a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8fc6d0f9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38fc6d0f9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52f1a188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52f1a188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796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13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15ebd3acd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215ebd3acd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79450" y="4767264"/>
            <a:ext cx="5435600" cy="3900487"/>
          </a:xfrm>
          <a:prstGeom prst="rect">
            <a:avLst/>
          </a:prstGeom>
          <a:noFill/>
          <a:ln>
            <a:noFill/>
          </a:ln>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11" name="Google Shape;111;p1:notes"/>
          <p:cNvSpPr txBox="1">
            <a:spLocks noGrp="1"/>
          </p:cNvSpPr>
          <p:nvPr>
            <p:ph type="sldNum" idx="12"/>
          </p:nvPr>
        </p:nvSpPr>
        <p:spPr>
          <a:xfrm>
            <a:off x="3848644" y="9408981"/>
            <a:ext cx="2944284" cy="497020"/>
          </a:xfrm>
          <a:prstGeom prst="rect">
            <a:avLst/>
          </a:prstGeom>
          <a:noFill/>
          <a:ln>
            <a:noFill/>
          </a:ln>
        </p:spPr>
        <p:txBody>
          <a:bodyPr spcFirstLastPara="1" wrap="square" lIns="91150" tIns="45575" rIns="91150" bIns="45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5d8cebe714_0_5: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20" name="Google Shape;120;g15d8cebe714_0_5: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5d8cebe714_0_11: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Clr>
                <a:schemeClr val="dk1"/>
              </a:buClr>
              <a:buFont typeface="Arial"/>
              <a:buNone/>
            </a:pPr>
            <a:r>
              <a:rPr lang="en-US"/>
              <a:t>Building on the previous engagement with local people and insight gathered from partners during the pandemic.</a:t>
            </a:r>
            <a:endParaRPr/>
          </a:p>
          <a:p>
            <a:pPr marL="0" lvl="0" indent="0" algn="l" rtl="0">
              <a:spcBef>
                <a:spcPts val="0"/>
              </a:spcBef>
              <a:spcAft>
                <a:spcPts val="0"/>
              </a:spcAft>
              <a:buNone/>
            </a:pPr>
            <a:endParaRPr/>
          </a:p>
        </p:txBody>
      </p:sp>
      <p:sp>
        <p:nvSpPr>
          <p:cNvPr id="130" name="Google Shape;130;g15d8cebe714_0_11: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5d8cebe714_0_17: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40" name="Google Shape;140;g15d8cebe714_0_17: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5d8cebe714_0_47: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50" name="Google Shape;150;g15d8cebe714_0_47: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d8cebe714_0_41: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60" name="Google Shape;160;g15d8cebe714_0_41: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d8cebe714_0_53: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71" name="Google Shape;171;g15d8cebe714_0_53: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d8cebe714_0_29: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185" name="Google Shape;185;g15d8cebe714_0_29: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5d8cebe714_0_35: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Clr>
                <a:schemeClr val="dk1"/>
              </a:buClr>
              <a:buFont typeface="Arial"/>
              <a:buNone/>
            </a:pPr>
            <a:r>
              <a:rPr lang="en-US"/>
              <a:t>Final engagement report will be produced during December once survey closes on 30 November</a:t>
            </a:r>
            <a:endParaRPr/>
          </a:p>
          <a:p>
            <a:pPr marL="0" lvl="0" indent="0" algn="l" rtl="0">
              <a:spcBef>
                <a:spcPts val="0"/>
              </a:spcBef>
              <a:spcAft>
                <a:spcPts val="0"/>
              </a:spcAft>
              <a:buNone/>
            </a:pPr>
            <a:endParaRPr/>
          </a:p>
        </p:txBody>
      </p:sp>
      <p:sp>
        <p:nvSpPr>
          <p:cNvPr id="196" name="Google Shape;196;g15d8cebe714_0_35: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5d8cebe714_0_147: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Clr>
                <a:schemeClr val="dk1"/>
              </a:buClr>
              <a:buFont typeface="Arial"/>
              <a:buNone/>
            </a:pPr>
            <a:r>
              <a:rPr lang="en-US"/>
              <a:t>These will be taken into account when finalising the plan – and the results of the survey once it is fully analysed after the closing date.</a:t>
            </a:r>
            <a:endParaRPr/>
          </a:p>
          <a:p>
            <a:pPr marL="0" lvl="0" indent="0" algn="l" rtl="0">
              <a:spcBef>
                <a:spcPts val="0"/>
              </a:spcBef>
              <a:spcAft>
                <a:spcPts val="0"/>
              </a:spcAft>
              <a:buClr>
                <a:schemeClr val="dk1"/>
              </a:buClr>
              <a:buFont typeface="Arial"/>
              <a:buNone/>
            </a:pPr>
            <a:r>
              <a:rPr lang="en-US"/>
              <a:t>Primary care is beyond the remit of the HCP as a partnership plan, but the feedback on GP practices will be fedback to the primary care team at the CCG.</a:t>
            </a:r>
            <a:endParaRPr/>
          </a:p>
          <a:p>
            <a:pPr marL="0" lvl="0" indent="0" algn="l" rtl="0">
              <a:spcBef>
                <a:spcPts val="0"/>
              </a:spcBef>
              <a:spcAft>
                <a:spcPts val="0"/>
              </a:spcAft>
              <a:buNone/>
            </a:pPr>
            <a:endParaRPr/>
          </a:p>
        </p:txBody>
      </p:sp>
      <p:sp>
        <p:nvSpPr>
          <p:cNvPr id="206" name="Google Shape;206;g15d8cebe714_0_147: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11971f6b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511971f6b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5e8672d055_0_5: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Clr>
                <a:schemeClr val="dk1"/>
              </a:buClr>
              <a:buFont typeface="Arial"/>
              <a:buNone/>
            </a:pPr>
            <a:r>
              <a:rPr lang="en-US"/>
              <a:t>These will be taken into account when finalising the plan – and the results of the survey once it is fully analysed after the closing date.</a:t>
            </a:r>
            <a:endParaRPr/>
          </a:p>
          <a:p>
            <a:pPr marL="0" lvl="0" indent="0" algn="l" rtl="0">
              <a:spcBef>
                <a:spcPts val="0"/>
              </a:spcBef>
              <a:spcAft>
                <a:spcPts val="0"/>
              </a:spcAft>
              <a:buClr>
                <a:schemeClr val="dk1"/>
              </a:buClr>
              <a:buFont typeface="Arial"/>
              <a:buNone/>
            </a:pPr>
            <a:r>
              <a:rPr lang="en-US"/>
              <a:t>Primary care is beyond the remit of the HCP as a partnership plan, but the feedback on GP practices will be fedback to the primary care team at the CCG.</a:t>
            </a:r>
            <a:endParaRPr/>
          </a:p>
          <a:p>
            <a:pPr marL="0" lvl="0" indent="0" algn="l" rtl="0">
              <a:spcBef>
                <a:spcPts val="0"/>
              </a:spcBef>
              <a:spcAft>
                <a:spcPts val="0"/>
              </a:spcAft>
              <a:buNone/>
            </a:pPr>
            <a:endParaRPr/>
          </a:p>
        </p:txBody>
      </p:sp>
      <p:sp>
        <p:nvSpPr>
          <p:cNvPr id="215" name="Google Shape;215;g15e8672d055_0_5: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5d8cebe714_0_153:notes"/>
          <p:cNvSpPr txBox="1">
            <a:spLocks noGrp="1"/>
          </p:cNvSpPr>
          <p:nvPr>
            <p:ph type="body" idx="1"/>
          </p:nvPr>
        </p:nvSpPr>
        <p:spPr>
          <a:xfrm>
            <a:off x="679450" y="4767264"/>
            <a:ext cx="5435700" cy="3900600"/>
          </a:xfrm>
          <a:prstGeom prst="rect">
            <a:avLst/>
          </a:prstGeom>
        </p:spPr>
        <p:txBody>
          <a:bodyPr spcFirstLastPara="1" wrap="square" lIns="91150" tIns="45575" rIns="91150" bIns="45575" anchor="t" anchorCtr="0">
            <a:noAutofit/>
          </a:bodyPr>
          <a:lstStyle/>
          <a:p>
            <a:pPr marL="0" lvl="0" indent="0" algn="l" rtl="0">
              <a:spcBef>
                <a:spcPts val="0"/>
              </a:spcBef>
              <a:spcAft>
                <a:spcPts val="0"/>
              </a:spcAft>
              <a:buNone/>
            </a:pPr>
            <a:endParaRPr/>
          </a:p>
        </p:txBody>
      </p:sp>
      <p:sp>
        <p:nvSpPr>
          <p:cNvPr id="227" name="Google Shape;227;g15d8cebe714_0_153:notes"/>
          <p:cNvSpPr>
            <a:spLocks noGrp="1" noRot="1" noChangeAspect="1"/>
          </p:cNvSpPr>
          <p:nvPr>
            <p:ph type="sldImg" idx="2"/>
          </p:nvPr>
        </p:nvSpPr>
        <p:spPr>
          <a:xfrm>
            <a:off x="425450" y="1238250"/>
            <a:ext cx="5943600" cy="33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443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1e502e9f4a_0_0:notes"/>
          <p:cNvSpPr>
            <a:spLocks noGrp="1" noRot="1" noChangeAspect="1"/>
          </p:cNvSpPr>
          <p:nvPr>
            <p:ph type="sldImg" idx="2"/>
          </p:nvPr>
        </p:nvSpPr>
        <p:spPr>
          <a:xfrm>
            <a:off x="2271713" y="1143000"/>
            <a:ext cx="23145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1e502e9f4a_0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11e502e9f4a_0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e4cb86e9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e4cb86e9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 : </a:t>
            </a:r>
            <a:r>
              <a:rPr lang="en-GB" u="sng">
                <a:solidFill>
                  <a:schemeClr val="hlink"/>
                </a:solidFill>
                <a:hlinkClick r:id="rId3"/>
              </a:rPr>
              <a:t>https://assets.publishing.service.gov.uk/government/uploads/system/uploads/attachment_data/file/546588/Childhood_obesity_2016__2__acc.pdf</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1e2a5f2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1e2a5f2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1e2a5f29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1e2a5f29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c71e0e6c4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c71e0e6c43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NCMP – Robin Hood Primary School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e502e9f4a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1e502e9f4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darker areas also reflect our areas of high deprivation. *Coombe Hill is an area of affluence however, Kingsnympton Estate is one of the borough’s most deprived areas and Robin Hood School, serving the estate has some of the highest levels of obesity in the borough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8fc6d0f9f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8fc6d0f9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1e2a5f29e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1e2a5f29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1e2a5f29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1e2a5f29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1e2a5f29e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1e2a5f29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can we help these adults achieve a healthy weight?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1e2a5f29e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1e2a5f29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can we enable these adults to live a physically active life? What should we be doing?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e502e9f4a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e502e9f4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71e0e6c43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c71e0e6c43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71e0e6c43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c71e0e6c4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200" b="1">
                <a:solidFill>
                  <a:srgbClr val="222222"/>
                </a:solidFill>
              </a:rPr>
              <a:t>Massive decrease in fruit and vegetable intake reported by children receiving free school meals following lockdown</a:t>
            </a:r>
            <a:endParaRPr sz="1200" b="1">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rPr>
              <a:t>In a study conducted by Northumbria University’s </a:t>
            </a:r>
            <a:r>
              <a:rPr lang="en-GB" sz="1200" u="sng">
                <a:solidFill>
                  <a:srgbClr val="1A3DB0"/>
                </a:solidFill>
                <a:hlinkClick r:id="rId3">
                  <a:extLst>
                    <a:ext uri="{A12FA001-AC4F-418D-AE19-62706E023703}">
                      <ahyp:hlinkClr xmlns:ahyp="http://schemas.microsoft.com/office/drawing/2018/hyperlinkcolor" val="tx"/>
                    </a:ext>
                  </a:extLst>
                </a:hlinkClick>
              </a:rPr>
              <a:t>Healthy Living Lab</a:t>
            </a:r>
            <a:r>
              <a:rPr lang="en-GB" sz="1200">
                <a:solidFill>
                  <a:schemeClr val="dk1"/>
                </a:solidFill>
              </a:rPr>
              <a:t> around half of the children who received free school meal vouchers are reporting a significant drop in their intake of fruit and vegetables since schools closed in March.</a:t>
            </a:r>
            <a:endParaRPr sz="1200" b="1">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GB" sz="1200" u="sng">
                <a:solidFill>
                  <a:srgbClr val="0563C1"/>
                </a:solidFill>
                <a:hlinkClick r:id="rId4">
                  <a:extLst>
                    <a:ext uri="{A12FA001-AC4F-418D-AE19-62706E023703}">
                      <ahyp:hlinkClr xmlns:ahyp="http://schemas.microsoft.com/office/drawing/2018/hyperlinkcolor" val="tx"/>
                    </a:ext>
                  </a:extLst>
                </a:hlinkClick>
              </a:rPr>
              <a:t>http://newsroom.northumbria.ac.uk/pressreleases/massive-decrease-in-fruit-and-vegetable-intake-reported-by-children-receiving-free-school-meals-following-lockdown-3005719</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71e0e6c4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c71e0e6c4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83" name="Google Shape;183;gc71e0e6c43_0_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e3cbe5c87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e3cbe5c87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Call to action to scale up peer to peer support and collect and analyse robust breastfeeding data at ten days and six to eight weeks</a:t>
            </a:r>
            <a:endParaRPr/>
          </a:p>
          <a:p>
            <a:pPr marL="0" lvl="0" indent="0" algn="l" rtl="0">
              <a:spcBef>
                <a:spcPts val="0"/>
              </a:spcBef>
              <a:spcAft>
                <a:spcPts val="0"/>
              </a:spcAft>
              <a:buNone/>
            </a:pPr>
            <a:r>
              <a:rPr lang="en-GB"/>
              <a:t>England has the lowest breastfeeding rate of any country in the world</a:t>
            </a:r>
            <a:endParaRPr/>
          </a:p>
          <a:p>
            <a:pPr marL="0" lvl="0" indent="0" algn="l" rtl="0">
              <a:spcBef>
                <a:spcPts val="0"/>
              </a:spcBef>
              <a:spcAft>
                <a:spcPts val="0"/>
              </a:spcAft>
              <a:buNone/>
            </a:pPr>
            <a:r>
              <a:rPr lang="en-GB" sz="1000">
                <a:solidFill>
                  <a:srgbClr val="333333"/>
                </a:solidFill>
                <a:highlight>
                  <a:srgbClr val="FFFFFF"/>
                </a:highlight>
              </a:rPr>
              <a:t>Based on the available evidence, breastfeeding appears to provide some level of protection against childhood overweight and obesity. Together with other targeted nutrition interventions, breastfeeding can therefore be an important component of strategies to reduce the risk of overweight and obesity in children.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e3cbe5c87_0_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e3cbe5c87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Call to provide core training programme for early years workforce and NHS staff who engage with young children and their parents</a:t>
            </a:r>
            <a:endParaRPr/>
          </a:p>
          <a:p>
            <a:pPr marL="0" lvl="0" indent="0" algn="l" rtl="0">
              <a:spcBef>
                <a:spcPts val="0"/>
              </a:spcBef>
              <a:spcAft>
                <a:spcPts val="0"/>
              </a:spcAft>
              <a:buNone/>
            </a:pPr>
            <a:r>
              <a:rPr lang="en-GB"/>
              <a:t>Food training and required qualifications for all early years setting with caterers and chefs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0b5bce5d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0b5bce5d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e3cbe5c87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e3cbe5c87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e3cbe5c87_0_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e3cbe5c87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Scale up exisiting intiatives to make drinking water widely, freely and conspicuously available from publc drinking fountains, all restaurnts and public buildings, and in ‘water only’ schools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e3cbe5c87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e3cbe5c87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71e0e6c43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c71e0e6c43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e89082775_0_6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15e89082775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5e89082775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15e8908277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5e864e538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5e864e53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5e2461f29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5e2461f2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5e2461f29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5e2461f29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22e82575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22e82575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5949-E2F5-F01A-456C-FB2B93584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230903-0E98-5F7C-85AF-36E00F1EC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685921-CCC4-12FB-4088-241ED000D1A3}"/>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5" name="Footer Placeholder 4">
            <a:extLst>
              <a:ext uri="{FF2B5EF4-FFF2-40B4-BE49-F238E27FC236}">
                <a16:creationId xmlns:a16="http://schemas.microsoft.com/office/drawing/2014/main" id="{7B5F75B4-C595-1E6F-3261-FC92516BD9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0BD01-31E9-5A54-F280-A9BFC248CA93}"/>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18842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89B7-C35B-D2E6-85D4-6DDFA2F6C8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2BEDF4-48F2-6EB5-91A8-69CB972C86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CEBA0-705F-B7BC-9E3E-793FCFE1FC32}"/>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5" name="Footer Placeholder 4">
            <a:extLst>
              <a:ext uri="{FF2B5EF4-FFF2-40B4-BE49-F238E27FC236}">
                <a16:creationId xmlns:a16="http://schemas.microsoft.com/office/drawing/2014/main" id="{1A8ABFC2-2C10-3D74-93CA-DDC848FEA7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8F7384-70E0-040A-F548-B41A247BA6A6}"/>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19682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D87CE4-9112-7BA8-F712-BAFFC65F8A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6631FF-DD6E-E07A-19EA-2C4C8C3391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D60117-E9DB-D93C-1C7C-5F178EA7F121}"/>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5" name="Footer Placeholder 4">
            <a:extLst>
              <a:ext uri="{FF2B5EF4-FFF2-40B4-BE49-F238E27FC236}">
                <a16:creationId xmlns:a16="http://schemas.microsoft.com/office/drawing/2014/main" id="{5DC5A945-6660-9EF9-EDF1-9CE5BA7AF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30CDD6-F417-27F0-B334-83ECAEA11546}"/>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01520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61642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20338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2"/>
        <p:cNvGrpSpPr/>
        <p:nvPr/>
      </p:nvGrpSpPr>
      <p:grpSpPr>
        <a:xfrm>
          <a:off x="0" y="0"/>
          <a:ext cx="0" cy="0"/>
          <a:chOff x="0" y="0"/>
          <a:chExt cx="0" cy="0"/>
        </a:xfrm>
      </p:grpSpPr>
      <p:sp>
        <p:nvSpPr>
          <p:cNvPr id="13" name="Google Shape;13;p4"/>
          <p:cNvSpPr txBox="1">
            <a:spLocks noGrp="1"/>
          </p:cNvSpPr>
          <p:nvPr>
            <p:ph type="sldNum" idx="12"/>
          </p:nvPr>
        </p:nvSpPr>
        <p:spPr>
          <a:xfrm>
            <a:off x="8719125" y="598211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0" marR="0" lvl="1" indent="0" algn="r" rtl="0">
              <a:spcBef>
                <a:spcPts val="0"/>
              </a:spcBef>
              <a:buNone/>
              <a:defRPr sz="1200" b="0" i="0" u="none" strike="noStrike" cap="none">
                <a:solidFill>
                  <a:schemeClr val="dk2"/>
                </a:solidFill>
                <a:latin typeface="Arial"/>
                <a:ea typeface="Arial"/>
                <a:cs typeface="Arial"/>
                <a:sym typeface="Arial"/>
              </a:defRPr>
            </a:lvl2pPr>
            <a:lvl3pPr marL="0" marR="0" lvl="2" indent="0" algn="r" rtl="0">
              <a:spcBef>
                <a:spcPts val="0"/>
              </a:spcBef>
              <a:buNone/>
              <a:defRPr sz="1200" b="0" i="0" u="none" strike="noStrike" cap="none">
                <a:solidFill>
                  <a:schemeClr val="dk2"/>
                </a:solidFill>
                <a:latin typeface="Arial"/>
                <a:ea typeface="Arial"/>
                <a:cs typeface="Arial"/>
                <a:sym typeface="Arial"/>
              </a:defRPr>
            </a:lvl3pPr>
            <a:lvl4pPr marL="0" marR="0" lvl="3" indent="0" algn="r" rtl="0">
              <a:spcBef>
                <a:spcPts val="0"/>
              </a:spcBef>
              <a:buNone/>
              <a:defRPr sz="1200" b="0" i="0" u="none" strike="noStrike" cap="none">
                <a:solidFill>
                  <a:schemeClr val="dk2"/>
                </a:solidFill>
                <a:latin typeface="Arial"/>
                <a:ea typeface="Arial"/>
                <a:cs typeface="Arial"/>
                <a:sym typeface="Arial"/>
              </a:defRPr>
            </a:lvl4pPr>
            <a:lvl5pPr marL="0" marR="0" lvl="4" indent="0" algn="r" rtl="0">
              <a:spcBef>
                <a:spcPts val="0"/>
              </a:spcBef>
              <a:buNone/>
              <a:defRPr sz="1200" b="0" i="0" u="none" strike="noStrike" cap="none">
                <a:solidFill>
                  <a:schemeClr val="dk2"/>
                </a:solidFill>
                <a:latin typeface="Arial"/>
                <a:ea typeface="Arial"/>
                <a:cs typeface="Arial"/>
                <a:sym typeface="Arial"/>
              </a:defRPr>
            </a:lvl5pPr>
            <a:lvl6pPr marL="0" marR="0" lvl="5" indent="0" algn="r" rtl="0">
              <a:spcBef>
                <a:spcPts val="0"/>
              </a:spcBef>
              <a:buNone/>
              <a:defRPr sz="1200" b="0" i="0" u="none" strike="noStrike" cap="none">
                <a:solidFill>
                  <a:schemeClr val="dk2"/>
                </a:solidFill>
                <a:latin typeface="Arial"/>
                <a:ea typeface="Arial"/>
                <a:cs typeface="Arial"/>
                <a:sym typeface="Arial"/>
              </a:defRPr>
            </a:lvl6pPr>
            <a:lvl7pPr marL="0" marR="0" lvl="6" indent="0" algn="r" rtl="0">
              <a:spcBef>
                <a:spcPts val="0"/>
              </a:spcBef>
              <a:buNone/>
              <a:defRPr sz="1200" b="0" i="0" u="none" strike="noStrike" cap="none">
                <a:solidFill>
                  <a:schemeClr val="dk2"/>
                </a:solidFill>
                <a:latin typeface="Arial"/>
                <a:ea typeface="Arial"/>
                <a:cs typeface="Arial"/>
                <a:sym typeface="Arial"/>
              </a:defRPr>
            </a:lvl7pPr>
            <a:lvl8pPr marL="0" marR="0" lvl="7" indent="0" algn="r" rtl="0">
              <a:spcBef>
                <a:spcPts val="0"/>
              </a:spcBef>
              <a:buNone/>
              <a:defRPr sz="1200" b="0" i="0" u="none" strike="noStrike" cap="none">
                <a:solidFill>
                  <a:schemeClr val="dk2"/>
                </a:solidFill>
                <a:latin typeface="Arial"/>
                <a:ea typeface="Arial"/>
                <a:cs typeface="Arial"/>
                <a:sym typeface="Arial"/>
              </a:defRPr>
            </a:lvl8pPr>
            <a:lvl9pPr marL="0" marR="0" lvl="8" indent="0" algn="r" rtl="0">
              <a:spcBef>
                <a:spcPts val="0"/>
              </a:spcBef>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930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48080" y="631316"/>
            <a:ext cx="10696000" cy="369332"/>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100"/>
              <a:buNone/>
              <a:defRPr sz="2400" b="1" i="0">
                <a:solidFill>
                  <a:srgbClr val="4471C4"/>
                </a:solidFill>
                <a:latin typeface="Century Gothic"/>
                <a:ea typeface="Century Gothic"/>
                <a:cs typeface="Century Gothic"/>
                <a:sym typeface="Century Gothic"/>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3417" y="1576857"/>
            <a:ext cx="10812800" cy="246221"/>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SzPts val="1100"/>
              <a:buNone/>
              <a:defRPr sz="1600" b="1" i="0">
                <a:solidFill>
                  <a:schemeClr val="dk1"/>
                </a:solidFill>
                <a:latin typeface="Century Gothic"/>
                <a:ea typeface="Century Gothic"/>
                <a:cs typeface="Century Gothic"/>
                <a:sym typeface="Century Gothic"/>
              </a:defRPr>
            </a:lvl1pPr>
            <a:lvl2pPr marL="1219170" lvl="1" indent="-304792" algn="l" rtl="0">
              <a:lnSpc>
                <a:spcPct val="100000"/>
              </a:lnSpc>
              <a:spcBef>
                <a:spcPts val="0"/>
              </a:spcBef>
              <a:spcAft>
                <a:spcPts val="0"/>
              </a:spcAft>
              <a:buSzPts val="1100"/>
              <a:buNone/>
              <a:defRPr/>
            </a:lvl2pPr>
            <a:lvl3pPr marL="1828754" lvl="2" indent="-304792" algn="l" rtl="0">
              <a:lnSpc>
                <a:spcPct val="100000"/>
              </a:lnSpc>
              <a:spcBef>
                <a:spcPts val="0"/>
              </a:spcBef>
              <a:spcAft>
                <a:spcPts val="0"/>
              </a:spcAft>
              <a:buSzPts val="1100"/>
              <a:buNone/>
              <a:defRPr/>
            </a:lvl3pPr>
            <a:lvl4pPr marL="2438339" lvl="3" indent="-304792" algn="l" rtl="0">
              <a:lnSpc>
                <a:spcPct val="100000"/>
              </a:lnSpc>
              <a:spcBef>
                <a:spcPts val="0"/>
              </a:spcBef>
              <a:spcAft>
                <a:spcPts val="0"/>
              </a:spcAft>
              <a:buSzPts val="1100"/>
              <a:buNone/>
              <a:defRPr/>
            </a:lvl4pPr>
            <a:lvl5pPr marL="3047924" lvl="4" indent="-304792" algn="l" rtl="0">
              <a:lnSpc>
                <a:spcPct val="100000"/>
              </a:lnSpc>
              <a:spcBef>
                <a:spcPts val="0"/>
              </a:spcBef>
              <a:spcAft>
                <a:spcPts val="0"/>
              </a:spcAft>
              <a:buSzPts val="1100"/>
              <a:buNone/>
              <a:defRPr/>
            </a:lvl5pPr>
            <a:lvl6pPr marL="3657509" lvl="5" indent="-304792" algn="l" rtl="0">
              <a:lnSpc>
                <a:spcPct val="100000"/>
              </a:lnSpc>
              <a:spcBef>
                <a:spcPts val="0"/>
              </a:spcBef>
              <a:spcAft>
                <a:spcPts val="0"/>
              </a:spcAft>
              <a:buSzPts val="1100"/>
              <a:buNone/>
              <a:defRPr/>
            </a:lvl6pPr>
            <a:lvl7pPr marL="4267093" lvl="6" indent="-304792" algn="l" rtl="0">
              <a:lnSpc>
                <a:spcPct val="100000"/>
              </a:lnSpc>
              <a:spcBef>
                <a:spcPts val="0"/>
              </a:spcBef>
              <a:spcAft>
                <a:spcPts val="0"/>
              </a:spcAft>
              <a:buSzPts val="1100"/>
              <a:buNone/>
              <a:defRPr/>
            </a:lvl7pPr>
            <a:lvl8pPr marL="4876678" lvl="7" indent="-304792" algn="l" rtl="0">
              <a:lnSpc>
                <a:spcPct val="100000"/>
              </a:lnSpc>
              <a:spcBef>
                <a:spcPts val="0"/>
              </a:spcBef>
              <a:spcAft>
                <a:spcPts val="0"/>
              </a:spcAft>
              <a:buSzPts val="1100"/>
              <a:buNone/>
              <a:defRPr/>
            </a:lvl8pPr>
            <a:lvl9pPr marL="5486263" lvl="8" indent="-304792" algn="l" rtl="0">
              <a:lnSpc>
                <a:spcPct val="100000"/>
              </a:lnSpc>
              <a:spcBef>
                <a:spcPts val="0"/>
              </a:spcBef>
              <a:spcAft>
                <a:spcPts val="0"/>
              </a:spcAft>
              <a:buSzPts val="1100"/>
              <a:buNone/>
              <a:defRPr/>
            </a:lvl9pPr>
          </a:lstStyle>
          <a:p>
            <a:endParaRPr/>
          </a:p>
        </p:txBody>
      </p:sp>
      <p:sp>
        <p:nvSpPr>
          <p:cNvPr id="53" name="Google Shape;53;p13"/>
          <p:cNvSpPr txBox="1">
            <a:spLocks noGrp="1"/>
          </p:cNvSpPr>
          <p:nvPr>
            <p:ph type="ftr" idx="11"/>
          </p:nvPr>
        </p:nvSpPr>
        <p:spPr>
          <a:xfrm>
            <a:off x="4145280" y="6377940"/>
            <a:ext cx="3901600" cy="225767"/>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100"/>
              <a:buNone/>
              <a:defRPr sz="1467">
                <a:solidFill>
                  <a:srgbClr val="88888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4" name="Google Shape;54;p13"/>
          <p:cNvSpPr txBox="1">
            <a:spLocks noGrp="1"/>
          </p:cNvSpPr>
          <p:nvPr>
            <p:ph type="dt" idx="10"/>
          </p:nvPr>
        </p:nvSpPr>
        <p:spPr>
          <a:xfrm>
            <a:off x="609600" y="6377940"/>
            <a:ext cx="2804000" cy="225767"/>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100"/>
              <a:buNone/>
              <a:defRPr sz="1467">
                <a:solidFill>
                  <a:srgbClr val="88888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8778240" y="6377941"/>
            <a:ext cx="2804000" cy="287323"/>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0854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E5D9-C54D-389B-E189-02589B46BE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760EAA-2EB4-44DC-0A94-89CDFD391D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7277E6-9F44-A466-6143-F13EC17A4C71}"/>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5" name="Footer Placeholder 4">
            <a:extLst>
              <a:ext uri="{FF2B5EF4-FFF2-40B4-BE49-F238E27FC236}">
                <a16:creationId xmlns:a16="http://schemas.microsoft.com/office/drawing/2014/main" id="{A0BEA0BF-13F2-6EA2-95E3-A79E3B1B09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52C442-0BAD-07CF-E115-47A87E764088}"/>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297006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5C98-F1AD-9F13-0A29-40CCC834D8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C1C059-DF52-2780-CBBA-AEAA63D044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BC2D8F-EFBE-CC62-5B88-0252B3AF7D3B}"/>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5" name="Footer Placeholder 4">
            <a:extLst>
              <a:ext uri="{FF2B5EF4-FFF2-40B4-BE49-F238E27FC236}">
                <a16:creationId xmlns:a16="http://schemas.microsoft.com/office/drawing/2014/main" id="{EE4E8F0D-A5CC-5425-A502-1226DBC010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18002-2800-04E3-B031-8B98E17B13A9}"/>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91834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7C5F-AB5E-5955-36B2-6C25A69D9B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13523-5517-7845-7567-60F3C44BB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90DF45-0645-6D49-1C5F-B4D4C868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1FE2CD-B1F5-C416-4D45-E3F50252398F}"/>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6" name="Footer Placeholder 5">
            <a:extLst>
              <a:ext uri="{FF2B5EF4-FFF2-40B4-BE49-F238E27FC236}">
                <a16:creationId xmlns:a16="http://schemas.microsoft.com/office/drawing/2014/main" id="{D29B567D-CD23-6BFB-FFDB-7E2E1B1E0D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6DA392-97F6-AA55-A4EB-C4087DA9484F}"/>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256624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2AEA-3AE7-AFD6-CC4D-5DF71A533C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2479AD-C01B-C4EF-F3EC-1E3178757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239ED9-6F86-F231-94F1-2F259678B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27C9F4-1EFB-4204-CDCA-CA0D67E72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7D01A-468E-A978-7158-5DA70F8454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818271-211F-3CFC-43BC-5534FA2A48AF}"/>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8" name="Footer Placeholder 7">
            <a:extLst>
              <a:ext uri="{FF2B5EF4-FFF2-40B4-BE49-F238E27FC236}">
                <a16:creationId xmlns:a16="http://schemas.microsoft.com/office/drawing/2014/main" id="{CAAC8F83-CD5D-E1BD-2FE6-6A365343EF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FCDC7D-0ADF-E77A-CD20-35693A21D7F5}"/>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47613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ACD1-3B9A-46F1-B2A9-8348E3440F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78DB54-7B9C-3EC5-B8E5-29C454A8E858}"/>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4" name="Footer Placeholder 3">
            <a:extLst>
              <a:ext uri="{FF2B5EF4-FFF2-40B4-BE49-F238E27FC236}">
                <a16:creationId xmlns:a16="http://schemas.microsoft.com/office/drawing/2014/main" id="{E805BC63-DEEA-C4A5-AD6C-887A5B8531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B54743-5BD6-FDD0-4F02-C09EAB0CA5C0}"/>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106648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E48D6-A787-845C-B85F-4BCDA1F2169B}"/>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3" name="Footer Placeholder 2">
            <a:extLst>
              <a:ext uri="{FF2B5EF4-FFF2-40B4-BE49-F238E27FC236}">
                <a16:creationId xmlns:a16="http://schemas.microsoft.com/office/drawing/2014/main" id="{6C26D318-BAAD-8B32-9563-4B0CBAFD27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70ACA2-948B-3ABC-EBE1-13D096F8010E}"/>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83100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0618-E2C1-5E0F-133B-8A37C01EA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1EC147-F577-5A9B-1300-A910BC009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E04AF8-2173-1885-ED1E-F1C228D0D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BB115-A59A-CB86-8223-23BE301F3011}"/>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6" name="Footer Placeholder 5">
            <a:extLst>
              <a:ext uri="{FF2B5EF4-FFF2-40B4-BE49-F238E27FC236}">
                <a16:creationId xmlns:a16="http://schemas.microsoft.com/office/drawing/2014/main" id="{138B0E80-19AF-F7B2-45A5-3570346D0C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5C59BC-810C-90AF-DB41-AFDA979A7BB0}"/>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42278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C76B-85C1-4AA5-31AD-C4345AD3C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587818-727C-F49A-8A60-8C9A296FC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ABE848-101D-C361-A120-4AD668594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8D935-A3FF-D662-2C82-B417390A1F01}"/>
              </a:ext>
            </a:extLst>
          </p:cNvPr>
          <p:cNvSpPr>
            <a:spLocks noGrp="1"/>
          </p:cNvSpPr>
          <p:nvPr>
            <p:ph type="dt" sz="half" idx="10"/>
          </p:nvPr>
        </p:nvSpPr>
        <p:spPr/>
        <p:txBody>
          <a:bodyPr/>
          <a:lstStyle/>
          <a:p>
            <a:fld id="{FAA675FE-08B2-466A-AB6C-ECCEB6DBD867}" type="datetimeFigureOut">
              <a:rPr lang="en-GB" smtClean="0"/>
              <a:t>05/10/2022</a:t>
            </a:fld>
            <a:endParaRPr lang="en-GB"/>
          </a:p>
        </p:txBody>
      </p:sp>
      <p:sp>
        <p:nvSpPr>
          <p:cNvPr id="6" name="Footer Placeholder 5">
            <a:extLst>
              <a:ext uri="{FF2B5EF4-FFF2-40B4-BE49-F238E27FC236}">
                <a16:creationId xmlns:a16="http://schemas.microsoft.com/office/drawing/2014/main" id="{05FFB49A-9F0D-684D-0177-FDD5ED803D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9B9066-5C33-1E89-7049-5F5789D94E2E}"/>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103644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7AA5C-22E1-6DA1-40C1-028A5ED8A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7F9D48-6A25-1D5F-C727-73635FDDD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FEB953-FB60-4FE3-3B4F-EECACCB50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675FE-08B2-466A-AB6C-ECCEB6DBD867}" type="datetimeFigureOut">
              <a:rPr lang="en-GB" smtClean="0"/>
              <a:t>05/10/2022</a:t>
            </a:fld>
            <a:endParaRPr lang="en-GB"/>
          </a:p>
        </p:txBody>
      </p:sp>
      <p:sp>
        <p:nvSpPr>
          <p:cNvPr id="5" name="Footer Placeholder 4">
            <a:extLst>
              <a:ext uri="{FF2B5EF4-FFF2-40B4-BE49-F238E27FC236}">
                <a16:creationId xmlns:a16="http://schemas.microsoft.com/office/drawing/2014/main" id="{2A0F8F96-03DB-E33D-AD20-3CB731170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7D09282-2FCB-AFC3-EF3D-A367DD303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B27D7-C7FB-490D-B0BE-6A9FACC5B68B}" type="slidenum">
              <a:rPr lang="en-GB" smtClean="0"/>
              <a:t>‹#›</a:t>
            </a:fld>
            <a:endParaRPr lang="en-GB"/>
          </a:p>
        </p:txBody>
      </p:sp>
    </p:spTree>
    <p:extLst>
      <p:ext uri="{BB962C8B-B14F-4D97-AF65-F5344CB8AC3E}">
        <p14:creationId xmlns:p14="http://schemas.microsoft.com/office/powerpoint/2010/main" val="3557681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kingston.gov.uk/covid-19-kingston/household-support-fund/3"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householdsupportfund@kingston.gov.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hyperlink" Target="https://www.kingston.gov.uk/costoflivingsuppor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itizensadvicekingston.org.uk/?portfolio=cost-of-living-crisis-2"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www.worryingaboutmoney.co.uk/kingston" TargetMode="External"/><Relationship Id="rId4" Type="http://schemas.openxmlformats.org/officeDocument/2006/relationships/hyperlink" Target="https://ifanuk.org/kingston-leafle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connectedkingston.uk/results?category=9857fe1c-17dc-4994-819d-1977ea41663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london.gov.uk/what-we-do/communities/help-cost-livin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nnectedkingston.uk/"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hyperlink" Target="https://www.zerosuicidealliance.com/training" TargetMode="External"/><Relationship Id="rId4" Type="http://schemas.openxmlformats.org/officeDocument/2006/relationships/hyperlink" Target="http://bit.ly/staying_mentally_wel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london.gov.uk/what-we-do/communities/help-cost-living" TargetMode="External"/><Relationship Id="rId7" Type="http://schemas.openxmlformats.org/officeDocument/2006/relationships/hyperlink" Target="https://www.thesilverline.org.uk/"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thecalmzone.net/" TargetMode="External"/><Relationship Id="rId5" Type="http://schemas.openxmlformats.org/officeDocument/2006/relationships/hyperlink" Target="https://www.papyrus-uk.org/" TargetMode="External"/><Relationship Id="rId4" Type="http://schemas.openxmlformats.org/officeDocument/2006/relationships/hyperlink" Target="https://www.samaritans.or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katharine.dallas@kingston.gov.uk/"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docs.google.com/forms/d/e/1FAIpQLSfPxZvCDnCI11Sn0KIgzEMl-HFvFqzSkH8VFui1JhBma1R8rg/viewform?usp=sf_lin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0.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hyperlink" Target="https://www.southwestlondonics.org.uk/publications/kingston-health-and-care-plan-2022-to-2024/" TargetMode="Externa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blogs.lse.ac.uk/politicsandpolicy/should-we-classify-obesity-as-a-disease/" TargetMode="Externa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29.jp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9.jpg"/><Relationship Id="rId5" Type="http://schemas.openxmlformats.org/officeDocument/2006/relationships/hyperlink" Target="http://drive.google.com/file/d/1VDrw_R3IeMLD1VSIZ-JUI1DiYehlFoSi/view" TargetMode="Externa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hyperlink" Target="http://www.youtube.com/watch?v=Ie2HByFcDZ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www.healthwatchkingston.org.uk/sites/healthwatchkingston.org.uk/files/Bereavement%20Services%20Report%20Final%20Draft%20V7%5B95%5D.pdf" TargetMode="External"/><Relationship Id="rId7" Type="http://schemas.openxmlformats.org/officeDocument/2006/relationships/image" Target="../media/image76.jp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hyperlink" Target="https://www.healthwatchkingston.org.uk/advice-and-information/2022-06-09/all-about-integrated-care-systems-ics-and-kingston-place" TargetMode="External"/><Relationship Id="rId5" Type="http://schemas.openxmlformats.org/officeDocument/2006/relationships/hyperlink" Target="https://www.healthwatchkingston.org.uk/news/2022-09-29/virtual-conversation-about-virtual-wards-update-event" TargetMode="External"/><Relationship Id="rId4" Type="http://schemas.openxmlformats.org/officeDocument/2006/relationships/hyperlink" Target="https://www.healthwatchkingston.org.uk/share-your-view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kingston.gov.uk/costoflivingsuppor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kingston.gov.uk/covid-19-kingston/household-support-fund"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mailto:householdsupportfund@kingston.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62063" y="411061"/>
            <a:ext cx="11048912" cy="2185214"/>
          </a:xfrm>
          <a:prstGeom prst="rect">
            <a:avLst/>
          </a:prstGeom>
          <a:noFill/>
        </p:spPr>
        <p:txBody>
          <a:bodyPr wrap="square" rtlCol="0">
            <a:spAutoFit/>
          </a:bodyPr>
          <a:lstStyle/>
          <a:p>
            <a:pPr fontAlgn="base"/>
            <a:r>
              <a:rPr lang="en-GB" sz="4800" b="1" dirty="0">
                <a:solidFill>
                  <a:srgbClr val="E7479D"/>
                </a:solidFill>
                <a:latin typeface="Trebuchet MS" panose="020B0703020202090204" pitchFamily="34" charset="0"/>
              </a:rPr>
              <a:t>Healthwatch Kingston Open Meeting </a:t>
            </a:r>
            <a:endParaRPr lang="en-GB" sz="4000" b="1" dirty="0">
              <a:solidFill>
                <a:srgbClr val="E7479D"/>
              </a:solidFill>
              <a:latin typeface="Trebuchet MS" panose="020B0703020202090204" pitchFamily="34" charset="0"/>
            </a:endParaRPr>
          </a:p>
          <a:p>
            <a:pPr fontAlgn="base"/>
            <a:r>
              <a:rPr lang="en-US" sz="2800" b="1" dirty="0">
                <a:solidFill>
                  <a:srgbClr val="E7479D"/>
                </a:solidFill>
                <a:latin typeface="Trebuchet MS" panose="020B0703020202090204" pitchFamily="34" charset="0"/>
              </a:rPr>
              <a:t>Cost of Living, Health and Care Plan and Obesity</a:t>
            </a:r>
          </a:p>
          <a:p>
            <a:pPr fontAlgn="base"/>
            <a:endParaRPr lang="en-US" sz="20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a:p>
            <a:pPr fontAlgn="base"/>
            <a:r>
              <a:rPr lang="en-US" sz="2000" b="1" dirty="0">
                <a:solidFill>
                  <a:schemeClr val="accent5">
                    <a:lumMod val="50000"/>
                  </a:schemeClr>
                </a:solidFill>
                <a:latin typeface="Trebuchet MS" panose="020B0703020202090204" pitchFamily="34" charset="0"/>
              </a:rPr>
              <a:t>Tuesday 4</a:t>
            </a:r>
            <a:r>
              <a:rPr lang="en-US" sz="2000" b="1" baseline="30000" dirty="0">
                <a:solidFill>
                  <a:schemeClr val="accent5">
                    <a:lumMod val="50000"/>
                  </a:schemeClr>
                </a:solidFill>
                <a:latin typeface="Trebuchet MS" panose="020B0703020202090204" pitchFamily="34" charset="0"/>
              </a:rPr>
              <a:t>th</a:t>
            </a:r>
            <a:r>
              <a:rPr lang="en-US" sz="2000" b="1" dirty="0">
                <a:solidFill>
                  <a:schemeClr val="accent5">
                    <a:lumMod val="50000"/>
                  </a:schemeClr>
                </a:solidFill>
                <a:latin typeface="Trebuchet MS" panose="020B0703020202090204" pitchFamily="34" charset="0"/>
              </a:rPr>
              <a:t> October 2022</a:t>
            </a: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376320" y="4718566"/>
            <a:ext cx="6216931" cy="1547325"/>
          </a:xfrm>
          <a:prstGeom prst="rect">
            <a:avLst/>
          </a:prstGeom>
        </p:spPr>
      </p:pic>
      <p:pic>
        <p:nvPicPr>
          <p:cNvPr id="20" name="Picture 7" descr="Logo, company name&#10;&#10;Description automatically generated">
            <a:extLst>
              <a:ext uri="{FF2B5EF4-FFF2-40B4-BE49-F238E27FC236}">
                <a16:creationId xmlns:a16="http://schemas.microsoft.com/office/drawing/2014/main" id="{43EB6EFF-19D6-0510-00DF-25E151981353}"/>
              </a:ext>
            </a:extLst>
          </p:cNvPr>
          <p:cNvPicPr>
            <a:picLocks noChangeAspect="1"/>
          </p:cNvPicPr>
          <p:nvPr/>
        </p:nvPicPr>
        <p:blipFill>
          <a:blip r:embed="rId3"/>
          <a:stretch>
            <a:fillRect/>
          </a:stretch>
        </p:blipFill>
        <p:spPr>
          <a:xfrm>
            <a:off x="7468071" y="1874700"/>
            <a:ext cx="4240271" cy="4240271"/>
          </a:xfrm>
          <a:prstGeom prst="rect">
            <a:avLst/>
          </a:prstGeom>
        </p:spPr>
      </p:pic>
    </p:spTree>
    <p:extLst>
      <p:ext uri="{BB962C8B-B14F-4D97-AF65-F5344CB8AC3E}">
        <p14:creationId xmlns:p14="http://schemas.microsoft.com/office/powerpoint/2010/main" val="345638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4"/>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ctr" anchorCtr="0">
            <a:noAutofit/>
          </a:bodyPr>
          <a:lstStyle/>
          <a:p>
            <a:pPr algn="l"/>
            <a:r>
              <a:rPr lang="en-GB" dirty="0"/>
              <a:t>Voluntary &amp; Community Sector grants</a:t>
            </a:r>
            <a:endParaRPr dirty="0"/>
          </a:p>
        </p:txBody>
      </p:sp>
      <p:sp>
        <p:nvSpPr>
          <p:cNvPr id="167" name="Google Shape;167;p34"/>
          <p:cNvSpPr txBox="1"/>
          <p:nvPr/>
        </p:nvSpPr>
        <p:spPr>
          <a:xfrm>
            <a:off x="340233" y="1339734"/>
            <a:ext cx="11776400" cy="5085326"/>
          </a:xfrm>
          <a:prstGeom prst="rect">
            <a:avLst/>
          </a:prstGeom>
          <a:noFill/>
          <a:ln>
            <a:noFill/>
          </a:ln>
        </p:spPr>
        <p:txBody>
          <a:bodyPr spcFirstLastPara="1" wrap="square" lIns="121900" tIns="121900" rIns="121900" bIns="121900" anchor="t" anchorCtr="0">
            <a:spAutoFit/>
          </a:bodyPr>
          <a:lstStyle/>
          <a:p>
            <a:pPr marL="609585" indent="-474121">
              <a:lnSpc>
                <a:spcPct val="115000"/>
              </a:lnSpc>
              <a:spcBef>
                <a:spcPts val="1867"/>
              </a:spcBef>
              <a:buClr>
                <a:schemeClr val="dk1"/>
              </a:buClr>
              <a:buSzPts val="2000"/>
              <a:buFont typeface="Calibri"/>
              <a:buChar char="●"/>
            </a:pPr>
            <a:r>
              <a:rPr lang="en-GB" sz="2133" dirty="0">
                <a:solidFill>
                  <a:srgbClr val="3C3C3C"/>
                </a:solidFill>
                <a:highlight>
                  <a:srgbClr val="FFFFFF"/>
                </a:highlight>
              </a:rPr>
              <a:t>We are inviting Voluntary and Community Sector organisations to apply for projects that will help people stay warm and well, and access meals and equipment and support. </a:t>
            </a:r>
            <a:endParaRPr sz="2133" dirty="0">
              <a:solidFill>
                <a:srgbClr val="3C3C3C"/>
              </a:solidFill>
              <a:highlight>
                <a:srgbClr val="FFFFFF"/>
              </a:highlight>
            </a:endParaRPr>
          </a:p>
          <a:p>
            <a:pPr marL="609585" indent="-474121">
              <a:lnSpc>
                <a:spcPct val="115000"/>
              </a:lnSpc>
              <a:spcBef>
                <a:spcPts val="1867"/>
              </a:spcBef>
              <a:buClr>
                <a:schemeClr val="dk1"/>
              </a:buClr>
              <a:buSzPts val="2000"/>
              <a:buFont typeface="Calibri"/>
              <a:buChar char="●"/>
            </a:pPr>
            <a:r>
              <a:rPr lang="en-GB" sz="2133" dirty="0">
                <a:solidFill>
                  <a:srgbClr val="3C3C3C"/>
                </a:solidFill>
                <a:highlight>
                  <a:srgbClr val="FFFFFF"/>
                </a:highlight>
              </a:rPr>
              <a:t>The funding retains flexibility in how this money can be spent and we are hoping to include the following: </a:t>
            </a:r>
            <a:endParaRPr sz="2133" dirty="0">
              <a:solidFill>
                <a:srgbClr val="3C3C3C"/>
              </a:solidFill>
              <a:highlight>
                <a:srgbClr val="FFFFFF"/>
              </a:highlight>
            </a:endParaRPr>
          </a:p>
          <a:p>
            <a:pPr marL="1219170" lvl="1" indent="-474121">
              <a:lnSpc>
                <a:spcPct val="115000"/>
              </a:lnSpc>
              <a:spcBef>
                <a:spcPts val="1333"/>
              </a:spcBef>
              <a:buClr>
                <a:schemeClr val="dk1"/>
              </a:buClr>
              <a:buSzPts val="2000"/>
              <a:buFont typeface="Calibri"/>
              <a:buChar char="○"/>
            </a:pPr>
            <a:r>
              <a:rPr lang="en-GB" sz="2133" dirty="0">
                <a:solidFill>
                  <a:srgbClr val="3C3C3C"/>
                </a:solidFill>
                <a:highlight>
                  <a:srgbClr val="FFFFFF"/>
                </a:highlight>
              </a:rPr>
              <a:t>Nutritional meals for residents, especially clinically vulnerable residents.</a:t>
            </a:r>
            <a:endParaRPr sz="2133" dirty="0">
              <a:solidFill>
                <a:srgbClr val="3C3C3C"/>
              </a:solidFill>
              <a:highlight>
                <a:srgbClr val="FFFFFF"/>
              </a:highlight>
            </a:endParaRPr>
          </a:p>
          <a:p>
            <a:pPr marL="1219170" lvl="1" indent="-474121">
              <a:lnSpc>
                <a:spcPct val="115000"/>
              </a:lnSpc>
              <a:buClr>
                <a:schemeClr val="dk1"/>
              </a:buClr>
              <a:buSzPts val="2000"/>
              <a:buFont typeface="Calibri"/>
              <a:buChar char="○"/>
            </a:pPr>
            <a:r>
              <a:rPr lang="en-GB" sz="2133" dirty="0">
                <a:solidFill>
                  <a:srgbClr val="3C3C3C"/>
                </a:solidFill>
                <a:highlight>
                  <a:srgbClr val="FFFFFF"/>
                </a:highlight>
              </a:rPr>
              <a:t>Warm Spaces for residents to attend.</a:t>
            </a:r>
            <a:endParaRPr sz="2133" dirty="0">
              <a:solidFill>
                <a:srgbClr val="3C3C3C"/>
              </a:solidFill>
              <a:highlight>
                <a:srgbClr val="FFFFFF"/>
              </a:highlight>
            </a:endParaRPr>
          </a:p>
          <a:p>
            <a:pPr marL="1219170" lvl="1" indent="-474121">
              <a:lnSpc>
                <a:spcPct val="115000"/>
              </a:lnSpc>
              <a:buClr>
                <a:schemeClr val="dk1"/>
              </a:buClr>
              <a:buSzPts val="2000"/>
              <a:buFont typeface="Calibri"/>
              <a:buChar char="○"/>
            </a:pPr>
            <a:r>
              <a:rPr lang="en-GB" sz="2133" dirty="0">
                <a:solidFill>
                  <a:srgbClr val="3C3C3C"/>
                </a:solidFill>
                <a:highlight>
                  <a:srgbClr val="FFFFFF"/>
                </a:highlight>
              </a:rPr>
              <a:t>Support with food; energy/utility bills, essentials e.g. bedding, boiler repairs, clothing.</a:t>
            </a:r>
            <a:endParaRPr sz="2133" dirty="0">
              <a:solidFill>
                <a:srgbClr val="3C3C3C"/>
              </a:solidFill>
              <a:highlight>
                <a:srgbClr val="FFFFFF"/>
              </a:highlight>
            </a:endParaRPr>
          </a:p>
          <a:p>
            <a:pPr marL="1219170" lvl="1" indent="-474121">
              <a:lnSpc>
                <a:spcPct val="115000"/>
              </a:lnSpc>
              <a:buClr>
                <a:schemeClr val="dk1"/>
              </a:buClr>
              <a:buSzPts val="2000"/>
              <a:buFont typeface="Calibri"/>
              <a:buChar char="○"/>
            </a:pPr>
            <a:r>
              <a:rPr lang="en-GB" sz="2133" dirty="0">
                <a:solidFill>
                  <a:srgbClr val="3C3C3C"/>
                </a:solidFill>
                <a:highlight>
                  <a:srgbClr val="FFFFFF"/>
                </a:highlight>
              </a:rPr>
              <a:t>Provision of household equipment to help with keeping warm, </a:t>
            </a:r>
            <a:r>
              <a:rPr lang="en-GB" sz="2133" dirty="0" err="1">
                <a:solidFill>
                  <a:srgbClr val="3C3C3C"/>
                </a:solidFill>
                <a:highlight>
                  <a:srgbClr val="FFFFFF"/>
                </a:highlight>
              </a:rPr>
              <a:t>eg.</a:t>
            </a:r>
            <a:r>
              <a:rPr lang="en-GB" sz="2133" dirty="0">
                <a:solidFill>
                  <a:srgbClr val="3C3C3C"/>
                </a:solidFill>
                <a:highlight>
                  <a:srgbClr val="FFFFFF"/>
                </a:highlight>
              </a:rPr>
              <a:t> electric blankets, hot water bottles and thermos flasks.</a:t>
            </a:r>
            <a:endParaRPr sz="2133" dirty="0">
              <a:solidFill>
                <a:srgbClr val="3C3C3C"/>
              </a:solidFill>
              <a:highlight>
                <a:srgbClr val="FFFFFF"/>
              </a:highlight>
            </a:endParaRPr>
          </a:p>
          <a:p>
            <a:pPr marL="609585" indent="-474121">
              <a:lnSpc>
                <a:spcPct val="115000"/>
              </a:lnSpc>
              <a:spcBef>
                <a:spcPts val="1867"/>
              </a:spcBef>
              <a:spcAft>
                <a:spcPts val="1333"/>
              </a:spcAft>
              <a:buClr>
                <a:schemeClr val="dk1"/>
              </a:buClr>
              <a:buSzPts val="2000"/>
              <a:buFont typeface="Calibri"/>
              <a:buChar char="●"/>
            </a:pPr>
            <a:r>
              <a:rPr lang="en-GB" sz="2133" dirty="0">
                <a:solidFill>
                  <a:srgbClr val="3C3C3C"/>
                </a:solidFill>
                <a:highlight>
                  <a:srgbClr val="FFFFFF"/>
                </a:highlight>
              </a:rPr>
              <a:t>For more information is available on the </a:t>
            </a:r>
            <a:r>
              <a:rPr lang="en-GB" sz="2133" u="sng" dirty="0">
                <a:solidFill>
                  <a:schemeClr val="hlink"/>
                </a:solidFill>
                <a:highlight>
                  <a:srgbClr val="FFFFFF"/>
                </a:highlight>
                <a:hlinkClick r:id="rId3"/>
              </a:rPr>
              <a:t>RBK website</a:t>
            </a:r>
            <a:r>
              <a:rPr lang="en-GB" sz="2133" dirty="0">
                <a:solidFill>
                  <a:srgbClr val="3C3C3C"/>
                </a:solidFill>
                <a:highlight>
                  <a:srgbClr val="FFFFFF"/>
                </a:highlight>
              </a:rPr>
              <a:t> or </a:t>
            </a:r>
            <a:r>
              <a:rPr lang="en-GB" sz="2133" u="sng" dirty="0">
                <a:solidFill>
                  <a:schemeClr val="hlink"/>
                </a:solidFill>
                <a:highlight>
                  <a:srgbClr val="FFFFFF"/>
                </a:highlight>
                <a:hlinkClick r:id="rId4"/>
              </a:rPr>
              <a:t>email the team</a:t>
            </a:r>
            <a:r>
              <a:rPr lang="en-GB" sz="2133" dirty="0">
                <a:solidFill>
                  <a:srgbClr val="3C3C3C"/>
                </a:solidFill>
                <a:highlight>
                  <a:srgbClr val="FFFFFF"/>
                </a:highlight>
              </a:rPr>
              <a:t>.</a:t>
            </a:r>
            <a:endParaRPr sz="2133" dirty="0">
              <a:solidFill>
                <a:srgbClr val="3C3C3C"/>
              </a:solidFill>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RBK: Cost of Living </a:t>
            </a:r>
            <a:endParaRPr/>
          </a:p>
        </p:txBody>
      </p:sp>
      <p:pic>
        <p:nvPicPr>
          <p:cNvPr id="173" name="Google Shape;173;p35"/>
          <p:cNvPicPr preferRelativeResize="0"/>
          <p:nvPr/>
        </p:nvPicPr>
        <p:blipFill>
          <a:blip r:embed="rId3">
            <a:alphaModFix/>
          </a:blip>
          <a:stretch>
            <a:fillRect/>
          </a:stretch>
        </p:blipFill>
        <p:spPr>
          <a:xfrm>
            <a:off x="6274834" y="881685"/>
            <a:ext cx="4797447" cy="5094633"/>
          </a:xfrm>
          <a:prstGeom prst="rect">
            <a:avLst/>
          </a:prstGeom>
          <a:noFill/>
          <a:ln>
            <a:noFill/>
          </a:ln>
        </p:spPr>
      </p:pic>
      <p:sp>
        <p:nvSpPr>
          <p:cNvPr id="174" name="Google Shape;174;p35"/>
          <p:cNvSpPr txBox="1"/>
          <p:nvPr/>
        </p:nvSpPr>
        <p:spPr>
          <a:xfrm>
            <a:off x="348733" y="1940267"/>
            <a:ext cx="5847600" cy="1354176"/>
          </a:xfrm>
          <a:prstGeom prst="rect">
            <a:avLst/>
          </a:prstGeom>
          <a:noFill/>
          <a:ln>
            <a:noFill/>
          </a:ln>
        </p:spPr>
        <p:txBody>
          <a:bodyPr spcFirstLastPara="1" wrap="square" lIns="121900" tIns="121900" rIns="121900" bIns="121900" anchor="t" anchorCtr="0">
            <a:spAutoFit/>
          </a:bodyPr>
          <a:lstStyle/>
          <a:p>
            <a:r>
              <a:rPr lang="en-GB" sz="2400" u="sng">
                <a:solidFill>
                  <a:schemeClr val="hlink"/>
                </a:solidFill>
                <a:hlinkClick r:id="rId4"/>
              </a:rPr>
              <a:t>https://www.kingston.gov.uk/costoflivingsupport</a:t>
            </a:r>
            <a:r>
              <a:rPr lang="en-GB" sz="2400"/>
              <a:t> </a:t>
            </a:r>
            <a:endParaRPr sz="2400"/>
          </a:p>
          <a:p>
            <a:endParaRPr sz="2400"/>
          </a:p>
        </p:txBody>
      </p:sp>
      <p:pic>
        <p:nvPicPr>
          <p:cNvPr id="175" name="Google Shape;175;p35"/>
          <p:cNvPicPr preferRelativeResize="0"/>
          <p:nvPr/>
        </p:nvPicPr>
        <p:blipFill>
          <a:blip r:embed="rId5">
            <a:alphaModFix/>
          </a:blip>
          <a:stretch>
            <a:fillRect/>
          </a:stretch>
        </p:blipFill>
        <p:spPr>
          <a:xfrm>
            <a:off x="1529568" y="2761067"/>
            <a:ext cx="2698121" cy="36905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CAK: Cost of Living Toolkit</a:t>
            </a:r>
            <a:endParaRPr/>
          </a:p>
        </p:txBody>
      </p:sp>
      <p:sp>
        <p:nvSpPr>
          <p:cNvPr id="181" name="Google Shape;181;p36"/>
          <p:cNvSpPr txBox="1"/>
          <p:nvPr/>
        </p:nvSpPr>
        <p:spPr>
          <a:xfrm>
            <a:off x="348733" y="1940267"/>
            <a:ext cx="5847600" cy="2338870"/>
          </a:xfrm>
          <a:prstGeom prst="rect">
            <a:avLst/>
          </a:prstGeom>
          <a:noFill/>
          <a:ln>
            <a:noFill/>
          </a:ln>
        </p:spPr>
        <p:txBody>
          <a:bodyPr spcFirstLastPara="1" wrap="square" lIns="121900" tIns="121900" rIns="121900" bIns="121900" anchor="t" anchorCtr="0">
            <a:spAutoFit/>
          </a:bodyPr>
          <a:lstStyle/>
          <a:p>
            <a:r>
              <a:rPr lang="en-GB" sz="2400" u="sng" dirty="0">
                <a:solidFill>
                  <a:schemeClr val="hlink"/>
                </a:solidFill>
                <a:hlinkClick r:id="rId3"/>
              </a:rPr>
              <a:t>https://www.citizensadvicekingston.org.uk/?portfolio=cost-of-living-crisis-2</a:t>
            </a:r>
            <a:r>
              <a:rPr lang="en-GB" sz="2400" dirty="0"/>
              <a:t> </a:t>
            </a:r>
            <a:endParaRPr sz="2400" dirty="0"/>
          </a:p>
          <a:p>
            <a:endParaRPr sz="2400" dirty="0"/>
          </a:p>
          <a:p>
            <a:r>
              <a:rPr lang="en-GB" sz="2133" dirty="0">
                <a:solidFill>
                  <a:srgbClr val="3C3C3C"/>
                </a:solidFill>
                <a:highlight>
                  <a:srgbClr val="FFFFFF"/>
                </a:highlight>
              </a:rPr>
              <a:t>Information and advice to help local people cope with the cost of living increases. Find out more information by calling 020 3166 0953.</a:t>
            </a:r>
            <a:endParaRPr sz="2400" dirty="0"/>
          </a:p>
        </p:txBody>
      </p:sp>
      <p:pic>
        <p:nvPicPr>
          <p:cNvPr id="182" name="Google Shape;182;p36"/>
          <p:cNvPicPr preferRelativeResize="0"/>
          <p:nvPr/>
        </p:nvPicPr>
        <p:blipFill rotWithShape="1">
          <a:blip r:embed="rId4">
            <a:alphaModFix/>
          </a:blip>
          <a:srcRect l="27346" t="16114" r="24921"/>
          <a:stretch/>
        </p:blipFill>
        <p:spPr>
          <a:xfrm>
            <a:off x="6495701" y="1038734"/>
            <a:ext cx="5759799" cy="53356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dirty="0"/>
              <a:t>Worrying About Money</a:t>
            </a:r>
            <a:endParaRPr dirty="0"/>
          </a:p>
        </p:txBody>
      </p:sp>
      <p:pic>
        <p:nvPicPr>
          <p:cNvPr id="188" name="Google Shape;188;p37"/>
          <p:cNvPicPr preferRelativeResize="0"/>
          <p:nvPr/>
        </p:nvPicPr>
        <p:blipFill>
          <a:blip r:embed="rId3">
            <a:alphaModFix/>
          </a:blip>
          <a:stretch>
            <a:fillRect/>
          </a:stretch>
        </p:blipFill>
        <p:spPr>
          <a:xfrm>
            <a:off x="6900268" y="773334"/>
            <a:ext cx="3609505" cy="5094633"/>
          </a:xfrm>
          <a:prstGeom prst="rect">
            <a:avLst/>
          </a:prstGeom>
          <a:noFill/>
          <a:ln w="9525" cap="flat" cmpd="sng">
            <a:solidFill>
              <a:schemeClr val="dk2"/>
            </a:solidFill>
            <a:prstDash val="solid"/>
            <a:round/>
            <a:headEnd type="none" w="sm" len="sm"/>
            <a:tailEnd type="none" w="sm" len="sm"/>
          </a:ln>
        </p:spPr>
      </p:pic>
      <p:sp>
        <p:nvSpPr>
          <p:cNvPr id="189" name="Google Shape;189;p37"/>
          <p:cNvSpPr txBox="1"/>
          <p:nvPr/>
        </p:nvSpPr>
        <p:spPr>
          <a:xfrm>
            <a:off x="375533" y="1976067"/>
            <a:ext cx="6276800" cy="1354176"/>
          </a:xfrm>
          <a:prstGeom prst="rect">
            <a:avLst/>
          </a:prstGeom>
          <a:noFill/>
          <a:ln>
            <a:noFill/>
          </a:ln>
        </p:spPr>
        <p:txBody>
          <a:bodyPr spcFirstLastPara="1" wrap="square" lIns="121900" tIns="121900" rIns="121900" bIns="121900" anchor="t" anchorCtr="0">
            <a:spAutoFit/>
          </a:bodyPr>
          <a:lstStyle/>
          <a:p>
            <a:r>
              <a:rPr lang="en-GB">
                <a:solidFill>
                  <a:srgbClr val="202124"/>
                </a:solidFill>
                <a:latin typeface="Roboto"/>
                <a:ea typeface="Roboto"/>
                <a:cs typeface="Roboto"/>
                <a:sym typeface="Roboto"/>
              </a:rPr>
              <a:t>Leaflet PDF: </a:t>
            </a:r>
            <a:r>
              <a:rPr lang="en-GB">
                <a:solidFill>
                  <a:schemeClr val="hlink"/>
                </a:solidFill>
                <a:uFill>
                  <a:noFill/>
                </a:uFill>
                <a:latin typeface="Roboto"/>
                <a:ea typeface="Roboto"/>
                <a:cs typeface="Roboto"/>
                <a:sym typeface="Roboto"/>
                <a:hlinkClick r:id="rId4"/>
              </a:rPr>
              <a:t>https://ifanuk.org/kingston-leaflet</a:t>
            </a:r>
            <a:endParaRPr>
              <a:solidFill>
                <a:srgbClr val="202124"/>
              </a:solidFill>
              <a:latin typeface="Roboto"/>
              <a:ea typeface="Roboto"/>
              <a:cs typeface="Roboto"/>
              <a:sym typeface="Roboto"/>
            </a:endParaRPr>
          </a:p>
          <a:p>
            <a:endParaRPr>
              <a:solidFill>
                <a:srgbClr val="202124"/>
              </a:solidFill>
              <a:latin typeface="Roboto"/>
              <a:ea typeface="Roboto"/>
              <a:cs typeface="Roboto"/>
              <a:sym typeface="Roboto"/>
            </a:endParaRPr>
          </a:p>
          <a:p>
            <a:r>
              <a:rPr lang="en-GB">
                <a:solidFill>
                  <a:srgbClr val="202124"/>
                </a:solidFill>
                <a:latin typeface="Roboto"/>
                <a:ea typeface="Roboto"/>
                <a:cs typeface="Roboto"/>
                <a:sym typeface="Roboto"/>
              </a:rPr>
              <a:t>Digital Version: </a:t>
            </a:r>
            <a:r>
              <a:rPr lang="en-GB">
                <a:solidFill>
                  <a:schemeClr val="hlink"/>
                </a:solidFill>
                <a:uFill>
                  <a:noFill/>
                </a:uFill>
                <a:latin typeface="Roboto"/>
                <a:ea typeface="Roboto"/>
                <a:cs typeface="Roboto"/>
                <a:sym typeface="Roboto"/>
                <a:hlinkClick r:id="rId5"/>
              </a:rPr>
              <a:t>https://www.worryingaboutmoney.co.uk/kingston</a:t>
            </a:r>
            <a:endParaRPr sz="2267"/>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dirty="0"/>
              <a:t>Connected Kingston: Money Matters</a:t>
            </a:r>
            <a:endParaRPr dirty="0"/>
          </a:p>
        </p:txBody>
      </p:sp>
      <p:pic>
        <p:nvPicPr>
          <p:cNvPr id="195" name="Google Shape;195;p38"/>
          <p:cNvPicPr preferRelativeResize="0"/>
          <p:nvPr/>
        </p:nvPicPr>
        <p:blipFill>
          <a:blip r:embed="rId3">
            <a:alphaModFix/>
          </a:blip>
          <a:stretch>
            <a:fillRect/>
          </a:stretch>
        </p:blipFill>
        <p:spPr>
          <a:xfrm>
            <a:off x="669399" y="2551100"/>
            <a:ext cx="10349936" cy="3643701"/>
          </a:xfrm>
          <a:prstGeom prst="rect">
            <a:avLst/>
          </a:prstGeom>
          <a:noFill/>
          <a:ln>
            <a:noFill/>
          </a:ln>
        </p:spPr>
      </p:pic>
      <p:sp>
        <p:nvSpPr>
          <p:cNvPr id="196" name="Google Shape;196;p38"/>
          <p:cNvSpPr txBox="1"/>
          <p:nvPr/>
        </p:nvSpPr>
        <p:spPr>
          <a:xfrm>
            <a:off x="1189200" y="5838700"/>
            <a:ext cx="5150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97" name="Google Shape;197;p38"/>
          <p:cNvSpPr txBox="1"/>
          <p:nvPr/>
        </p:nvSpPr>
        <p:spPr>
          <a:xfrm>
            <a:off x="482800" y="1459001"/>
            <a:ext cx="11140800" cy="1354176"/>
          </a:xfrm>
          <a:prstGeom prst="rect">
            <a:avLst/>
          </a:prstGeom>
          <a:noFill/>
          <a:ln>
            <a:noFill/>
          </a:ln>
        </p:spPr>
        <p:txBody>
          <a:bodyPr spcFirstLastPara="1" wrap="square" lIns="121900" tIns="121900" rIns="121900" bIns="121900" anchor="t" anchorCtr="0">
            <a:spAutoFit/>
          </a:bodyPr>
          <a:lstStyle/>
          <a:p>
            <a:r>
              <a:rPr lang="en-GB" sz="2400" u="sng" dirty="0">
                <a:solidFill>
                  <a:schemeClr val="hlink"/>
                </a:solidFill>
                <a:hlinkClick r:id="rId4"/>
              </a:rPr>
              <a:t>https://www.connectedkingston.uk/results?category=9857fe1c-17dc-4994-819d-1977ea416633</a:t>
            </a:r>
            <a:endParaRPr sz="2400" dirty="0"/>
          </a:p>
          <a:p>
            <a:endParaRPr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dirty="0"/>
              <a:t>GLA Cost of Living Toolkit</a:t>
            </a:r>
            <a:endParaRPr dirty="0"/>
          </a:p>
        </p:txBody>
      </p:sp>
      <p:sp>
        <p:nvSpPr>
          <p:cNvPr id="203" name="Google Shape;203;p39"/>
          <p:cNvSpPr txBox="1">
            <a:spLocks noGrp="1"/>
          </p:cNvSpPr>
          <p:nvPr>
            <p:ph type="body" idx="1"/>
          </p:nvPr>
        </p:nvSpPr>
        <p:spPr>
          <a:xfrm>
            <a:off x="415600" y="1536633"/>
            <a:ext cx="11506800" cy="4555200"/>
          </a:xfrm>
          <a:prstGeom prst="rect">
            <a:avLst/>
          </a:prstGeom>
        </p:spPr>
        <p:txBody>
          <a:bodyPr spcFirstLastPara="1" vert="horz" wrap="square" lIns="121900" tIns="121900" rIns="121900" bIns="121900" rtlCol="0" anchor="t" anchorCtr="0">
            <a:noAutofit/>
          </a:bodyPr>
          <a:lstStyle/>
          <a:p>
            <a:pPr marL="0" indent="0">
              <a:buNone/>
            </a:pPr>
            <a:r>
              <a:rPr lang="en-GB" sz="1867" u="sng" dirty="0">
                <a:solidFill>
                  <a:schemeClr val="hlink"/>
                </a:solidFill>
                <a:hlinkClick r:id="rId3"/>
              </a:rPr>
              <a:t>https://www.london.gov.uk/what-we-do/communities/help-cost-living</a:t>
            </a:r>
            <a:endParaRPr sz="1867" u="sng" dirty="0">
              <a:solidFill>
                <a:schemeClr val="hlink"/>
              </a:solidFill>
            </a:endParaRPr>
          </a:p>
          <a:p>
            <a:pPr marL="0" indent="0">
              <a:lnSpc>
                <a:spcPct val="100000"/>
              </a:lnSpc>
              <a:spcBef>
                <a:spcPts val="2133"/>
              </a:spcBef>
              <a:buNone/>
            </a:pPr>
            <a:endParaRPr sz="1400" dirty="0">
              <a:solidFill>
                <a:srgbClr val="353D42"/>
              </a:solidFill>
            </a:endParaRPr>
          </a:p>
          <a:p>
            <a:pPr marL="0" indent="0">
              <a:lnSpc>
                <a:spcPct val="100000"/>
              </a:lnSpc>
              <a:buNone/>
            </a:pPr>
            <a:endParaRPr sz="1400" dirty="0">
              <a:solidFill>
                <a:srgbClr val="353D42"/>
              </a:solidFill>
            </a:endParaRPr>
          </a:p>
          <a:p>
            <a:pPr marL="0" indent="0">
              <a:buNone/>
            </a:pPr>
            <a:endParaRPr sz="1867" dirty="0">
              <a:solidFill>
                <a:srgbClr val="3C3C3C"/>
              </a:solidFill>
              <a:highlight>
                <a:schemeClr val="lt1"/>
              </a:highlight>
            </a:endParaRPr>
          </a:p>
          <a:p>
            <a:pPr marL="0" indent="0">
              <a:lnSpc>
                <a:spcPct val="100000"/>
              </a:lnSpc>
              <a:spcBef>
                <a:spcPts val="2400"/>
              </a:spcBef>
              <a:buNone/>
            </a:pPr>
            <a:endParaRPr sz="1867" dirty="0">
              <a:solidFill>
                <a:srgbClr val="3C3C3C"/>
              </a:solidFill>
              <a:highlight>
                <a:schemeClr val="lt1"/>
              </a:highlight>
            </a:endParaRPr>
          </a:p>
          <a:p>
            <a:pPr marL="0" indent="0">
              <a:lnSpc>
                <a:spcPct val="100000"/>
              </a:lnSpc>
              <a:spcBef>
                <a:spcPts val="800"/>
              </a:spcBef>
              <a:buNone/>
            </a:pPr>
            <a:endParaRPr sz="1867" dirty="0">
              <a:solidFill>
                <a:srgbClr val="3C3C3C"/>
              </a:solidFill>
              <a:highlight>
                <a:schemeClr val="lt1"/>
              </a:highlight>
            </a:endParaRPr>
          </a:p>
        </p:txBody>
      </p:sp>
      <p:pic>
        <p:nvPicPr>
          <p:cNvPr id="204" name="Google Shape;204;p39"/>
          <p:cNvPicPr preferRelativeResize="0"/>
          <p:nvPr/>
        </p:nvPicPr>
        <p:blipFill rotWithShape="1">
          <a:blip r:embed="rId4">
            <a:alphaModFix/>
          </a:blip>
          <a:srcRect l="10507" t="19159" r="6820"/>
          <a:stretch/>
        </p:blipFill>
        <p:spPr>
          <a:xfrm>
            <a:off x="1689101" y="2247467"/>
            <a:ext cx="8206068" cy="42295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Mental Health support</a:t>
            </a:r>
            <a:endParaRPr/>
          </a:p>
        </p:txBody>
      </p:sp>
      <p:sp>
        <p:nvSpPr>
          <p:cNvPr id="210" name="Google Shape;210;p40"/>
          <p:cNvSpPr txBox="1">
            <a:spLocks noGrp="1"/>
          </p:cNvSpPr>
          <p:nvPr>
            <p:ph type="body" idx="1"/>
          </p:nvPr>
        </p:nvSpPr>
        <p:spPr>
          <a:xfrm>
            <a:off x="314000" y="1536633"/>
            <a:ext cx="11970000" cy="4555200"/>
          </a:xfrm>
          <a:prstGeom prst="rect">
            <a:avLst/>
          </a:prstGeom>
        </p:spPr>
        <p:txBody>
          <a:bodyPr spcFirstLastPara="1" vert="horz" wrap="square" lIns="121900" tIns="121900" rIns="121900" bIns="121900" rtlCol="0" anchor="t" anchorCtr="0">
            <a:noAutofit/>
          </a:bodyPr>
          <a:lstStyle/>
          <a:p>
            <a:pPr marL="0" indent="0">
              <a:buNone/>
            </a:pPr>
            <a:r>
              <a:rPr lang="en-GB" b="1" dirty="0">
                <a:solidFill>
                  <a:schemeClr val="dk1"/>
                </a:solidFill>
              </a:rPr>
              <a:t>Connected Kingston </a:t>
            </a:r>
            <a:r>
              <a:rPr lang="en-GB" dirty="0">
                <a:solidFill>
                  <a:schemeClr val="dk1"/>
                </a:solidFill>
              </a:rPr>
              <a:t>(</a:t>
            </a:r>
            <a:r>
              <a:rPr lang="en-GB" sz="2133" u="sng" dirty="0">
                <a:solidFill>
                  <a:schemeClr val="accent5"/>
                </a:solidFill>
                <a:hlinkClick r:id="rId3">
                  <a:extLst>
                    <a:ext uri="{A12FA001-AC4F-418D-AE19-62706E023703}">
                      <ahyp:hlinkClr xmlns:ahyp="http://schemas.microsoft.com/office/drawing/2018/hyperlinkcolor" val="tx"/>
                    </a:ext>
                  </a:extLst>
                </a:hlinkClick>
              </a:rPr>
              <a:t>www.connectedkingston.uk/</a:t>
            </a:r>
            <a:r>
              <a:rPr lang="en-GB" dirty="0">
                <a:solidFill>
                  <a:schemeClr val="dk1"/>
                </a:solidFill>
              </a:rPr>
              <a:t>)</a:t>
            </a:r>
            <a:endParaRPr dirty="0">
              <a:solidFill>
                <a:schemeClr val="dk1"/>
              </a:solidFill>
            </a:endParaRPr>
          </a:p>
          <a:p>
            <a:pPr marL="0" indent="0">
              <a:spcBef>
                <a:spcPts val="1600"/>
              </a:spcBef>
              <a:buNone/>
            </a:pPr>
            <a:r>
              <a:rPr lang="en-GB" sz="2133" dirty="0">
                <a:solidFill>
                  <a:schemeClr val="dk1"/>
                </a:solidFill>
              </a:rPr>
              <a:t>Connected Kingston lists a range of services and support </a:t>
            </a:r>
            <a:br>
              <a:rPr lang="en-GB" sz="2133" dirty="0">
                <a:solidFill>
                  <a:schemeClr val="dk1"/>
                </a:solidFill>
              </a:rPr>
            </a:br>
            <a:r>
              <a:rPr lang="en-GB" sz="2133" dirty="0">
                <a:solidFill>
                  <a:schemeClr val="dk1"/>
                </a:solidFill>
              </a:rPr>
              <a:t>available across Kingston </a:t>
            </a:r>
            <a:r>
              <a:rPr lang="en-GB" sz="2133" u="sng" dirty="0">
                <a:solidFill>
                  <a:schemeClr val="hlink"/>
                </a:solidFill>
                <a:hlinkClick r:id="rId4"/>
              </a:rPr>
              <a:t>bit.ly/</a:t>
            </a:r>
            <a:r>
              <a:rPr lang="en-GB" sz="2133" u="sng" dirty="0" err="1">
                <a:solidFill>
                  <a:schemeClr val="hlink"/>
                </a:solidFill>
                <a:hlinkClick r:id="rId4"/>
              </a:rPr>
              <a:t>staying_mentally_well</a:t>
            </a:r>
            <a:r>
              <a:rPr lang="en-GB" sz="2133" dirty="0">
                <a:solidFill>
                  <a:schemeClr val="dk1"/>
                </a:solidFill>
              </a:rPr>
              <a:t>). </a:t>
            </a:r>
            <a:endParaRPr sz="2133" dirty="0">
              <a:solidFill>
                <a:schemeClr val="dk1"/>
              </a:solidFill>
            </a:endParaRPr>
          </a:p>
          <a:p>
            <a:pPr marL="0" indent="0">
              <a:spcBef>
                <a:spcPts val="1600"/>
              </a:spcBef>
              <a:buNone/>
            </a:pPr>
            <a:br>
              <a:rPr lang="en-GB" b="1" dirty="0">
                <a:solidFill>
                  <a:schemeClr val="dk1"/>
                </a:solidFill>
              </a:rPr>
            </a:br>
            <a:r>
              <a:rPr lang="en-GB" b="1" dirty="0">
                <a:solidFill>
                  <a:schemeClr val="dk1"/>
                </a:solidFill>
              </a:rPr>
              <a:t>Mental Health First Aid</a:t>
            </a:r>
            <a:endParaRPr sz="2133" dirty="0">
              <a:solidFill>
                <a:schemeClr val="dk1"/>
              </a:solidFill>
            </a:endParaRPr>
          </a:p>
          <a:p>
            <a:pPr indent="-440256">
              <a:spcBef>
                <a:spcPts val="1600"/>
              </a:spcBef>
              <a:buClr>
                <a:schemeClr val="dk1"/>
              </a:buClr>
              <a:buSzPts val="1600"/>
            </a:pPr>
            <a:r>
              <a:rPr lang="en-GB" sz="2133" dirty="0">
                <a:solidFill>
                  <a:schemeClr val="dk1"/>
                </a:solidFill>
                <a:highlight>
                  <a:schemeClr val="lt1"/>
                </a:highlight>
              </a:rPr>
              <a:t>Mental Health First Aid (MHFA) is a training course which teaches people how to identify, understand and help someone who may be experiencing a mental health issue.</a:t>
            </a:r>
            <a:endParaRPr sz="2133" dirty="0">
              <a:solidFill>
                <a:schemeClr val="dk1"/>
              </a:solidFill>
              <a:highlight>
                <a:schemeClr val="lt1"/>
              </a:highlight>
            </a:endParaRPr>
          </a:p>
          <a:p>
            <a:pPr indent="-440256">
              <a:spcBef>
                <a:spcPts val="1333"/>
              </a:spcBef>
              <a:buClr>
                <a:schemeClr val="dk1"/>
              </a:buClr>
              <a:buSzPts val="1600"/>
            </a:pPr>
            <a:r>
              <a:rPr lang="en-GB" sz="2133" dirty="0">
                <a:solidFill>
                  <a:schemeClr val="dk1"/>
                </a:solidFill>
              </a:rPr>
              <a:t>Online 20 minute suicide prevention training: </a:t>
            </a:r>
            <a:r>
              <a:rPr lang="en-GB" sz="2133" u="sng" dirty="0">
                <a:solidFill>
                  <a:schemeClr val="accent5"/>
                </a:solidFill>
                <a:hlinkClick r:id="rId5">
                  <a:extLst>
                    <a:ext uri="{A12FA001-AC4F-418D-AE19-62706E023703}">
                      <ahyp:hlinkClr xmlns:ahyp="http://schemas.microsoft.com/office/drawing/2018/hyperlinkcolor" val="tx"/>
                    </a:ext>
                  </a:extLst>
                </a:hlinkClick>
              </a:rPr>
              <a:t>https://www.zerosuicidealliance.com/training</a:t>
            </a:r>
            <a:endParaRPr sz="2133" dirty="0">
              <a:solidFill>
                <a:schemeClr val="dk1"/>
              </a:solidFill>
            </a:endParaRPr>
          </a:p>
          <a:p>
            <a:pPr indent="-440256">
              <a:lnSpc>
                <a:spcPct val="100000"/>
              </a:lnSpc>
              <a:spcBef>
                <a:spcPts val="2400"/>
              </a:spcBef>
              <a:buClr>
                <a:schemeClr val="dk1"/>
              </a:buClr>
              <a:buSzPts val="1600"/>
            </a:pPr>
            <a:r>
              <a:rPr lang="en-GB" sz="2133" dirty="0">
                <a:solidFill>
                  <a:schemeClr val="dk1"/>
                </a:solidFill>
              </a:rPr>
              <a:t>For details of future MHFA training contact Niza.ravi@kingston.gov.uk</a:t>
            </a:r>
            <a:endParaRPr sz="2133" dirty="0">
              <a:solidFill>
                <a:schemeClr val="dk1"/>
              </a:solidFill>
            </a:endParaRPr>
          </a:p>
          <a:p>
            <a:pPr indent="0">
              <a:spcBef>
                <a:spcPts val="1333"/>
              </a:spcBef>
              <a:buNone/>
            </a:pPr>
            <a:endParaRPr sz="2133" dirty="0">
              <a:solidFill>
                <a:schemeClr val="dk1"/>
              </a:solidFill>
            </a:endParaRPr>
          </a:p>
          <a:p>
            <a:pPr marR="253994" indent="0">
              <a:lnSpc>
                <a:spcPct val="100000"/>
              </a:lnSpc>
              <a:spcBef>
                <a:spcPts val="1600"/>
              </a:spcBef>
              <a:buNone/>
            </a:pPr>
            <a:endParaRPr sz="2133" dirty="0">
              <a:solidFill>
                <a:srgbClr val="353D42"/>
              </a:solidFill>
              <a:highlight>
                <a:schemeClr val="lt1"/>
              </a:highlight>
            </a:endParaRPr>
          </a:p>
          <a:p>
            <a:pPr marR="253994" indent="0">
              <a:lnSpc>
                <a:spcPct val="100000"/>
              </a:lnSpc>
              <a:spcBef>
                <a:spcPts val="4267"/>
              </a:spcBef>
              <a:buNone/>
            </a:pPr>
            <a:endParaRPr sz="1600" b="1" dirty="0">
              <a:solidFill>
                <a:srgbClr val="9E0059"/>
              </a:solidFill>
              <a:highlight>
                <a:srgbClr val="F5F5F5"/>
              </a:highlight>
            </a:endParaRPr>
          </a:p>
          <a:p>
            <a:pPr marL="0" indent="0">
              <a:spcBef>
                <a:spcPts val="5733"/>
              </a:spcBef>
              <a:buClr>
                <a:schemeClr val="dk1"/>
              </a:buClr>
              <a:buSzPts val="1100"/>
              <a:buNone/>
            </a:pPr>
            <a:endParaRPr dirty="0">
              <a:solidFill>
                <a:schemeClr val="dk1"/>
              </a:solidFill>
            </a:endParaRPr>
          </a:p>
          <a:p>
            <a:pPr marL="0" indent="0">
              <a:spcBef>
                <a:spcPts val="1600"/>
              </a:spcBef>
              <a:spcAft>
                <a:spcPts val="2133"/>
              </a:spcAft>
              <a:buNone/>
            </a:pPr>
            <a:endParaRPr dirty="0"/>
          </a:p>
        </p:txBody>
      </p:sp>
      <p:pic>
        <p:nvPicPr>
          <p:cNvPr id="211" name="Google Shape;211;p40"/>
          <p:cNvPicPr preferRelativeResize="0"/>
          <p:nvPr/>
        </p:nvPicPr>
        <p:blipFill rotWithShape="1">
          <a:blip r:embed="rId6">
            <a:alphaModFix/>
          </a:blip>
          <a:srcRect l="33491" t="22076" r="11360" b="4749"/>
          <a:stretch/>
        </p:blipFill>
        <p:spPr>
          <a:xfrm>
            <a:off x="7430768" y="956634"/>
            <a:ext cx="4503633" cy="3149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Mental Health Links - emotional support</a:t>
            </a:r>
            <a:endParaRPr/>
          </a:p>
        </p:txBody>
      </p:sp>
      <p:sp>
        <p:nvSpPr>
          <p:cNvPr id="217" name="Google Shape;217;p41"/>
          <p:cNvSpPr txBox="1">
            <a:spLocks noGrp="1"/>
          </p:cNvSpPr>
          <p:nvPr>
            <p:ph type="body" idx="1"/>
          </p:nvPr>
        </p:nvSpPr>
        <p:spPr>
          <a:xfrm>
            <a:off x="212400" y="1739833"/>
            <a:ext cx="12019200" cy="4555200"/>
          </a:xfrm>
          <a:prstGeom prst="rect">
            <a:avLst/>
          </a:prstGeom>
        </p:spPr>
        <p:txBody>
          <a:bodyPr spcFirstLastPara="1" vert="horz" wrap="square" lIns="121900" tIns="121900" rIns="121900" bIns="121900" rtlCol="0" anchor="t" anchorCtr="0">
            <a:noAutofit/>
          </a:bodyPr>
          <a:lstStyle/>
          <a:p>
            <a:pPr marL="0" marR="253994" indent="0">
              <a:lnSpc>
                <a:spcPct val="100000"/>
              </a:lnSpc>
              <a:buClr>
                <a:schemeClr val="dk1"/>
              </a:buClr>
              <a:buSzPts val="1100"/>
              <a:buNone/>
            </a:pPr>
            <a:r>
              <a:rPr lang="en-GB" sz="2133" b="1" u="sng">
                <a:solidFill>
                  <a:schemeClr val="hlink"/>
                </a:solidFill>
                <a:hlinkClick r:id="rId3"/>
              </a:rPr>
              <a:t>GLA Cost of Living Toolkit</a:t>
            </a:r>
            <a:r>
              <a:rPr lang="en-GB" sz="2133" b="1">
                <a:solidFill>
                  <a:schemeClr val="dk1"/>
                </a:solidFill>
              </a:rPr>
              <a:t> - </a:t>
            </a:r>
            <a:r>
              <a:rPr lang="en-GB" sz="2133" b="1">
                <a:solidFill>
                  <a:srgbClr val="9E0059"/>
                </a:solidFill>
                <a:highlight>
                  <a:schemeClr val="lt1"/>
                </a:highlight>
              </a:rPr>
              <a:t>money worries and mental health</a:t>
            </a:r>
            <a:endParaRPr sz="2133" b="1">
              <a:solidFill>
                <a:srgbClr val="9E0059"/>
              </a:solidFill>
              <a:highlight>
                <a:schemeClr val="lt1"/>
              </a:highlight>
            </a:endParaRPr>
          </a:p>
          <a:p>
            <a:pPr marR="253994" indent="-440256">
              <a:lnSpc>
                <a:spcPct val="100000"/>
              </a:lnSpc>
              <a:spcBef>
                <a:spcPts val="1467"/>
              </a:spcBef>
              <a:buClr>
                <a:srgbClr val="353D42"/>
              </a:buClr>
              <a:buSzPts val="1600"/>
            </a:pPr>
            <a:r>
              <a:rPr lang="en-GB" sz="2133">
                <a:solidFill>
                  <a:srgbClr val="353D42"/>
                </a:solidFill>
                <a:highlight>
                  <a:schemeClr val="lt1"/>
                </a:highlight>
              </a:rPr>
              <a:t>Struggling with money and debt can be a stressful &amp; lonely experience. </a:t>
            </a:r>
            <a:endParaRPr sz="2133">
              <a:solidFill>
                <a:srgbClr val="353D42"/>
              </a:solidFill>
              <a:highlight>
                <a:schemeClr val="lt1"/>
              </a:highlight>
            </a:endParaRPr>
          </a:p>
          <a:p>
            <a:pPr marR="253994" indent="-440256">
              <a:lnSpc>
                <a:spcPct val="100000"/>
              </a:lnSpc>
              <a:spcBef>
                <a:spcPts val="1333"/>
              </a:spcBef>
              <a:buClr>
                <a:srgbClr val="353D42"/>
              </a:buClr>
              <a:buSzPts val="1600"/>
            </a:pPr>
            <a:r>
              <a:rPr lang="en-GB" sz="2133">
                <a:solidFill>
                  <a:srgbClr val="353D42"/>
                </a:solidFill>
                <a:highlight>
                  <a:schemeClr val="lt1"/>
                </a:highlight>
              </a:rPr>
              <a:t>Whether you would like to feel more in control of your finances, or would like specific support for your mental health, there are options available to help you feel better. </a:t>
            </a:r>
            <a:endParaRPr sz="2133">
              <a:solidFill>
                <a:srgbClr val="353D42"/>
              </a:solidFill>
              <a:highlight>
                <a:schemeClr val="lt1"/>
              </a:highlight>
            </a:endParaRPr>
          </a:p>
          <a:p>
            <a:pPr marR="253994" indent="-440256">
              <a:lnSpc>
                <a:spcPct val="100000"/>
              </a:lnSpc>
              <a:spcBef>
                <a:spcPts val="1333"/>
              </a:spcBef>
              <a:buClr>
                <a:srgbClr val="353D42"/>
              </a:buClr>
              <a:buSzPts val="1600"/>
            </a:pPr>
            <a:r>
              <a:rPr lang="en-GB" sz="2133">
                <a:solidFill>
                  <a:srgbClr val="353D42"/>
                </a:solidFill>
                <a:highlight>
                  <a:schemeClr val="lt1"/>
                </a:highlight>
              </a:rPr>
              <a:t>Support helplines are available for those in need of emotional support. </a:t>
            </a:r>
            <a:endParaRPr sz="2133">
              <a:solidFill>
                <a:srgbClr val="353D42"/>
              </a:solidFill>
              <a:highlight>
                <a:schemeClr val="lt1"/>
              </a:highlight>
            </a:endParaRPr>
          </a:p>
          <a:p>
            <a:pPr marR="253994" lvl="1" indent="-440256">
              <a:lnSpc>
                <a:spcPct val="100000"/>
              </a:lnSpc>
              <a:spcBef>
                <a:spcPts val="1333"/>
              </a:spcBef>
              <a:buClr>
                <a:schemeClr val="dk1"/>
              </a:buClr>
              <a:buSzPts val="1600"/>
            </a:pPr>
            <a:r>
              <a:rPr lang="en-GB" sz="2133" b="1" u="sng">
                <a:solidFill>
                  <a:srgbClr val="9E0059"/>
                </a:solidFill>
                <a:highlight>
                  <a:schemeClr val="lt1"/>
                </a:highlight>
                <a:hlinkClick r:id="rId4">
                  <a:extLst>
                    <a:ext uri="{A12FA001-AC4F-418D-AE19-62706E023703}">
                      <ahyp:hlinkClr xmlns:ahyp="http://schemas.microsoft.com/office/drawing/2018/hyperlinkcolor" val="tx"/>
                    </a:ext>
                  </a:extLst>
                </a:hlinkClick>
              </a:rPr>
              <a:t>Samaritans</a:t>
            </a:r>
            <a:r>
              <a:rPr lang="en-GB" sz="2133">
                <a:solidFill>
                  <a:srgbClr val="353D42"/>
                </a:solidFill>
                <a:highlight>
                  <a:schemeClr val="lt1"/>
                </a:highlight>
              </a:rPr>
              <a:t> - confidential support service for anyone experiencing distress or despair</a:t>
            </a:r>
            <a:endParaRPr sz="2133">
              <a:solidFill>
                <a:srgbClr val="353D42"/>
              </a:solidFill>
              <a:highlight>
                <a:schemeClr val="lt1"/>
              </a:highlight>
            </a:endParaRPr>
          </a:p>
          <a:p>
            <a:pPr marR="253994" lvl="1" indent="-440256">
              <a:lnSpc>
                <a:spcPct val="100000"/>
              </a:lnSpc>
              <a:spcBef>
                <a:spcPts val="1333"/>
              </a:spcBef>
              <a:buClr>
                <a:schemeClr val="dk1"/>
              </a:buClr>
              <a:buSzPts val="1600"/>
            </a:pPr>
            <a:r>
              <a:rPr lang="en-GB" sz="2133" b="1" u="sng">
                <a:solidFill>
                  <a:srgbClr val="9E0059"/>
                </a:solidFill>
                <a:highlight>
                  <a:schemeClr val="lt1"/>
                </a:highlight>
                <a:hlinkClick r:id="rId5">
                  <a:extLst>
                    <a:ext uri="{A12FA001-AC4F-418D-AE19-62706E023703}">
                      <ahyp:hlinkClr xmlns:ahyp="http://schemas.microsoft.com/office/drawing/2018/hyperlinkcolor" val="tx"/>
                    </a:ext>
                  </a:extLst>
                </a:hlinkClick>
              </a:rPr>
              <a:t>Papyrus</a:t>
            </a:r>
            <a:r>
              <a:rPr lang="en-GB" sz="2133">
                <a:solidFill>
                  <a:srgbClr val="353D42"/>
                </a:solidFill>
                <a:highlight>
                  <a:schemeClr val="lt1"/>
                </a:highlight>
              </a:rPr>
              <a:t> - helpline service to under 35s experiencing thoughts of self-harm or suicide</a:t>
            </a:r>
            <a:endParaRPr sz="2133">
              <a:solidFill>
                <a:srgbClr val="353D42"/>
              </a:solidFill>
              <a:highlight>
                <a:schemeClr val="lt1"/>
              </a:highlight>
            </a:endParaRPr>
          </a:p>
          <a:p>
            <a:pPr marR="253994" lvl="1" indent="-440256">
              <a:lnSpc>
                <a:spcPct val="100000"/>
              </a:lnSpc>
              <a:spcBef>
                <a:spcPts val="1333"/>
              </a:spcBef>
              <a:buClr>
                <a:schemeClr val="dk1"/>
              </a:buClr>
              <a:buSzPts val="1600"/>
            </a:pPr>
            <a:r>
              <a:rPr lang="en-GB" sz="2133" b="1" u="sng">
                <a:solidFill>
                  <a:srgbClr val="9E0059"/>
                </a:solidFill>
                <a:highlight>
                  <a:schemeClr val="lt1"/>
                </a:highlight>
                <a:hlinkClick r:id="rId6">
                  <a:extLst>
                    <a:ext uri="{A12FA001-AC4F-418D-AE19-62706E023703}">
                      <ahyp:hlinkClr xmlns:ahyp="http://schemas.microsoft.com/office/drawing/2018/hyperlinkcolor" val="tx"/>
                    </a:ext>
                  </a:extLst>
                </a:hlinkClick>
              </a:rPr>
              <a:t>CALM (Campaign Against Living Miserably)</a:t>
            </a:r>
            <a:r>
              <a:rPr lang="en-GB" sz="2133">
                <a:solidFill>
                  <a:srgbClr val="353D42"/>
                </a:solidFill>
                <a:highlight>
                  <a:schemeClr val="lt1"/>
                </a:highlight>
              </a:rPr>
              <a:t> - helpline for anyone who needs help. </a:t>
            </a:r>
            <a:endParaRPr sz="2133">
              <a:solidFill>
                <a:srgbClr val="353D42"/>
              </a:solidFill>
              <a:highlight>
                <a:schemeClr val="lt1"/>
              </a:highlight>
            </a:endParaRPr>
          </a:p>
          <a:p>
            <a:pPr marR="253994" lvl="1" indent="-440256">
              <a:lnSpc>
                <a:spcPct val="100000"/>
              </a:lnSpc>
              <a:spcBef>
                <a:spcPts val="1333"/>
              </a:spcBef>
              <a:buClr>
                <a:schemeClr val="dk1"/>
              </a:buClr>
              <a:buSzPts val="1600"/>
            </a:pPr>
            <a:r>
              <a:rPr lang="en-GB" sz="2133" b="1" u="sng">
                <a:solidFill>
                  <a:srgbClr val="9E0059"/>
                </a:solidFill>
                <a:highlight>
                  <a:schemeClr val="lt1"/>
                </a:highlight>
                <a:hlinkClick r:id="rId7">
                  <a:extLst>
                    <a:ext uri="{A12FA001-AC4F-418D-AE19-62706E023703}">
                      <ahyp:hlinkClr xmlns:ahyp="http://schemas.microsoft.com/office/drawing/2018/hyperlinkcolor" val="tx"/>
                    </a:ext>
                  </a:extLst>
                </a:hlinkClick>
              </a:rPr>
              <a:t>The Silverline</a:t>
            </a:r>
            <a:r>
              <a:rPr lang="en-GB" sz="2133">
                <a:solidFill>
                  <a:srgbClr val="353D42"/>
                </a:solidFill>
                <a:highlight>
                  <a:schemeClr val="lt1"/>
                </a:highlight>
              </a:rPr>
              <a:t> - anyone over 55 to provide friendship, conversation and support</a:t>
            </a:r>
            <a:endParaRPr sz="2133">
              <a:solidFill>
                <a:srgbClr val="353D42"/>
              </a:solidFill>
              <a:highlight>
                <a:schemeClr val="lt1"/>
              </a:highlight>
            </a:endParaRPr>
          </a:p>
          <a:p>
            <a:pPr marL="0" indent="0">
              <a:spcBef>
                <a:spcPts val="1333"/>
              </a:spcBef>
              <a:spcAft>
                <a:spcPts val="2133"/>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Information gathering</a:t>
            </a:r>
            <a:endParaRPr/>
          </a:p>
        </p:txBody>
      </p:sp>
      <p:sp>
        <p:nvSpPr>
          <p:cNvPr id="223" name="Google Shape;223;p42"/>
          <p:cNvSpPr txBox="1">
            <a:spLocks noGrp="1"/>
          </p:cNvSpPr>
          <p:nvPr>
            <p:ph type="body" idx="1"/>
          </p:nvPr>
        </p:nvSpPr>
        <p:spPr>
          <a:xfrm>
            <a:off x="415600" y="1717533"/>
            <a:ext cx="11649600" cy="4190800"/>
          </a:xfrm>
          <a:prstGeom prst="rect">
            <a:avLst/>
          </a:prstGeom>
        </p:spPr>
        <p:txBody>
          <a:bodyPr spcFirstLastPara="1" vert="horz" wrap="square" lIns="121900" tIns="121900" rIns="121900" bIns="121900" rtlCol="0" anchor="t" anchorCtr="0">
            <a:noAutofit/>
          </a:bodyPr>
          <a:lstStyle/>
          <a:p>
            <a:pPr indent="-440256">
              <a:buSzPts val="1600"/>
            </a:pPr>
            <a:r>
              <a:rPr lang="en-GB" sz="2133"/>
              <a:t>KVA and RBK are developing a Cost of Living section on the Connected Kingston website. We would like to tag as many offers as possible. Please do let us know of any service that could be added under this category</a:t>
            </a:r>
            <a:endParaRPr sz="2133"/>
          </a:p>
          <a:p>
            <a:pPr indent="-440256">
              <a:spcBef>
                <a:spcPts val="1333"/>
              </a:spcBef>
              <a:buSzPts val="1600"/>
            </a:pPr>
            <a:r>
              <a:rPr lang="en-GB" sz="2133"/>
              <a:t>Exploring data: RBK Data and Insight are looking at local data sources to understand need. What information do you have? How can we identify people earlier? </a:t>
            </a:r>
            <a:endParaRPr sz="2133"/>
          </a:p>
          <a:p>
            <a:pPr indent="-440256">
              <a:spcBef>
                <a:spcPts val="1333"/>
              </a:spcBef>
              <a:buSzPts val="1600"/>
            </a:pPr>
            <a:r>
              <a:rPr lang="en-GB" sz="2133"/>
              <a:t>Are there groups that we need to target (where people are particularly vulnerable)</a:t>
            </a:r>
            <a:endParaRPr sz="2133"/>
          </a:p>
          <a:p>
            <a:pPr indent="0">
              <a:spcBef>
                <a:spcPts val="1333"/>
              </a:spcBef>
              <a:buNone/>
            </a:pPr>
            <a:endParaRPr sz="2133"/>
          </a:p>
          <a:p>
            <a:pPr indent="0">
              <a:spcBef>
                <a:spcPts val="1333"/>
              </a:spcBef>
              <a:spcAft>
                <a:spcPts val="1600"/>
              </a:spcAft>
              <a:buNone/>
            </a:pPr>
            <a:endParaRPr sz="2133"/>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Please complete the Google form or get in touch</a:t>
            </a:r>
            <a:endParaRPr/>
          </a:p>
        </p:txBody>
      </p:sp>
      <p:sp>
        <p:nvSpPr>
          <p:cNvPr id="229" name="Google Shape;229;p4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GB" sz="2133" dirty="0"/>
              <a:t>In this presentation we have considered the importance of using data to inform our approach (including which groups to target for support). We also talked about the importance of signposting to the right services on Connected Kingston. Therefore questions have been included below to collect this information. If you would prefer to email or chat this through please contact </a:t>
            </a:r>
            <a:r>
              <a:rPr lang="en-GB" sz="1867" u="sng" dirty="0">
                <a:solidFill>
                  <a:srgbClr val="1155CC"/>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katharine.dallas@kingston.gov.uk</a:t>
            </a:r>
            <a:endParaRPr dirty="0"/>
          </a:p>
          <a:p>
            <a:pPr marL="0" indent="0">
              <a:spcBef>
                <a:spcPts val="2133"/>
              </a:spcBef>
              <a:spcAft>
                <a:spcPts val="2133"/>
              </a:spcAft>
              <a:buNone/>
            </a:pPr>
            <a:r>
              <a:rPr lang="en-GB" sz="2133" u="sng" dirty="0">
                <a:solidFill>
                  <a:schemeClr val="hlink"/>
                </a:solidFill>
                <a:hlinkClick r:id="rId4"/>
              </a:rPr>
              <a:t>https://docs.google.com/forms/d/e/1FAIpQLSfPxZvCDnCI11Sn0KIgzEMl-HFvFqzSkH8VFui1JhBma1R8rg/viewform?usp=sf_link</a:t>
            </a:r>
            <a:r>
              <a:rPr lang="en-GB" sz="2133" dirty="0"/>
              <a:t> </a:t>
            </a:r>
            <a:endParaRPr sz="2133"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62062" y="411061"/>
            <a:ext cx="9132354" cy="1938992"/>
          </a:xfrm>
          <a:prstGeom prst="rect">
            <a:avLst/>
          </a:prstGeom>
          <a:noFill/>
        </p:spPr>
        <p:txBody>
          <a:bodyPr wrap="square" rtlCol="0">
            <a:spAutoFit/>
          </a:bodyPr>
          <a:lstStyle/>
          <a:p>
            <a:pPr fontAlgn="base"/>
            <a:r>
              <a:rPr lang="en-GB" sz="4800" b="1">
                <a:solidFill>
                  <a:srgbClr val="E7479D"/>
                </a:solidFill>
                <a:latin typeface="Trebuchet MS" panose="020B0703020202090204" pitchFamily="34" charset="0"/>
              </a:rPr>
              <a:t>HWK Open Meeting Agenda </a:t>
            </a:r>
            <a:endParaRPr lang="en-GB" sz="2800" b="1">
              <a:solidFill>
                <a:schemeClr val="accent5">
                  <a:lumMod val="50000"/>
                </a:schemeClr>
              </a:solidFill>
              <a:latin typeface="Trebuchet MS" panose="020B0703020202090204" pitchFamily="34" charset="0"/>
            </a:endParaRPr>
          </a:p>
          <a:p>
            <a:pPr fontAlgn="base"/>
            <a:endParaRPr lang="en-GB" sz="2800" b="1">
              <a:solidFill>
                <a:schemeClr val="accent5">
                  <a:lumMod val="50000"/>
                </a:schemeClr>
              </a:solidFill>
              <a:latin typeface="Trebuchet MS" panose="020B0703020202090204" pitchFamily="34" charset="0"/>
            </a:endParaRPr>
          </a:p>
          <a:p>
            <a:pPr fontAlgn="base"/>
            <a:endParaRPr lang="en-US" sz="2400" b="1">
              <a:solidFill>
                <a:schemeClr val="accent5">
                  <a:lumMod val="50000"/>
                </a:schemeClr>
              </a:solidFill>
              <a:latin typeface="Trebuchet MS" panose="020B0703020202090204" pitchFamily="34" charset="0"/>
            </a:endParaRPr>
          </a:p>
          <a:p>
            <a:pPr fontAlgn="base"/>
            <a:endParaRPr lang="en-US" sz="2000" b="1">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513567" y="5437520"/>
            <a:ext cx="4557568" cy="1134328"/>
          </a:xfrm>
          <a:prstGeom prst="rect">
            <a:avLst/>
          </a:prstGeom>
        </p:spPr>
      </p:pic>
      <p:sp>
        <p:nvSpPr>
          <p:cNvPr id="8" name="TextBox 7">
            <a:extLst>
              <a:ext uri="{FF2B5EF4-FFF2-40B4-BE49-F238E27FC236}">
                <a16:creationId xmlns:a16="http://schemas.microsoft.com/office/drawing/2014/main" id="{107C0B14-21CE-8D38-CE16-4F3B3EBE8EC1}"/>
              </a:ext>
            </a:extLst>
          </p:cNvPr>
          <p:cNvSpPr txBox="1"/>
          <p:nvPr/>
        </p:nvSpPr>
        <p:spPr>
          <a:xfrm>
            <a:off x="277878" y="1170507"/>
            <a:ext cx="11449426" cy="5306581"/>
          </a:xfrm>
          <a:prstGeom prst="rect">
            <a:avLst/>
          </a:prstGeom>
          <a:noFill/>
        </p:spPr>
        <p:txBody>
          <a:bodyPr wrap="square">
            <a:spAutoFit/>
          </a:bodyPr>
          <a:lstStyle/>
          <a:p>
            <a:pPr algn="l"/>
            <a:endParaRPr lang="en-GB" sz="1600" b="1" i="0" dirty="0">
              <a:solidFill>
                <a:srgbClr val="00133F"/>
              </a:solidFill>
              <a:effectLst/>
              <a:latin typeface="Lato" panose="020F0502020204030203" pitchFamily="34" charset="0"/>
            </a:endParaRPr>
          </a:p>
          <a:p>
            <a:pPr fontAlgn="base">
              <a:lnSpc>
                <a:spcPct val="105000"/>
              </a:lnSpc>
              <a:spcBef>
                <a:spcPts val="1440"/>
              </a:spcBef>
              <a:spcAft>
                <a:spcPts val="900"/>
              </a:spcAft>
            </a:pPr>
            <a:r>
              <a:rPr lang="en-GB" sz="2000" b="1" dirty="0">
                <a:solidFill>
                  <a:schemeClr val="accent5">
                    <a:lumMod val="50000"/>
                  </a:schemeClr>
                </a:solidFill>
                <a:latin typeface="Trebuchet MS" panose="020B0703020202090204" pitchFamily="34" charset="0"/>
              </a:rPr>
              <a:t>Agenda</a:t>
            </a:r>
          </a:p>
          <a:p>
            <a:pPr fontAlgn="base">
              <a:lnSpc>
                <a:spcPct val="105000"/>
              </a:lnSpc>
              <a:spcAft>
                <a:spcPts val="1440"/>
              </a:spcAft>
            </a:pPr>
            <a:r>
              <a:rPr lang="en-GB" sz="2000" b="1" dirty="0">
                <a:solidFill>
                  <a:schemeClr val="accent5">
                    <a:lumMod val="50000"/>
                  </a:schemeClr>
                </a:solidFill>
                <a:latin typeface="Trebuchet MS" panose="020B0703020202090204" pitchFamily="34" charset="0"/>
              </a:rPr>
              <a:t>12.00pm – </a:t>
            </a:r>
            <a:r>
              <a:rPr lang="en-GB" sz="2000" dirty="0">
                <a:solidFill>
                  <a:schemeClr val="accent5">
                    <a:lumMod val="50000"/>
                  </a:schemeClr>
                </a:solidFill>
                <a:latin typeface="Trebuchet MS" panose="020B0703020202090204" pitchFamily="34" charset="0"/>
              </a:rPr>
              <a:t>Welcome and settle in - Stephen Bitti, Chief Executive Officer, Healthwatch Kingston</a:t>
            </a:r>
          </a:p>
          <a:p>
            <a:pPr fontAlgn="base">
              <a:lnSpc>
                <a:spcPct val="105000"/>
              </a:lnSpc>
              <a:spcAft>
                <a:spcPts val="1440"/>
              </a:spcAft>
            </a:pPr>
            <a:r>
              <a:rPr lang="en-GB" sz="2000" b="1" dirty="0">
                <a:solidFill>
                  <a:schemeClr val="accent5">
                    <a:lumMod val="50000"/>
                  </a:schemeClr>
                </a:solidFill>
                <a:latin typeface="Trebuchet MS" panose="020B0703020202090204" pitchFamily="34" charset="0"/>
              </a:rPr>
              <a:t>12.15 – </a:t>
            </a:r>
            <a:r>
              <a:rPr lang="en-GB" sz="2000" dirty="0">
                <a:solidFill>
                  <a:schemeClr val="accent5">
                    <a:lumMod val="50000"/>
                  </a:schemeClr>
                </a:solidFill>
                <a:latin typeface="Trebuchet MS" panose="020B0703020202090204" pitchFamily="34" charset="0"/>
              </a:rPr>
              <a:t>Cost of Living and Q&amp;A - Martha Early, Corporate Head of Services, Public Health, RBK 	and Tony </a:t>
            </a:r>
            <a:r>
              <a:rPr lang="en-GB" sz="2000" dirty="0" err="1">
                <a:solidFill>
                  <a:schemeClr val="accent5">
                    <a:lumMod val="50000"/>
                  </a:schemeClr>
                </a:solidFill>
                <a:latin typeface="Trebuchet MS" panose="020B0703020202090204" pitchFamily="34" charset="0"/>
              </a:rPr>
              <a:t>Laliashvili</a:t>
            </a:r>
            <a:r>
              <a:rPr lang="en-GB" sz="2000" dirty="0">
                <a:solidFill>
                  <a:schemeClr val="accent5">
                    <a:lumMod val="50000"/>
                  </a:schemeClr>
                </a:solidFill>
                <a:latin typeface="Trebuchet MS" panose="020B0703020202090204" pitchFamily="34" charset="0"/>
              </a:rPr>
              <a:t>, Super Seniors Fitness</a:t>
            </a:r>
          </a:p>
          <a:p>
            <a:pPr fontAlgn="base">
              <a:lnSpc>
                <a:spcPct val="105000"/>
              </a:lnSpc>
              <a:spcAft>
                <a:spcPts val="1440"/>
              </a:spcAft>
            </a:pPr>
            <a:r>
              <a:rPr lang="en-GB" sz="2000" b="1" dirty="0">
                <a:solidFill>
                  <a:schemeClr val="accent5">
                    <a:lumMod val="50000"/>
                  </a:schemeClr>
                </a:solidFill>
                <a:latin typeface="Trebuchet MS" panose="020B0703020202090204" pitchFamily="34" charset="0"/>
              </a:rPr>
              <a:t>1pm 12.45pm – 15-minute break</a:t>
            </a:r>
          </a:p>
          <a:p>
            <a:pPr fontAlgn="base">
              <a:lnSpc>
                <a:spcPct val="105000"/>
              </a:lnSpc>
              <a:spcAft>
                <a:spcPts val="1440"/>
              </a:spcAft>
            </a:pPr>
            <a:r>
              <a:rPr lang="en-GB" sz="2000" b="1" dirty="0">
                <a:solidFill>
                  <a:schemeClr val="accent5">
                    <a:lumMod val="50000"/>
                  </a:schemeClr>
                </a:solidFill>
                <a:latin typeface="Trebuchet MS" panose="020B0703020202090204" pitchFamily="34" charset="0"/>
              </a:rPr>
              <a:t>1.15pm – </a:t>
            </a:r>
            <a:r>
              <a:rPr lang="en-GB" sz="2000" dirty="0">
                <a:solidFill>
                  <a:schemeClr val="accent5">
                    <a:lumMod val="50000"/>
                  </a:schemeClr>
                </a:solidFill>
                <a:latin typeface="Trebuchet MS" panose="020B0703020202090204" pitchFamily="34" charset="0"/>
              </a:rPr>
              <a:t>Health and Care Plan and Q&amp;A - Martha Early</a:t>
            </a:r>
          </a:p>
          <a:p>
            <a:pPr fontAlgn="base">
              <a:lnSpc>
                <a:spcPct val="105000"/>
              </a:lnSpc>
              <a:spcAft>
                <a:spcPts val="1440"/>
              </a:spcAft>
            </a:pPr>
            <a:r>
              <a:rPr lang="en-GB" sz="2000" b="1" dirty="0">
                <a:solidFill>
                  <a:schemeClr val="accent5">
                    <a:lumMod val="50000"/>
                  </a:schemeClr>
                </a:solidFill>
                <a:latin typeface="Trebuchet MS" panose="020B0703020202090204" pitchFamily="34" charset="0"/>
              </a:rPr>
              <a:t>1.45pm – </a:t>
            </a:r>
            <a:r>
              <a:rPr lang="en-GB" sz="2000" dirty="0">
                <a:solidFill>
                  <a:schemeClr val="accent5">
                    <a:lumMod val="50000"/>
                  </a:schemeClr>
                </a:solidFill>
                <a:latin typeface="Trebuchet MS" panose="020B0703020202090204" pitchFamily="34" charset="0"/>
              </a:rPr>
              <a:t>Obesity and Q&amp;A - Martha Earl, Martha Early</a:t>
            </a:r>
          </a:p>
          <a:p>
            <a:pPr fontAlgn="base">
              <a:lnSpc>
                <a:spcPct val="105000"/>
              </a:lnSpc>
              <a:spcAft>
                <a:spcPts val="1440"/>
              </a:spcAft>
            </a:pPr>
            <a:r>
              <a:rPr lang="en-GB" sz="2000" b="1" dirty="0">
                <a:solidFill>
                  <a:schemeClr val="accent5">
                    <a:lumMod val="50000"/>
                  </a:schemeClr>
                </a:solidFill>
                <a:latin typeface="Trebuchet MS" panose="020B0703020202090204" pitchFamily="34" charset="0"/>
              </a:rPr>
              <a:t>2.15pm - </a:t>
            </a:r>
            <a:r>
              <a:rPr lang="en-GB" sz="2000" dirty="0">
                <a:solidFill>
                  <a:schemeClr val="accent5">
                    <a:lumMod val="50000"/>
                  </a:schemeClr>
                </a:solidFill>
                <a:latin typeface="Trebuchet MS" panose="020B0703020202090204" pitchFamily="34" charset="0"/>
              </a:rPr>
              <a:t>Healthwatch Community Surgery – Candy Dunne, Deputy Chief Officer, Healthwatch Kingston</a:t>
            </a:r>
          </a:p>
          <a:p>
            <a:pPr fontAlgn="base">
              <a:lnSpc>
                <a:spcPct val="105000"/>
              </a:lnSpc>
              <a:spcAft>
                <a:spcPts val="800"/>
              </a:spcAft>
            </a:pPr>
            <a:r>
              <a:rPr lang="en-GB" sz="2000" b="1" dirty="0">
                <a:solidFill>
                  <a:schemeClr val="accent5">
                    <a:lumMod val="50000"/>
                  </a:schemeClr>
                </a:solidFill>
                <a:latin typeface="Trebuchet MS" panose="020B0703020202090204" pitchFamily="34" charset="0"/>
              </a:rPr>
              <a:t>2.30pm - Close</a:t>
            </a:r>
          </a:p>
          <a:p>
            <a:pPr algn="l"/>
            <a:endParaRPr lang="en-GB" sz="1700" b="1" dirty="0">
              <a:solidFill>
                <a:schemeClr val="accent5">
                  <a:lumMod val="50000"/>
                </a:schemeClr>
              </a:solidFill>
              <a:latin typeface="Trebuchet MS" panose="020B0703020202090204" pitchFamily="34" charset="0"/>
            </a:endParaRPr>
          </a:p>
        </p:txBody>
      </p:sp>
    </p:spTree>
    <p:extLst>
      <p:ext uri="{BB962C8B-B14F-4D97-AF65-F5344CB8AC3E}">
        <p14:creationId xmlns:p14="http://schemas.microsoft.com/office/powerpoint/2010/main" val="3384827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347" y="347991"/>
            <a:ext cx="7702845"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Break (1pm – 1.15pm)</a:t>
            </a:r>
            <a:endParaRPr kumimoji="0" lang="en-GB" sz="4800" b="1" i="0" u="none" strike="noStrike" kern="1200" cap="none" spc="0" normalizeH="0" baseline="0" noProof="0" dirty="0">
              <a:ln>
                <a:noFill/>
              </a:ln>
              <a:solidFill>
                <a:srgbClr val="7FAC49"/>
              </a:solidFill>
              <a:effectLst/>
              <a:uLnTx/>
              <a:uFillTx/>
              <a:latin typeface="Trebuchet MS" panose="020B0603020202020204" pitchFamily="34" charset="0"/>
              <a:ea typeface="+mn-ea"/>
              <a:cs typeface="+mn-cs"/>
            </a:endParaRPr>
          </a:p>
        </p:txBody>
      </p:sp>
      <p:pic>
        <p:nvPicPr>
          <p:cNvPr id="2" name="Picture 1" descr="A picture containing text, indoor, container&#10;&#10;Description automatically generated">
            <a:extLst>
              <a:ext uri="{FF2B5EF4-FFF2-40B4-BE49-F238E27FC236}">
                <a16:creationId xmlns:a16="http://schemas.microsoft.com/office/drawing/2014/main" id="{2827E1DE-9BB5-81B5-A22A-FBBF6C6D87C6}"/>
              </a:ext>
            </a:extLst>
          </p:cNvPr>
          <p:cNvPicPr>
            <a:picLocks noChangeAspect="1"/>
          </p:cNvPicPr>
          <p:nvPr/>
        </p:nvPicPr>
        <p:blipFill rotWithShape="1">
          <a:blip r:embed="rId3">
            <a:extLst>
              <a:ext uri="{28A0092B-C50C-407E-A947-70E740481C1C}">
                <a14:useLocalDpi xmlns:a14="http://schemas.microsoft.com/office/drawing/2010/main" val="0"/>
              </a:ext>
            </a:extLst>
          </a:blip>
          <a:srcRect t="12906"/>
          <a:stretch/>
        </p:blipFill>
        <p:spPr>
          <a:xfrm>
            <a:off x="2217205" y="1235811"/>
            <a:ext cx="8015593" cy="5274198"/>
          </a:xfrm>
          <a:prstGeom prst="rect">
            <a:avLst/>
          </a:prstGeom>
        </p:spPr>
      </p:pic>
    </p:spTree>
    <p:extLst>
      <p:ext uri="{BB962C8B-B14F-4D97-AF65-F5344CB8AC3E}">
        <p14:creationId xmlns:p14="http://schemas.microsoft.com/office/powerpoint/2010/main" val="1583979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347" y="347991"/>
            <a:ext cx="7702845"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Health and Care Plan</a:t>
            </a:r>
          </a:p>
        </p:txBody>
      </p:sp>
      <p:pic>
        <p:nvPicPr>
          <p:cNvPr id="12" name="Picture 11">
            <a:extLst>
              <a:ext uri="{FF2B5EF4-FFF2-40B4-BE49-F238E27FC236}">
                <a16:creationId xmlns:a16="http://schemas.microsoft.com/office/drawing/2014/main" id="{20F3E249-15A0-784D-B2F1-61E3529FE6A4}"/>
              </a:ext>
            </a:extLst>
          </p:cNvPr>
          <p:cNvPicPr>
            <a:picLocks noChangeAspect="1"/>
          </p:cNvPicPr>
          <p:nvPr/>
        </p:nvPicPr>
        <p:blipFill>
          <a:blip r:embed="rId3"/>
          <a:stretch>
            <a:fillRect/>
          </a:stretch>
        </p:blipFill>
        <p:spPr>
          <a:xfrm>
            <a:off x="8069192" y="5662423"/>
            <a:ext cx="3741183" cy="931139"/>
          </a:xfrm>
          <a:prstGeom prst="rect">
            <a:avLst/>
          </a:prstGeom>
        </p:spPr>
      </p:pic>
      <p:sp>
        <p:nvSpPr>
          <p:cNvPr id="4" name="TextBox 3">
            <a:extLst>
              <a:ext uri="{FF2B5EF4-FFF2-40B4-BE49-F238E27FC236}">
                <a16:creationId xmlns:a16="http://schemas.microsoft.com/office/drawing/2014/main" id="{DB92935A-B51C-BF56-F5BA-08B88111BA5C}"/>
              </a:ext>
            </a:extLst>
          </p:cNvPr>
          <p:cNvSpPr txBox="1"/>
          <p:nvPr/>
        </p:nvSpPr>
        <p:spPr>
          <a:xfrm>
            <a:off x="366346" y="1389610"/>
            <a:ext cx="6920573" cy="400110"/>
          </a:xfrm>
          <a:prstGeom prst="rect">
            <a:avLst/>
          </a:prstGeom>
          <a:noFill/>
        </p:spPr>
        <p:txBody>
          <a:bodyPr wrap="square">
            <a:spAutoFit/>
          </a:bodyPr>
          <a:lstStyle/>
          <a:p>
            <a:r>
              <a:rPr lang="en-GB" sz="2000" b="1" dirty="0">
                <a:solidFill>
                  <a:schemeClr val="accent5">
                    <a:lumMod val="50000"/>
                  </a:schemeClr>
                </a:solidFill>
                <a:latin typeface="Trebuchet MS" panose="020B0703020202090204" pitchFamily="34" charset="0"/>
              </a:rPr>
              <a:t>Martha Earley, Corporate Head of Public Health, RBK</a:t>
            </a:r>
          </a:p>
        </p:txBody>
      </p:sp>
      <p:pic>
        <p:nvPicPr>
          <p:cNvPr id="6" name="Picture 5">
            <a:extLst>
              <a:ext uri="{FF2B5EF4-FFF2-40B4-BE49-F238E27FC236}">
                <a16:creationId xmlns:a16="http://schemas.microsoft.com/office/drawing/2014/main" id="{EDCFC0E5-BC9F-57AA-E9B2-B22B7EDE3EB2}"/>
              </a:ext>
            </a:extLst>
          </p:cNvPr>
          <p:cNvPicPr>
            <a:picLocks noChangeAspect="1"/>
          </p:cNvPicPr>
          <p:nvPr/>
        </p:nvPicPr>
        <p:blipFill rotWithShape="1">
          <a:blip r:embed="rId4"/>
          <a:srcRect l="25931" t="28341" r="36170" b="26924"/>
          <a:stretch/>
        </p:blipFill>
        <p:spPr>
          <a:xfrm>
            <a:off x="3317132" y="2031120"/>
            <a:ext cx="4620638" cy="3067939"/>
          </a:xfrm>
          <a:prstGeom prst="rect">
            <a:avLst/>
          </a:prstGeom>
        </p:spPr>
      </p:pic>
    </p:spTree>
    <p:extLst>
      <p:ext uri="{BB962C8B-B14F-4D97-AF65-F5344CB8AC3E}">
        <p14:creationId xmlns:p14="http://schemas.microsoft.com/office/powerpoint/2010/main" val="2605572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a:stretch/>
        </p:blipFill>
        <p:spPr>
          <a:xfrm>
            <a:off x="9923317" y="525144"/>
            <a:ext cx="1681332" cy="1134187"/>
          </a:xfrm>
          <a:prstGeom prst="rect">
            <a:avLst/>
          </a:prstGeom>
          <a:noFill/>
          <a:ln>
            <a:noFill/>
          </a:ln>
        </p:spPr>
      </p:pic>
      <p:sp>
        <p:nvSpPr>
          <p:cNvPr id="114" name="Google Shape;114;p1"/>
          <p:cNvSpPr txBox="1"/>
          <p:nvPr/>
        </p:nvSpPr>
        <p:spPr>
          <a:xfrm>
            <a:off x="587351" y="2001814"/>
            <a:ext cx="7587600" cy="708300"/>
          </a:xfrm>
          <a:prstGeom prst="rect">
            <a:avLst/>
          </a:prstGeom>
          <a:noFill/>
          <a:ln>
            <a:noFill/>
          </a:ln>
        </p:spPr>
        <p:txBody>
          <a:bodyPr spcFirstLastPara="1" wrap="square" lIns="0" tIns="0" rIns="0" bIns="0" anchor="t" anchorCtr="0">
            <a:noAutofit/>
          </a:bodyPr>
          <a:lstStyle/>
          <a:p>
            <a:pPr marL="0" marR="0" lvl="0" indent="0" algn="l" rtl="0">
              <a:lnSpc>
                <a:spcPct val="105562"/>
              </a:lnSpc>
              <a:spcBef>
                <a:spcPts val="0"/>
              </a:spcBef>
              <a:spcAft>
                <a:spcPts val="0"/>
              </a:spcAft>
              <a:buClr>
                <a:srgbClr val="00827B"/>
              </a:buClr>
              <a:buSzPts val="4800"/>
              <a:buFont typeface="Arial"/>
              <a:buNone/>
            </a:pPr>
            <a:r>
              <a:rPr lang="en-US" sz="4800">
                <a:solidFill>
                  <a:srgbClr val="00827B"/>
                </a:solidFill>
              </a:rPr>
              <a:t>Kingston’s Health and Care Plan 2022-2024</a:t>
            </a:r>
            <a:endParaRPr sz="4800">
              <a:solidFill>
                <a:srgbClr val="00827B"/>
              </a:solidFill>
            </a:endParaRPr>
          </a:p>
          <a:p>
            <a:pPr marL="12700" marR="5080" lvl="0" indent="0" algn="l" rtl="0">
              <a:lnSpc>
                <a:spcPct val="88055"/>
              </a:lnSpc>
              <a:spcBef>
                <a:spcPts val="0"/>
              </a:spcBef>
              <a:spcAft>
                <a:spcPts val="0"/>
              </a:spcAft>
              <a:buClr>
                <a:schemeClr val="dk1"/>
              </a:buClr>
              <a:buSzPts val="1100"/>
              <a:buFont typeface="Arial"/>
              <a:buNone/>
            </a:pPr>
            <a:r>
              <a:rPr lang="en-US" sz="2400" b="1">
                <a:solidFill>
                  <a:srgbClr val="4A86E8"/>
                </a:solidFill>
                <a:latin typeface="Century Gothic"/>
                <a:ea typeface="Century Gothic"/>
                <a:cs typeface="Century Gothic"/>
                <a:sym typeface="Century Gothic"/>
              </a:rPr>
              <a:t>Refreshed to produce a new two year plan highlighting system priorities</a:t>
            </a:r>
            <a:endParaRPr sz="4800">
              <a:solidFill>
                <a:srgbClr val="4A86E8"/>
              </a:solidFill>
            </a:endParaRPr>
          </a:p>
          <a:p>
            <a:pPr marL="0" marR="0" lvl="0" indent="0" algn="l" rtl="0">
              <a:lnSpc>
                <a:spcPct val="158343"/>
              </a:lnSpc>
              <a:spcBef>
                <a:spcPts val="0"/>
              </a:spcBef>
              <a:spcAft>
                <a:spcPts val="0"/>
              </a:spcAft>
              <a:buClr>
                <a:schemeClr val="dk2"/>
              </a:buClr>
              <a:buSzPts val="3200"/>
              <a:buFont typeface="Arial"/>
              <a:buNone/>
            </a:pPr>
            <a:endParaRPr sz="3200" b="0" i="0" u="none" strike="noStrike" cap="none">
              <a:solidFill>
                <a:srgbClr val="00827B"/>
              </a:solidFill>
              <a:latin typeface="Arial"/>
              <a:ea typeface="Arial"/>
              <a:cs typeface="Arial"/>
              <a:sym typeface="Arial"/>
            </a:endParaRPr>
          </a:p>
        </p:txBody>
      </p:sp>
      <p:sp>
        <p:nvSpPr>
          <p:cNvPr id="115" name="Google Shape;115;p1"/>
          <p:cNvSpPr txBox="1"/>
          <p:nvPr/>
        </p:nvSpPr>
        <p:spPr>
          <a:xfrm>
            <a:off x="587350" y="4700696"/>
            <a:ext cx="7587600" cy="879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674786"/>
              </a:buClr>
              <a:buSzPts val="2667"/>
              <a:buFont typeface="Arial"/>
              <a:buNone/>
            </a:pPr>
            <a:r>
              <a:rPr lang="en-US" sz="2667" b="1" i="0" u="none" strike="noStrike" cap="none">
                <a:solidFill>
                  <a:srgbClr val="674786"/>
                </a:solidFill>
                <a:latin typeface="Arial"/>
                <a:ea typeface="Arial"/>
                <a:cs typeface="Arial"/>
                <a:sym typeface="Arial"/>
              </a:rPr>
              <a:t> </a:t>
            </a:r>
            <a:endParaRPr/>
          </a:p>
          <a:p>
            <a:pPr marL="0" marR="0" lvl="0" indent="0" algn="l" rtl="0">
              <a:spcBef>
                <a:spcPts val="0"/>
              </a:spcBef>
              <a:spcAft>
                <a:spcPts val="0"/>
              </a:spcAft>
              <a:buClr>
                <a:srgbClr val="674786"/>
              </a:buClr>
              <a:buSzPts val="2667"/>
              <a:buFont typeface="Arial"/>
              <a:buNone/>
            </a:pPr>
            <a:r>
              <a:rPr lang="en-US" sz="2667" b="1" i="0" u="none" strike="noStrike" cap="none">
                <a:solidFill>
                  <a:srgbClr val="674786"/>
                </a:solidFill>
                <a:latin typeface="Arial"/>
                <a:ea typeface="Arial"/>
                <a:cs typeface="Arial"/>
                <a:sym typeface="Arial"/>
              </a:rPr>
              <a:t>Kingston </a:t>
            </a:r>
            <a:r>
              <a:rPr lang="en-US" sz="2667" b="1">
                <a:solidFill>
                  <a:srgbClr val="674786"/>
                </a:solidFill>
              </a:rPr>
              <a:t>Healthwatch Meeting </a:t>
            </a:r>
            <a:endParaRPr/>
          </a:p>
          <a:p>
            <a:pPr marL="0" marR="0" lvl="0" indent="0" algn="l" rtl="0">
              <a:spcBef>
                <a:spcPts val="0"/>
              </a:spcBef>
              <a:spcAft>
                <a:spcPts val="0"/>
              </a:spcAft>
              <a:buClr>
                <a:srgbClr val="674786"/>
              </a:buClr>
              <a:buSzPts val="2667"/>
              <a:buFont typeface="Arial"/>
              <a:buNone/>
            </a:pPr>
            <a:r>
              <a:rPr lang="en-US" sz="2667" b="1">
                <a:solidFill>
                  <a:srgbClr val="674786"/>
                </a:solidFill>
              </a:rPr>
              <a:t>4th October 2022</a:t>
            </a:r>
            <a:endParaRPr sz="2667" b="1">
              <a:solidFill>
                <a:srgbClr val="674786"/>
              </a:solidFill>
            </a:endParaRPr>
          </a:p>
          <a:p>
            <a:pPr marL="0" marR="0" lvl="0" indent="0" algn="l" rtl="0">
              <a:spcBef>
                <a:spcPts val="0"/>
              </a:spcBef>
              <a:spcAft>
                <a:spcPts val="0"/>
              </a:spcAft>
              <a:buClr>
                <a:srgbClr val="674786"/>
              </a:buClr>
              <a:buSzPts val="2667"/>
              <a:buFont typeface="Arial"/>
              <a:buNone/>
            </a:pPr>
            <a:r>
              <a:rPr lang="en-US" sz="2167">
                <a:solidFill>
                  <a:srgbClr val="674786"/>
                </a:solidFill>
              </a:rPr>
              <a:t>Martha Earley, Corporate Head of Service, Public Health </a:t>
            </a:r>
            <a:endParaRPr sz="2167">
              <a:solidFill>
                <a:srgbClr val="674786"/>
              </a:solidFill>
            </a:endParaRPr>
          </a:p>
        </p:txBody>
      </p:sp>
      <p:pic>
        <p:nvPicPr>
          <p:cNvPr id="116" name="Google Shape;116;p1"/>
          <p:cNvPicPr preferRelativeResize="0"/>
          <p:nvPr/>
        </p:nvPicPr>
        <p:blipFill rotWithShape="1">
          <a:blip r:embed="rId4">
            <a:alphaModFix/>
          </a:blip>
          <a:srcRect/>
          <a:stretch/>
        </p:blipFill>
        <p:spPr>
          <a:xfrm>
            <a:off x="587352" y="6246199"/>
            <a:ext cx="11017297" cy="80861"/>
          </a:xfrm>
          <a:prstGeom prst="rect">
            <a:avLst/>
          </a:prstGeom>
          <a:noFill/>
          <a:ln>
            <a:noFill/>
          </a:ln>
        </p:spPr>
      </p:pic>
      <p:sp>
        <p:nvSpPr>
          <p:cNvPr id="117" name="Google Shape;117;p1"/>
          <p:cNvSpPr txBox="1">
            <a:spLocks noGrp="1"/>
          </p:cNvSpPr>
          <p:nvPr>
            <p:ph type="sldNum" idx="12"/>
          </p:nvPr>
        </p:nvSpPr>
        <p:spPr>
          <a:xfrm>
            <a:off x="8824000" y="6327061"/>
            <a:ext cx="2885523" cy="530940"/>
          </a:xfrm>
          <a:prstGeom prst="rect">
            <a:avLst/>
          </a:prstGeom>
          <a:noFill/>
          <a:ln>
            <a:noFill/>
          </a:ln>
        </p:spPr>
        <p:txBody>
          <a:bodyPr spcFirstLastPara="1" wrap="square" lIns="121900" tIns="60950" rIns="121900" bIns="60950" anchor="ctr" anchorCtr="0">
            <a:noAutofit/>
          </a:bodyPr>
          <a:lstStyle/>
          <a:p>
            <a:pPr marL="0" lvl="0" indent="0" algn="r" rtl="0">
              <a:spcBef>
                <a:spcPts val="0"/>
              </a:spcBef>
              <a:spcAft>
                <a:spcPts val="0"/>
              </a:spcAft>
              <a:buNone/>
            </a:pPr>
            <a:fld id="{00000000-1234-1234-1234-123412341234}" type="slidenum">
              <a:rPr lang="en-US" sz="1067" b="0" i="0" u="none" strike="noStrike" cap="none">
                <a:solidFill>
                  <a:schemeClr val="dk2"/>
                </a:solidFill>
                <a:latin typeface="Arial"/>
                <a:ea typeface="Arial"/>
                <a:cs typeface="Arial"/>
                <a:sym typeface="Arial"/>
              </a:rPr>
              <a:t>22</a:t>
            </a:fld>
            <a:endParaRPr sz="1067" b="0"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5d8cebe714_0_5"/>
          <p:cNvSpPr txBox="1">
            <a:spLocks noGrp="1"/>
          </p:cNvSpPr>
          <p:nvPr>
            <p:ph type="sldNum" idx="12"/>
          </p:nvPr>
        </p:nvSpPr>
        <p:spPr>
          <a:xfrm>
            <a:off x="8912950" y="627886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123" name="Google Shape;123;g15d8cebe714_0_5"/>
          <p:cNvPicPr preferRelativeResize="0"/>
          <p:nvPr/>
        </p:nvPicPr>
        <p:blipFill rotWithShape="1">
          <a:blip r:embed="rId3">
            <a:alphaModFix/>
          </a:blip>
          <a:srcRect/>
          <a:stretch/>
        </p:blipFill>
        <p:spPr>
          <a:xfrm>
            <a:off x="374414" y="6199592"/>
            <a:ext cx="11022522" cy="79255"/>
          </a:xfrm>
          <a:prstGeom prst="rect">
            <a:avLst/>
          </a:prstGeom>
          <a:noFill/>
          <a:ln>
            <a:noFill/>
          </a:ln>
        </p:spPr>
      </p:pic>
      <p:pic>
        <p:nvPicPr>
          <p:cNvPr id="124" name="Google Shape;124;g15d8cebe714_0_5"/>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25" name="Google Shape;125;g15d8cebe714_0_5"/>
          <p:cNvSpPr txBox="1"/>
          <p:nvPr/>
        </p:nvSpPr>
        <p:spPr>
          <a:xfrm>
            <a:off x="296612" y="-130282"/>
            <a:ext cx="11016000" cy="1128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5EB8"/>
              </a:buClr>
              <a:buSzPts val="2800"/>
              <a:buFont typeface="Calibri"/>
              <a:buNone/>
            </a:pPr>
            <a:r>
              <a:rPr lang="en-US" sz="2800" b="1" i="0" u="none" strike="noStrike" cap="none">
                <a:solidFill>
                  <a:srgbClr val="005EB8"/>
                </a:solidFill>
                <a:latin typeface="Calibri"/>
                <a:ea typeface="Calibri"/>
                <a:cs typeface="Calibri"/>
                <a:sym typeface="Calibri"/>
              </a:rPr>
              <a:t>2022-2024 refresh </a:t>
            </a:r>
            <a:endParaRPr sz="2800" b="1" i="0" u="none" strike="noStrike" cap="none">
              <a:solidFill>
                <a:srgbClr val="005EB8"/>
              </a:solidFill>
              <a:latin typeface="Calibri"/>
              <a:ea typeface="Calibri"/>
              <a:cs typeface="Calibri"/>
              <a:sym typeface="Calibri"/>
            </a:endParaRPr>
          </a:p>
        </p:txBody>
      </p:sp>
      <p:sp>
        <p:nvSpPr>
          <p:cNvPr id="126" name="Google Shape;126;g15d8cebe714_0_5"/>
          <p:cNvSpPr/>
          <p:nvPr/>
        </p:nvSpPr>
        <p:spPr>
          <a:xfrm>
            <a:off x="296612" y="690600"/>
            <a:ext cx="5718300" cy="521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rgbClr val="000000"/>
                </a:solidFill>
                <a:latin typeface="Arial"/>
                <a:ea typeface="Arial"/>
                <a:cs typeface="Arial"/>
                <a:sym typeface="Arial"/>
              </a:rPr>
              <a:t>Kingston’s refreshed draft of the Health and Care Plan 2022-2024 describes our vision, priorities and the actions we will work on together as partners to improve the health and wellbeing of Kingston’s residents.</a:t>
            </a:r>
            <a:endParaRPr dirty="0"/>
          </a:p>
          <a:p>
            <a:pPr marL="0" marR="0" lvl="0" indent="0" algn="l" rtl="0">
              <a:spcBef>
                <a:spcPts val="750"/>
              </a:spcBef>
              <a:spcAft>
                <a:spcPts val="0"/>
              </a:spcAft>
              <a:buNone/>
            </a:pPr>
            <a:endParaRPr sz="1800" b="0" i="0" u="none" strike="noStrike" cap="none" dirty="0">
              <a:solidFill>
                <a:srgbClr val="000000"/>
              </a:solidFill>
              <a:latin typeface="Calibri"/>
              <a:ea typeface="Calibri"/>
              <a:cs typeface="Calibri"/>
              <a:sym typeface="Calibri"/>
            </a:endParaRPr>
          </a:p>
          <a:p>
            <a:pPr marL="0" marR="0" lvl="0" indent="0" algn="l" rtl="0">
              <a:spcBef>
                <a:spcPts val="750"/>
              </a:spcBef>
              <a:spcAft>
                <a:spcPts val="0"/>
              </a:spcAft>
              <a:buNone/>
            </a:pPr>
            <a:r>
              <a:rPr lang="en-US" sz="1800" b="0" i="0" u="none" strike="noStrike" cap="none" dirty="0">
                <a:solidFill>
                  <a:srgbClr val="000000"/>
                </a:solidFill>
                <a:latin typeface="Arial"/>
                <a:ea typeface="Arial"/>
                <a:cs typeface="Arial"/>
                <a:sym typeface="Arial"/>
              </a:rPr>
              <a:t>The plan was first published in 2019 with the aim of key </a:t>
            </a:r>
            <a:r>
              <a:rPr lang="en-US" sz="1800" b="0" i="0" u="none" strike="noStrike" cap="none" dirty="0" err="1">
                <a:solidFill>
                  <a:srgbClr val="000000"/>
                </a:solidFill>
                <a:latin typeface="Arial"/>
                <a:ea typeface="Arial"/>
                <a:cs typeface="Arial"/>
                <a:sym typeface="Arial"/>
              </a:rPr>
              <a:t>organisations</a:t>
            </a:r>
            <a:r>
              <a:rPr lang="en-US" sz="1800" b="0" i="0" u="none" strike="noStrike" cap="none" dirty="0">
                <a:solidFill>
                  <a:srgbClr val="000000"/>
                </a:solidFill>
                <a:latin typeface="Arial"/>
                <a:ea typeface="Arial"/>
                <a:cs typeface="Arial"/>
                <a:sym typeface="Arial"/>
              </a:rPr>
              <a:t> working together on priorities that would make the difference in enabling Kingston residents to start life well as children, live well as adults and for older people to age well for longer.</a:t>
            </a:r>
            <a:endParaRPr dirty="0"/>
          </a:p>
          <a:p>
            <a:pPr marL="0" marR="0" lvl="0" indent="0" algn="l" rtl="0">
              <a:spcBef>
                <a:spcPts val="750"/>
              </a:spcBef>
              <a:spcAft>
                <a:spcPts val="0"/>
              </a:spcAft>
              <a:buNone/>
            </a:pPr>
            <a:endParaRPr sz="1800" b="0" i="0" u="none" strike="noStrike" cap="none" dirty="0">
              <a:solidFill>
                <a:srgbClr val="000000"/>
              </a:solidFill>
              <a:latin typeface="Calibri"/>
              <a:ea typeface="Calibri"/>
              <a:cs typeface="Calibri"/>
              <a:sym typeface="Calibri"/>
            </a:endParaRPr>
          </a:p>
          <a:p>
            <a:pPr marL="0" marR="0" lvl="0" indent="0" algn="l" rtl="0">
              <a:spcBef>
                <a:spcPts val="750"/>
              </a:spcBef>
              <a:spcAft>
                <a:spcPts val="0"/>
              </a:spcAft>
              <a:buNone/>
            </a:pPr>
            <a:r>
              <a:rPr lang="en-US" sz="1800" b="0" i="0" u="none" strike="noStrike" cap="none" dirty="0">
                <a:solidFill>
                  <a:srgbClr val="000000"/>
                </a:solidFill>
                <a:latin typeface="Arial"/>
                <a:ea typeface="Arial"/>
                <a:cs typeface="Arial"/>
                <a:sym typeface="Arial"/>
              </a:rPr>
              <a:t>The new two-year plan for 2022-2024 is a refresh of some of the existing priorities with a new focus on tackling health inequalities across the life course, tackling obesity, improving mental health and improving the lives of </a:t>
            </a:r>
            <a:r>
              <a:rPr lang="en-US" sz="1800" b="0" i="0" u="none" strike="noStrike" cap="none" dirty="0" err="1">
                <a:solidFill>
                  <a:srgbClr val="000000"/>
                </a:solidFill>
                <a:latin typeface="Arial"/>
                <a:ea typeface="Arial"/>
                <a:cs typeface="Arial"/>
                <a:sym typeface="Arial"/>
              </a:rPr>
              <a:t>carers</a:t>
            </a:r>
            <a:r>
              <a:rPr lang="en-US" sz="1800" b="0" i="0" u="none" strike="noStrike" cap="none" dirty="0">
                <a:solidFill>
                  <a:srgbClr val="000000"/>
                </a:solidFill>
                <a:latin typeface="Arial"/>
                <a:ea typeface="Arial"/>
                <a:cs typeface="Arial"/>
                <a:sym typeface="Arial"/>
              </a:rPr>
              <a:t>.</a:t>
            </a:r>
            <a:endParaRPr sz="1800" b="0" i="0" u="none" strike="noStrike" cap="none" dirty="0">
              <a:solidFill>
                <a:srgbClr val="000000"/>
              </a:solidFill>
              <a:latin typeface="Calibri"/>
              <a:ea typeface="Calibri"/>
              <a:cs typeface="Calibri"/>
              <a:sym typeface="Calibri"/>
            </a:endParaRPr>
          </a:p>
        </p:txBody>
      </p:sp>
      <p:pic>
        <p:nvPicPr>
          <p:cNvPr id="127" name="Google Shape;127;g15d8cebe714_0_5" descr="Diagram&#10;&#10;Description automatically generated with low confidence"/>
          <p:cNvPicPr preferRelativeResize="0"/>
          <p:nvPr/>
        </p:nvPicPr>
        <p:blipFill rotWithShape="1">
          <a:blip r:embed="rId5">
            <a:alphaModFix/>
          </a:blip>
          <a:srcRect/>
          <a:stretch/>
        </p:blipFill>
        <p:spPr>
          <a:xfrm>
            <a:off x="6472125" y="1147800"/>
            <a:ext cx="3435942" cy="4904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5d8cebe714_0_11"/>
          <p:cNvSpPr txBox="1">
            <a:spLocks noGrp="1"/>
          </p:cNvSpPr>
          <p:nvPr>
            <p:ph type="sldNum" idx="12"/>
          </p:nvPr>
        </p:nvSpPr>
        <p:spPr>
          <a:xfrm>
            <a:off x="9172375" y="612621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133" name="Google Shape;133;g15d8cebe714_0_11"/>
          <p:cNvPicPr preferRelativeResize="0"/>
          <p:nvPr/>
        </p:nvPicPr>
        <p:blipFill rotWithShape="1">
          <a:blip r:embed="rId3">
            <a:alphaModFix/>
          </a:blip>
          <a:srcRect/>
          <a:stretch/>
        </p:blipFill>
        <p:spPr>
          <a:xfrm>
            <a:off x="584739" y="6046942"/>
            <a:ext cx="11022522" cy="79255"/>
          </a:xfrm>
          <a:prstGeom prst="rect">
            <a:avLst/>
          </a:prstGeom>
          <a:noFill/>
          <a:ln>
            <a:noFill/>
          </a:ln>
        </p:spPr>
      </p:pic>
      <p:pic>
        <p:nvPicPr>
          <p:cNvPr id="134" name="Google Shape;134;g15d8cebe714_0_11"/>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35" name="Google Shape;135;g15d8cebe714_0_11"/>
          <p:cNvSpPr txBox="1"/>
          <p:nvPr/>
        </p:nvSpPr>
        <p:spPr>
          <a:xfrm>
            <a:off x="584750" y="364825"/>
            <a:ext cx="75438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chemeClr val="dk1"/>
                </a:solidFill>
                <a:latin typeface="Calibri"/>
                <a:ea typeface="Calibri"/>
                <a:cs typeface="Calibri"/>
                <a:sym typeface="Calibri"/>
              </a:rPr>
              <a:t>Building on insight from local people in 2018-2019</a:t>
            </a:r>
            <a:endParaRPr>
              <a:solidFill>
                <a:schemeClr val="dk1"/>
              </a:solidFill>
            </a:endParaRPr>
          </a:p>
        </p:txBody>
      </p:sp>
      <p:sp>
        <p:nvSpPr>
          <p:cNvPr id="136" name="Google Shape;136;g15d8cebe714_0_11"/>
          <p:cNvSpPr txBox="1"/>
          <p:nvPr/>
        </p:nvSpPr>
        <p:spPr>
          <a:xfrm>
            <a:off x="381866" y="1371600"/>
            <a:ext cx="6094200" cy="4248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During 2018-2019 we ran extensive engagement to hear from and test ideas with local people at different stages in the development of our first health and care plan. </a:t>
            </a:r>
            <a:endParaRPr/>
          </a:p>
          <a:p>
            <a:pPr marL="285750" marR="0" lvl="0" indent="-171450" algn="l" rtl="0">
              <a:spcBef>
                <a:spcPts val="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The health and care plan event we held was an opportunity for us to hear from the ‘silent majority’ people who had not previously been involved with us in sharing their views on local health and care services. </a:t>
            </a:r>
            <a:endParaRPr/>
          </a:p>
          <a:p>
            <a:pPr marL="285750" marR="0" lvl="0" indent="-171450" algn="l" rtl="0">
              <a:spcBef>
                <a:spcPts val="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We wanted to make sure we spoke to a wide range of local people either directly, or through local patient groups and community organisations. </a:t>
            </a:r>
            <a:endParaRPr/>
          </a:p>
          <a:p>
            <a:pPr marL="285750" marR="0" lvl="0" indent="-171450" algn="l" rtl="0">
              <a:spcBef>
                <a:spcPts val="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We wanted to hear from those who would be most….. impacted by proposals in the plan.  </a:t>
            </a:r>
            <a:endParaRPr/>
          </a:p>
        </p:txBody>
      </p:sp>
      <p:pic>
        <p:nvPicPr>
          <p:cNvPr id="137" name="Google Shape;137;g15d8cebe714_0_11" descr="Engineering drawing&#10;&#10;Description automatically generated with medium confidence"/>
          <p:cNvPicPr preferRelativeResize="0"/>
          <p:nvPr/>
        </p:nvPicPr>
        <p:blipFill rotWithShape="1">
          <a:blip r:embed="rId5">
            <a:alphaModFix/>
          </a:blip>
          <a:srcRect/>
          <a:stretch/>
        </p:blipFill>
        <p:spPr>
          <a:xfrm>
            <a:off x="6858000" y="1828800"/>
            <a:ext cx="4622734" cy="32467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5d8cebe714_0_17"/>
          <p:cNvSpPr txBox="1">
            <a:spLocks noGrp="1"/>
          </p:cNvSpPr>
          <p:nvPr>
            <p:ph type="sldNum" idx="12"/>
          </p:nvPr>
        </p:nvSpPr>
        <p:spPr>
          <a:xfrm>
            <a:off x="9221725" y="622531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143" name="Google Shape;143;g15d8cebe714_0_17"/>
          <p:cNvPicPr preferRelativeResize="0"/>
          <p:nvPr/>
        </p:nvPicPr>
        <p:blipFill rotWithShape="1">
          <a:blip r:embed="rId3">
            <a:alphaModFix/>
          </a:blip>
          <a:srcRect/>
          <a:stretch/>
        </p:blipFill>
        <p:spPr>
          <a:xfrm>
            <a:off x="584739" y="6225292"/>
            <a:ext cx="11022522" cy="79255"/>
          </a:xfrm>
          <a:prstGeom prst="rect">
            <a:avLst/>
          </a:prstGeom>
          <a:noFill/>
          <a:ln>
            <a:noFill/>
          </a:ln>
        </p:spPr>
      </p:pic>
      <p:pic>
        <p:nvPicPr>
          <p:cNvPr id="144" name="Google Shape;144;g15d8cebe714_0_17"/>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45" name="Google Shape;145;g15d8cebe714_0_17"/>
          <p:cNvSpPr txBox="1"/>
          <p:nvPr/>
        </p:nvSpPr>
        <p:spPr>
          <a:xfrm>
            <a:off x="152400" y="1524000"/>
            <a:ext cx="12039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g15d8cebe714_0_17"/>
          <p:cNvSpPr/>
          <p:nvPr/>
        </p:nvSpPr>
        <p:spPr>
          <a:xfrm>
            <a:off x="1600200" y="152400"/>
            <a:ext cx="4038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Our vision </a:t>
            </a:r>
            <a:endParaRPr>
              <a:solidFill>
                <a:schemeClr val="dk1"/>
              </a:solidFill>
            </a:endParaRPr>
          </a:p>
        </p:txBody>
      </p:sp>
      <p:pic>
        <p:nvPicPr>
          <p:cNvPr id="147" name="Google Shape;147;g15d8cebe714_0_17" descr="Timeline&#10;&#10;Description automatically generated with low confidence"/>
          <p:cNvPicPr preferRelativeResize="0"/>
          <p:nvPr/>
        </p:nvPicPr>
        <p:blipFill rotWithShape="1">
          <a:blip r:embed="rId5">
            <a:alphaModFix/>
          </a:blip>
          <a:srcRect/>
          <a:stretch/>
        </p:blipFill>
        <p:spPr>
          <a:xfrm>
            <a:off x="1295400" y="1219201"/>
            <a:ext cx="8993179" cy="4953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5d8cebe714_0_47"/>
          <p:cNvSpPr txBox="1">
            <a:spLocks noGrp="1"/>
          </p:cNvSpPr>
          <p:nvPr>
            <p:ph type="sldNum" idx="12"/>
          </p:nvPr>
        </p:nvSpPr>
        <p:spPr>
          <a:xfrm>
            <a:off x="9075800" y="616046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153" name="Google Shape;153;g15d8cebe714_0_47"/>
          <p:cNvPicPr preferRelativeResize="0"/>
          <p:nvPr/>
        </p:nvPicPr>
        <p:blipFill rotWithShape="1">
          <a:blip r:embed="rId3">
            <a:alphaModFix/>
          </a:blip>
          <a:srcRect/>
          <a:stretch/>
        </p:blipFill>
        <p:spPr>
          <a:xfrm>
            <a:off x="584739" y="6160442"/>
            <a:ext cx="11022522" cy="79255"/>
          </a:xfrm>
          <a:prstGeom prst="rect">
            <a:avLst/>
          </a:prstGeom>
          <a:noFill/>
          <a:ln>
            <a:noFill/>
          </a:ln>
        </p:spPr>
      </p:pic>
      <p:pic>
        <p:nvPicPr>
          <p:cNvPr id="154" name="Google Shape;154;g15d8cebe714_0_47"/>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55" name="Google Shape;155;g15d8cebe714_0_47"/>
          <p:cNvSpPr txBox="1"/>
          <p:nvPr/>
        </p:nvSpPr>
        <p:spPr>
          <a:xfrm>
            <a:off x="609600" y="938563"/>
            <a:ext cx="7239000" cy="501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Four overarching themes, identified by the borough’s Health and Wellbeing Board and local system leaders, underpin the plan: </a:t>
            </a:r>
            <a:endParaRPr dirty="0"/>
          </a:p>
          <a:p>
            <a:pPr marL="0" marR="0" lvl="0" indent="0" algn="l" rtl="0">
              <a:lnSpc>
                <a:spcPct val="100000"/>
              </a:lnSpc>
              <a:spcBef>
                <a:spcPts val="0"/>
              </a:spcBef>
              <a:spcAft>
                <a:spcPts val="0"/>
              </a:spcAft>
              <a:buClr>
                <a:srgbClr val="000000"/>
              </a:buClr>
              <a:buSzPts val="2000"/>
              <a:buFont typeface="Calibri"/>
              <a:buNone/>
            </a:pPr>
            <a:endParaRPr sz="2000"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US" sz="2000" dirty="0" err="1">
                <a:solidFill>
                  <a:srgbClr val="000000"/>
                </a:solidFill>
                <a:latin typeface="Calibri"/>
                <a:ea typeface="Calibri"/>
                <a:cs typeface="Calibri"/>
                <a:sym typeface="Calibri"/>
              </a:rPr>
              <a:t>R</a:t>
            </a:r>
            <a:r>
              <a:rPr lang="en-US" sz="2000" b="0" i="0" u="none" strike="noStrike" cap="none" dirty="0" err="1">
                <a:solidFill>
                  <a:srgbClr val="000000"/>
                </a:solidFill>
                <a:latin typeface="Calibri"/>
                <a:ea typeface="Calibri"/>
                <a:cs typeface="Calibri"/>
                <a:sym typeface="Calibri"/>
              </a:rPr>
              <a:t>ecognising</a:t>
            </a:r>
            <a:r>
              <a:rPr lang="en-US" sz="2000" b="0" i="0" u="none" strike="noStrike" cap="none" dirty="0">
                <a:solidFill>
                  <a:srgbClr val="000000"/>
                </a:solidFill>
                <a:latin typeface="Calibri"/>
                <a:ea typeface="Calibri"/>
                <a:cs typeface="Calibri"/>
                <a:sym typeface="Calibri"/>
              </a:rPr>
              <a:t> and supporting </a:t>
            </a:r>
            <a:r>
              <a:rPr lang="en-US" sz="2000" b="1" i="0" u="none" strike="noStrike" cap="none" dirty="0" err="1">
                <a:solidFill>
                  <a:srgbClr val="000000"/>
                </a:solidFill>
                <a:latin typeface="Calibri"/>
                <a:ea typeface="Calibri"/>
                <a:cs typeface="Calibri"/>
                <a:sym typeface="Calibri"/>
              </a:rPr>
              <a:t>carers</a:t>
            </a:r>
            <a:r>
              <a:rPr lang="en-US" sz="2000" b="1" i="0" u="none" strike="noStrike" cap="none" dirty="0">
                <a:solidFill>
                  <a:srgbClr val="000000"/>
                </a:solidFill>
                <a:latin typeface="Calibri"/>
                <a:ea typeface="Calibri"/>
                <a:cs typeface="Calibri"/>
                <a:sym typeface="Calibri"/>
              </a:rPr>
              <a:t> </a:t>
            </a:r>
            <a:r>
              <a:rPr lang="en-US" sz="2000" b="0" i="0" u="none" strike="noStrike" cap="none" dirty="0">
                <a:solidFill>
                  <a:srgbClr val="000000"/>
                </a:solidFill>
                <a:latin typeface="Calibri"/>
                <a:ea typeface="Calibri"/>
                <a:cs typeface="Calibri"/>
                <a:sym typeface="Calibri"/>
              </a:rPr>
              <a:t>of all ages.</a:t>
            </a:r>
            <a:endParaRPr dirty="0"/>
          </a:p>
          <a:p>
            <a:pPr marL="342900" marR="0" lvl="0" indent="-215900" algn="l" rtl="0">
              <a:lnSpc>
                <a:spcPct val="100000"/>
              </a:lnSpc>
              <a:spcBef>
                <a:spcPts val="0"/>
              </a:spcBef>
              <a:spcAft>
                <a:spcPts val="0"/>
              </a:spcAft>
              <a:buClr>
                <a:srgbClr val="000000"/>
              </a:buClr>
              <a:buSzPts val="2000"/>
              <a:buFont typeface="Calibri"/>
              <a:buNone/>
            </a:pPr>
            <a:endParaRPr sz="20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2000"/>
              <a:buFont typeface="Calibri"/>
              <a:buAutoNum type="arabicPeriod"/>
            </a:pPr>
            <a:r>
              <a:rPr lang="en-US" sz="2000" b="1" i="0" u="none" strike="noStrike" cap="none" dirty="0">
                <a:solidFill>
                  <a:srgbClr val="000000"/>
                </a:solidFill>
                <a:latin typeface="Calibri"/>
                <a:ea typeface="Calibri"/>
                <a:cs typeface="Calibri"/>
                <a:sym typeface="Calibri"/>
              </a:rPr>
              <a:t>Tackling inequalities in health </a:t>
            </a:r>
            <a:r>
              <a:rPr lang="en-US" sz="2000" b="0" i="0" u="none" strike="noStrike" cap="none" dirty="0">
                <a:solidFill>
                  <a:srgbClr val="000000"/>
                </a:solidFill>
                <a:latin typeface="Calibri"/>
                <a:ea typeface="Calibri"/>
                <a:cs typeface="Calibri"/>
                <a:sym typeface="Calibri"/>
              </a:rPr>
              <a:t>to reduce disparities for those most disadvantaged (especially in light of the COVID-19 pandemic).</a:t>
            </a:r>
            <a:endParaRPr dirty="0"/>
          </a:p>
          <a:p>
            <a:pPr marL="342900" marR="0" lvl="0" indent="-215900" algn="l" rtl="0">
              <a:spcBef>
                <a:spcPts val="0"/>
              </a:spcBef>
              <a:spcAft>
                <a:spcPts val="0"/>
              </a:spcAft>
              <a:buClr>
                <a:srgbClr val="000000"/>
              </a:buClr>
              <a:buSzPts val="2000"/>
              <a:buFont typeface="Calibri"/>
              <a:buNone/>
            </a:pPr>
            <a:endParaRPr sz="20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US" sz="2000" b="0" i="0" u="none" strike="noStrike" cap="none" dirty="0">
                <a:solidFill>
                  <a:srgbClr val="000000"/>
                </a:solidFill>
                <a:latin typeface="Calibri"/>
                <a:ea typeface="Calibri"/>
                <a:cs typeface="Calibri"/>
                <a:sym typeface="Calibri"/>
              </a:rPr>
              <a:t>Tackling </a:t>
            </a:r>
            <a:r>
              <a:rPr lang="en-US" sz="2000" b="1" i="0" u="none" strike="noStrike" cap="none" dirty="0">
                <a:solidFill>
                  <a:srgbClr val="000000"/>
                </a:solidFill>
                <a:latin typeface="Calibri"/>
                <a:ea typeface="Calibri"/>
                <a:cs typeface="Calibri"/>
                <a:sym typeface="Calibri"/>
              </a:rPr>
              <a:t>obesity in all ages</a:t>
            </a:r>
            <a:r>
              <a:rPr lang="en-US" sz="2000" b="0" i="0" u="none" strike="noStrike" cap="none" dirty="0">
                <a:solidFill>
                  <a:srgbClr val="000000"/>
                </a:solidFill>
                <a:latin typeface="Calibri"/>
                <a:ea typeface="Calibri"/>
                <a:cs typeface="Calibri"/>
                <a:sym typeface="Calibri"/>
              </a:rPr>
              <a:t>, enabling people to live physically active and healthy lifestyles, at a healthy weight, to prevent ill-health and improve wellbeing. </a:t>
            </a:r>
            <a:endParaRPr dirty="0"/>
          </a:p>
          <a:p>
            <a:pPr marL="342900" marR="0" lvl="0" indent="-215900" algn="l" rtl="0">
              <a:lnSpc>
                <a:spcPct val="100000"/>
              </a:lnSpc>
              <a:spcBef>
                <a:spcPts val="0"/>
              </a:spcBef>
              <a:spcAft>
                <a:spcPts val="0"/>
              </a:spcAft>
              <a:buClr>
                <a:srgbClr val="000000"/>
              </a:buClr>
              <a:buSzPts val="2000"/>
              <a:buFont typeface="Calibri"/>
              <a:buNone/>
            </a:pPr>
            <a:endParaRPr sz="20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US" sz="2000" b="0" i="0" u="none" strike="noStrike" cap="none" dirty="0">
                <a:solidFill>
                  <a:srgbClr val="000000"/>
                </a:solidFill>
                <a:latin typeface="Calibri"/>
                <a:ea typeface="Calibri"/>
                <a:cs typeface="Calibri"/>
                <a:sym typeface="Calibri"/>
              </a:rPr>
              <a:t>Promoting the </a:t>
            </a:r>
            <a:r>
              <a:rPr lang="en-US" sz="2000" b="1" i="0" u="none" strike="noStrike" cap="none" dirty="0">
                <a:solidFill>
                  <a:srgbClr val="000000"/>
                </a:solidFill>
                <a:latin typeface="Calibri"/>
                <a:ea typeface="Calibri"/>
                <a:cs typeface="Calibri"/>
                <a:sym typeface="Calibri"/>
              </a:rPr>
              <a:t>mental health and resilience </a:t>
            </a:r>
            <a:r>
              <a:rPr lang="en-US" sz="2000" b="0" i="0" u="none" strike="noStrike" cap="none" dirty="0">
                <a:solidFill>
                  <a:srgbClr val="000000"/>
                </a:solidFill>
                <a:latin typeface="Calibri"/>
                <a:ea typeface="Calibri"/>
                <a:cs typeface="Calibri"/>
                <a:sym typeface="Calibri"/>
              </a:rPr>
              <a:t>of residents to improve health and wellbeing their whole lives. </a:t>
            </a:r>
            <a:endParaRPr dirty="0"/>
          </a:p>
          <a:p>
            <a:pPr marL="342900" marR="0" lvl="0" indent="-215900" algn="l" rtl="0">
              <a:lnSpc>
                <a:spcPct val="100000"/>
              </a:lnSpc>
              <a:spcBef>
                <a:spcPts val="0"/>
              </a:spcBef>
              <a:spcAft>
                <a:spcPts val="0"/>
              </a:spcAft>
              <a:buClr>
                <a:srgbClr val="000000"/>
              </a:buClr>
              <a:buSzPts val="2000"/>
              <a:buFont typeface="Calibri"/>
              <a:buNone/>
            </a:pPr>
            <a:endParaRPr sz="2000" b="0" i="0" u="none" strike="noStrike" cap="none" dirty="0">
              <a:solidFill>
                <a:srgbClr val="000000"/>
              </a:solidFill>
              <a:latin typeface="Calibri"/>
              <a:ea typeface="Calibri"/>
              <a:cs typeface="Calibri"/>
              <a:sym typeface="Calibri"/>
            </a:endParaRPr>
          </a:p>
        </p:txBody>
      </p:sp>
      <p:sp>
        <p:nvSpPr>
          <p:cNvPr id="156" name="Google Shape;156;g15d8cebe714_0_47"/>
          <p:cNvSpPr txBox="1"/>
          <p:nvPr/>
        </p:nvSpPr>
        <p:spPr>
          <a:xfrm>
            <a:off x="609600" y="287126"/>
            <a:ext cx="6096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n-US" sz="2400" b="1">
                <a:solidFill>
                  <a:schemeClr val="dk1"/>
                </a:solidFill>
                <a:latin typeface="Calibri"/>
                <a:ea typeface="Calibri"/>
                <a:cs typeface="Calibri"/>
                <a:sym typeface="Calibri"/>
              </a:rPr>
              <a:t>O</a:t>
            </a:r>
            <a:r>
              <a:rPr lang="en-US" sz="2400" b="1" i="0" u="none" strike="noStrike" cap="none">
                <a:solidFill>
                  <a:schemeClr val="dk1"/>
                </a:solidFill>
                <a:latin typeface="Calibri"/>
                <a:ea typeface="Calibri"/>
                <a:cs typeface="Calibri"/>
                <a:sym typeface="Calibri"/>
              </a:rPr>
              <a:t>verarching themes  </a:t>
            </a:r>
            <a:endParaRPr>
              <a:solidFill>
                <a:schemeClr val="dk1"/>
              </a:solidFill>
            </a:endParaRPr>
          </a:p>
        </p:txBody>
      </p:sp>
      <p:pic>
        <p:nvPicPr>
          <p:cNvPr id="157" name="Google Shape;157;g15d8cebe714_0_47" descr="Timeline&#10;&#10;Description automatically generated"/>
          <p:cNvPicPr preferRelativeResize="0"/>
          <p:nvPr/>
        </p:nvPicPr>
        <p:blipFill rotWithShape="1">
          <a:blip r:embed="rId5">
            <a:alphaModFix/>
          </a:blip>
          <a:srcRect/>
          <a:stretch/>
        </p:blipFill>
        <p:spPr>
          <a:xfrm>
            <a:off x="7848600" y="1078650"/>
            <a:ext cx="3585740" cy="50178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15d8cebe714_0_41"/>
          <p:cNvSpPr txBox="1">
            <a:spLocks noGrp="1"/>
          </p:cNvSpPr>
          <p:nvPr>
            <p:ph type="sldNum" idx="12"/>
          </p:nvPr>
        </p:nvSpPr>
        <p:spPr>
          <a:xfrm>
            <a:off x="9140675" y="616046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163" name="Google Shape;163;g15d8cebe714_0_41"/>
          <p:cNvPicPr preferRelativeResize="0"/>
          <p:nvPr/>
        </p:nvPicPr>
        <p:blipFill rotWithShape="1">
          <a:blip r:embed="rId3">
            <a:alphaModFix/>
          </a:blip>
          <a:srcRect/>
          <a:stretch/>
        </p:blipFill>
        <p:spPr>
          <a:xfrm>
            <a:off x="584739" y="6081192"/>
            <a:ext cx="11022522" cy="79255"/>
          </a:xfrm>
          <a:prstGeom prst="rect">
            <a:avLst/>
          </a:prstGeom>
          <a:noFill/>
          <a:ln>
            <a:noFill/>
          </a:ln>
        </p:spPr>
      </p:pic>
      <p:pic>
        <p:nvPicPr>
          <p:cNvPr id="164" name="Google Shape;164;g15d8cebe714_0_41"/>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65" name="Google Shape;165;g15d8cebe714_0_41"/>
          <p:cNvSpPr txBox="1"/>
          <p:nvPr/>
        </p:nvSpPr>
        <p:spPr>
          <a:xfrm>
            <a:off x="685800" y="304800"/>
            <a:ext cx="6096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Start well</a:t>
            </a:r>
            <a:endParaRPr>
              <a:solidFill>
                <a:schemeClr val="dk1"/>
              </a:solidFill>
            </a:endParaRPr>
          </a:p>
        </p:txBody>
      </p:sp>
      <p:sp>
        <p:nvSpPr>
          <p:cNvPr id="166" name="Google Shape;166;g15d8cebe714_0_41"/>
          <p:cNvSpPr txBox="1"/>
          <p:nvPr/>
        </p:nvSpPr>
        <p:spPr>
          <a:xfrm>
            <a:off x="3048456" y="3245703"/>
            <a:ext cx="609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Our vision </a:t>
            </a:r>
            <a:endParaRPr/>
          </a:p>
        </p:txBody>
      </p:sp>
      <p:sp>
        <p:nvSpPr>
          <p:cNvPr id="167" name="Google Shape;167;g15d8cebe714_0_41"/>
          <p:cNvSpPr txBox="1"/>
          <p:nvPr/>
        </p:nvSpPr>
        <p:spPr>
          <a:xfrm>
            <a:off x="668215" y="1172308"/>
            <a:ext cx="4894500" cy="480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Maximise the mental wellbeing and resilience of our children and young people.</a:t>
            </a:r>
            <a:endParaRPr/>
          </a:p>
          <a:p>
            <a:pPr marL="457200" marR="0" lvl="0" indent="-30480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Improve the health and wellbeing of children and young people by tackling childhood obesity.</a:t>
            </a:r>
            <a:endParaRPr/>
          </a:p>
          <a:p>
            <a:pPr marL="457200" marR="0" lvl="0" indent="-30480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Give children and young people with special educational needs and disabilities opportunities to flourish and be independent. </a:t>
            </a:r>
            <a:endParaRPr/>
          </a:p>
        </p:txBody>
      </p:sp>
      <p:pic>
        <p:nvPicPr>
          <p:cNvPr id="168" name="Google Shape;168;g15d8cebe714_0_41" descr="Text&#10;&#10;Description automatically generated"/>
          <p:cNvPicPr preferRelativeResize="0"/>
          <p:nvPr/>
        </p:nvPicPr>
        <p:blipFill rotWithShape="1">
          <a:blip r:embed="rId5">
            <a:alphaModFix/>
          </a:blip>
          <a:srcRect/>
          <a:stretch/>
        </p:blipFill>
        <p:spPr>
          <a:xfrm>
            <a:off x="6778200" y="1172301"/>
            <a:ext cx="3568900" cy="4802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5d8cebe714_0_53"/>
          <p:cNvSpPr txBox="1">
            <a:spLocks noGrp="1"/>
          </p:cNvSpPr>
          <p:nvPr>
            <p:ph type="sldNum" idx="12"/>
          </p:nvPr>
        </p:nvSpPr>
        <p:spPr>
          <a:xfrm>
            <a:off x="9189300" y="624151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174" name="Google Shape;174;g15d8cebe714_0_53"/>
          <p:cNvPicPr preferRelativeResize="0"/>
          <p:nvPr/>
        </p:nvPicPr>
        <p:blipFill rotWithShape="1">
          <a:blip r:embed="rId3">
            <a:alphaModFix/>
          </a:blip>
          <a:srcRect/>
          <a:stretch/>
        </p:blipFill>
        <p:spPr>
          <a:xfrm>
            <a:off x="508977" y="6241492"/>
            <a:ext cx="11022522" cy="79255"/>
          </a:xfrm>
          <a:prstGeom prst="rect">
            <a:avLst/>
          </a:prstGeom>
          <a:noFill/>
          <a:ln>
            <a:noFill/>
          </a:ln>
        </p:spPr>
      </p:pic>
      <p:pic>
        <p:nvPicPr>
          <p:cNvPr id="175" name="Google Shape;175;g15d8cebe714_0_53"/>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76" name="Google Shape;176;g15d8cebe714_0_53"/>
          <p:cNvSpPr txBox="1"/>
          <p:nvPr/>
        </p:nvSpPr>
        <p:spPr>
          <a:xfrm>
            <a:off x="685800" y="304800"/>
            <a:ext cx="6096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Live well</a:t>
            </a:r>
            <a:endParaRPr>
              <a:solidFill>
                <a:schemeClr val="dk1"/>
              </a:solidFill>
            </a:endParaRPr>
          </a:p>
        </p:txBody>
      </p:sp>
      <p:sp>
        <p:nvSpPr>
          <p:cNvPr id="177" name="Google Shape;177;g15d8cebe714_0_53"/>
          <p:cNvSpPr txBox="1"/>
          <p:nvPr/>
        </p:nvSpPr>
        <p:spPr>
          <a:xfrm>
            <a:off x="3048456" y="3245703"/>
            <a:ext cx="609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Our vision </a:t>
            </a:r>
            <a:endParaRPr/>
          </a:p>
        </p:txBody>
      </p:sp>
      <p:sp>
        <p:nvSpPr>
          <p:cNvPr id="178" name="Google Shape;178;g15d8cebe714_0_53"/>
          <p:cNvSpPr txBox="1"/>
          <p:nvPr/>
        </p:nvSpPr>
        <p:spPr>
          <a:xfrm>
            <a:off x="914400" y="1598205"/>
            <a:ext cx="5105400" cy="34170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Support people to stay healthy, physically and mentally. </a:t>
            </a:r>
            <a:endParaRPr/>
          </a:p>
          <a:p>
            <a:pPr marL="457200" marR="0" lvl="0" indent="-30480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457200" marR="0" lvl="0" indent="-30480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Support those people with long-term  conditions. </a:t>
            </a:r>
            <a:endParaRPr/>
          </a:p>
          <a:p>
            <a:pPr marL="0" marR="0" lvl="0" indent="0" algn="l" rtl="0">
              <a:spcBef>
                <a:spcPts val="0"/>
              </a:spcBef>
              <a:spcAft>
                <a:spcPts val="0"/>
              </a:spcAft>
              <a:buNone/>
            </a:pPr>
            <a:endParaRPr sz="2400">
              <a:solidFill>
                <a:srgbClr val="000000"/>
              </a:solidFill>
              <a:latin typeface="Calibri"/>
              <a:ea typeface="Calibri"/>
              <a:cs typeface="Calibri"/>
              <a:sym typeface="Calibri"/>
            </a:endParaRPr>
          </a:p>
          <a:p>
            <a:pPr marL="0" marR="0" lvl="0" indent="0" algn="l" rtl="0">
              <a:spcBef>
                <a:spcPts val="0"/>
              </a:spcBef>
              <a:spcAft>
                <a:spcPts val="0"/>
              </a:spcAft>
              <a:buNone/>
            </a:pPr>
            <a:endParaRPr sz="2400">
              <a:solidFill>
                <a:srgbClr val="000000"/>
              </a:solidFill>
              <a:latin typeface="Calibri"/>
              <a:ea typeface="Calibri"/>
              <a:cs typeface="Calibri"/>
              <a:sym typeface="Calibri"/>
            </a:endParaRPr>
          </a:p>
          <a:p>
            <a:pPr marL="0" marR="0" lvl="0" indent="0" algn="l" rtl="0">
              <a:spcBef>
                <a:spcPts val="0"/>
              </a:spcBef>
              <a:spcAft>
                <a:spcPts val="0"/>
              </a:spcAft>
              <a:buNone/>
            </a:pPr>
            <a:r>
              <a:rPr lang="en-US" sz="2400">
                <a:solidFill>
                  <a:srgbClr val="000000"/>
                </a:solidFill>
                <a:latin typeface="Calibri"/>
                <a:ea typeface="Calibri"/>
                <a:cs typeface="Calibri"/>
                <a:sym typeface="Calibri"/>
              </a:rPr>
              <a:t>3.   Reduce health inequalities. </a:t>
            </a:r>
            <a:endParaRPr/>
          </a:p>
        </p:txBody>
      </p:sp>
      <p:sp>
        <p:nvSpPr>
          <p:cNvPr id="179" name="Google Shape;179;g15d8cebe714_0_53"/>
          <p:cNvSpPr txBox="1"/>
          <p:nvPr/>
        </p:nvSpPr>
        <p:spPr>
          <a:xfrm>
            <a:off x="1371600" y="6109214"/>
            <a:ext cx="609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Our vision </a:t>
            </a:r>
            <a:endParaRPr/>
          </a:p>
        </p:txBody>
      </p:sp>
      <p:sp>
        <p:nvSpPr>
          <p:cNvPr id="180" name="Google Shape;180;g15d8cebe714_0_53"/>
          <p:cNvSpPr txBox="1"/>
          <p:nvPr/>
        </p:nvSpPr>
        <p:spPr>
          <a:xfrm>
            <a:off x="7391400" y="4163377"/>
            <a:ext cx="609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Our vision </a:t>
            </a:r>
            <a:endParaRPr/>
          </a:p>
        </p:txBody>
      </p:sp>
      <p:sp>
        <p:nvSpPr>
          <p:cNvPr id="181" name="Google Shape;181;g15d8cebe714_0_53"/>
          <p:cNvSpPr txBox="1"/>
          <p:nvPr/>
        </p:nvSpPr>
        <p:spPr>
          <a:xfrm>
            <a:off x="3353256" y="3550503"/>
            <a:ext cx="609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Our vision </a:t>
            </a:r>
            <a:endParaRPr/>
          </a:p>
        </p:txBody>
      </p:sp>
      <p:pic>
        <p:nvPicPr>
          <p:cNvPr id="182" name="Google Shape;182;g15d8cebe714_0_53" descr="Text&#10;&#10;Description automatically generated"/>
          <p:cNvPicPr preferRelativeResize="0"/>
          <p:nvPr/>
        </p:nvPicPr>
        <p:blipFill rotWithShape="1">
          <a:blip r:embed="rId5">
            <a:alphaModFix/>
          </a:blip>
          <a:srcRect/>
          <a:stretch/>
        </p:blipFill>
        <p:spPr>
          <a:xfrm>
            <a:off x="6851450" y="1171251"/>
            <a:ext cx="3495651" cy="491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5d8cebe714_0_29"/>
          <p:cNvSpPr txBox="1">
            <a:spLocks noGrp="1"/>
          </p:cNvSpPr>
          <p:nvPr>
            <p:ph type="sldNum" idx="12"/>
          </p:nvPr>
        </p:nvSpPr>
        <p:spPr>
          <a:xfrm>
            <a:off x="9140650" y="6257712"/>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188" name="Google Shape;188;g15d8cebe714_0_29"/>
          <p:cNvPicPr preferRelativeResize="0"/>
          <p:nvPr/>
        </p:nvPicPr>
        <p:blipFill rotWithShape="1">
          <a:blip r:embed="rId3">
            <a:alphaModFix/>
          </a:blip>
          <a:srcRect/>
          <a:stretch/>
        </p:blipFill>
        <p:spPr>
          <a:xfrm>
            <a:off x="584739" y="6178442"/>
            <a:ext cx="11022522" cy="79255"/>
          </a:xfrm>
          <a:prstGeom prst="rect">
            <a:avLst/>
          </a:prstGeom>
          <a:noFill/>
          <a:ln>
            <a:noFill/>
          </a:ln>
        </p:spPr>
      </p:pic>
      <p:pic>
        <p:nvPicPr>
          <p:cNvPr id="189" name="Google Shape;189;g15d8cebe714_0_29"/>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190" name="Google Shape;190;g15d8cebe714_0_29"/>
          <p:cNvSpPr txBox="1"/>
          <p:nvPr/>
        </p:nvSpPr>
        <p:spPr>
          <a:xfrm>
            <a:off x="685800" y="304800"/>
            <a:ext cx="6096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Age well</a:t>
            </a:r>
            <a:endParaRPr>
              <a:solidFill>
                <a:schemeClr val="dk1"/>
              </a:solidFill>
            </a:endParaRPr>
          </a:p>
        </p:txBody>
      </p:sp>
      <p:sp>
        <p:nvSpPr>
          <p:cNvPr id="191" name="Google Shape;191;g15d8cebe714_0_29"/>
          <p:cNvSpPr txBox="1"/>
          <p:nvPr/>
        </p:nvSpPr>
        <p:spPr>
          <a:xfrm>
            <a:off x="3048456" y="3245703"/>
            <a:ext cx="609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Our vision </a:t>
            </a:r>
            <a:endParaRPr/>
          </a:p>
        </p:txBody>
      </p:sp>
      <p:sp>
        <p:nvSpPr>
          <p:cNvPr id="192" name="Google Shape;192;g15d8cebe714_0_29"/>
          <p:cNvSpPr txBox="1"/>
          <p:nvPr/>
        </p:nvSpPr>
        <p:spPr>
          <a:xfrm>
            <a:off x="685800" y="1524000"/>
            <a:ext cx="6006900" cy="372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Encourage active, resilient and inclusive communities that promote healthy ageing.</a:t>
            </a:r>
            <a:endParaRPr/>
          </a:p>
          <a:p>
            <a:pPr marL="457200" marR="0" lvl="0" indent="-30480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Reduce loneliness and isolation for everyone. </a:t>
            </a:r>
            <a:endParaRPr/>
          </a:p>
          <a:p>
            <a:pPr marL="457200" marR="0" lvl="0" indent="-30480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457200" marR="0" lvl="0" indent="-457200" algn="l" rtl="0">
              <a:spcBef>
                <a:spcPts val="0"/>
              </a:spcBef>
              <a:spcAft>
                <a:spcPts val="0"/>
              </a:spcAft>
              <a:buClr>
                <a:srgbClr val="000000"/>
              </a:buClr>
              <a:buSzPts val="2400"/>
              <a:buFont typeface="Calibri"/>
              <a:buAutoNum type="arabicPeriod"/>
            </a:pPr>
            <a:r>
              <a:rPr lang="en-US" sz="2400">
                <a:solidFill>
                  <a:srgbClr val="000000"/>
                </a:solidFill>
                <a:latin typeface="Calibri"/>
                <a:ea typeface="Calibri"/>
                <a:cs typeface="Calibri"/>
                <a:sym typeface="Calibri"/>
              </a:rPr>
              <a:t>Support people to plan for their final years so they have a dignified death in a place of their choice. </a:t>
            </a:r>
            <a:endParaRPr/>
          </a:p>
        </p:txBody>
      </p:sp>
      <p:pic>
        <p:nvPicPr>
          <p:cNvPr id="193" name="Google Shape;193;g15d8cebe714_0_29" descr="Text&#10;&#10;Description automatically generated"/>
          <p:cNvPicPr preferRelativeResize="0"/>
          <p:nvPr/>
        </p:nvPicPr>
        <p:blipFill rotWithShape="1">
          <a:blip r:embed="rId5">
            <a:alphaModFix/>
          </a:blip>
          <a:srcRect/>
          <a:stretch/>
        </p:blipFill>
        <p:spPr>
          <a:xfrm>
            <a:off x="6782700" y="1248938"/>
            <a:ext cx="3581399" cy="4774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347" y="347991"/>
            <a:ext cx="7702845"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Cost of Living</a:t>
            </a:r>
            <a:endParaRPr kumimoji="0" lang="en-GB" sz="4800" b="1" i="0" u="none" strike="noStrike" kern="1200" cap="none" spc="0" normalizeH="0" baseline="0" noProof="0" dirty="0">
              <a:ln>
                <a:noFill/>
              </a:ln>
              <a:solidFill>
                <a:srgbClr val="7FAC49"/>
              </a:solidFill>
              <a:effectLst/>
              <a:uLnTx/>
              <a:uFillTx/>
              <a:latin typeface="Trebuchet MS" panose="020B0603020202020204" pitchFamily="34" charset="0"/>
              <a:ea typeface="+mn-ea"/>
              <a:cs typeface="+mn-cs"/>
            </a:endParaRPr>
          </a:p>
        </p:txBody>
      </p:sp>
      <p:pic>
        <p:nvPicPr>
          <p:cNvPr id="12" name="Picture 11">
            <a:extLst>
              <a:ext uri="{FF2B5EF4-FFF2-40B4-BE49-F238E27FC236}">
                <a16:creationId xmlns:a16="http://schemas.microsoft.com/office/drawing/2014/main" id="{20F3E249-15A0-784D-B2F1-61E3529FE6A4}"/>
              </a:ext>
            </a:extLst>
          </p:cNvPr>
          <p:cNvPicPr>
            <a:picLocks noChangeAspect="1"/>
          </p:cNvPicPr>
          <p:nvPr/>
        </p:nvPicPr>
        <p:blipFill>
          <a:blip r:embed="rId3"/>
          <a:stretch>
            <a:fillRect/>
          </a:stretch>
        </p:blipFill>
        <p:spPr>
          <a:xfrm>
            <a:off x="8069192" y="5662423"/>
            <a:ext cx="3741183" cy="931139"/>
          </a:xfrm>
          <a:prstGeom prst="rect">
            <a:avLst/>
          </a:prstGeom>
        </p:spPr>
      </p:pic>
      <p:sp>
        <p:nvSpPr>
          <p:cNvPr id="2" name="TextBox 1">
            <a:extLst>
              <a:ext uri="{FF2B5EF4-FFF2-40B4-BE49-F238E27FC236}">
                <a16:creationId xmlns:a16="http://schemas.microsoft.com/office/drawing/2014/main" id="{D1E564B5-22EB-4855-A10B-B1EBC5DE6E49}"/>
              </a:ext>
            </a:extLst>
          </p:cNvPr>
          <p:cNvSpPr txBox="1"/>
          <p:nvPr/>
        </p:nvSpPr>
        <p:spPr>
          <a:xfrm>
            <a:off x="505838" y="1254868"/>
            <a:ext cx="11304537" cy="677108"/>
          </a:xfrm>
          <a:prstGeom prst="rect">
            <a:avLst/>
          </a:prstGeom>
          <a:noFill/>
        </p:spPr>
        <p:txBody>
          <a:bodyPr wrap="square" rtlCol="0">
            <a:spAutoFit/>
          </a:bodyPr>
          <a:lstStyle/>
          <a:p>
            <a:r>
              <a:rPr lang="en-GB" sz="2000" b="1" dirty="0">
                <a:solidFill>
                  <a:schemeClr val="accent5">
                    <a:lumMod val="50000"/>
                  </a:schemeClr>
                </a:solidFill>
                <a:latin typeface="Trebuchet MS" panose="020B0703020202090204" pitchFamily="34" charset="0"/>
              </a:rPr>
              <a:t>Martha Earley, Corporate Head of Public Health, RBK</a:t>
            </a:r>
          </a:p>
          <a:p>
            <a:endParaRPr lang="en-GB" dirty="0"/>
          </a:p>
        </p:txBody>
      </p:sp>
      <p:pic>
        <p:nvPicPr>
          <p:cNvPr id="7" name="Picture 6" descr="Jars of coins">
            <a:extLst>
              <a:ext uri="{FF2B5EF4-FFF2-40B4-BE49-F238E27FC236}">
                <a16:creationId xmlns:a16="http://schemas.microsoft.com/office/drawing/2014/main" id="{C3A9EA91-611E-0CA3-F44A-1E2CB51C8A7D}"/>
              </a:ext>
            </a:extLst>
          </p:cNvPr>
          <p:cNvPicPr>
            <a:picLocks noChangeAspect="1"/>
          </p:cNvPicPr>
          <p:nvPr/>
        </p:nvPicPr>
        <p:blipFill rotWithShape="1">
          <a:blip r:embed="rId4">
            <a:extLst>
              <a:ext uri="{28A0092B-C50C-407E-A947-70E740481C1C}">
                <a14:useLocalDpi xmlns:a14="http://schemas.microsoft.com/office/drawing/2010/main" val="0"/>
              </a:ext>
            </a:extLst>
          </a:blip>
          <a:srcRect t="45958"/>
          <a:stretch/>
        </p:blipFill>
        <p:spPr>
          <a:xfrm>
            <a:off x="1014606" y="1770434"/>
            <a:ext cx="10287000" cy="3706238"/>
          </a:xfrm>
          <a:prstGeom prst="rect">
            <a:avLst/>
          </a:prstGeom>
        </p:spPr>
      </p:pic>
    </p:spTree>
    <p:extLst>
      <p:ext uri="{BB962C8B-B14F-4D97-AF65-F5344CB8AC3E}">
        <p14:creationId xmlns:p14="http://schemas.microsoft.com/office/powerpoint/2010/main" val="2139681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5d8cebe714_0_35"/>
          <p:cNvSpPr txBox="1">
            <a:spLocks noGrp="1"/>
          </p:cNvSpPr>
          <p:nvPr>
            <p:ph type="sldNum" idx="12"/>
          </p:nvPr>
        </p:nvSpPr>
        <p:spPr>
          <a:xfrm>
            <a:off x="9205525" y="6209087"/>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199" name="Google Shape;199;g15d8cebe714_0_35"/>
          <p:cNvPicPr preferRelativeResize="0"/>
          <p:nvPr/>
        </p:nvPicPr>
        <p:blipFill rotWithShape="1">
          <a:blip r:embed="rId3">
            <a:alphaModFix/>
          </a:blip>
          <a:srcRect/>
          <a:stretch/>
        </p:blipFill>
        <p:spPr>
          <a:xfrm>
            <a:off x="584739" y="6209067"/>
            <a:ext cx="11022522" cy="79255"/>
          </a:xfrm>
          <a:prstGeom prst="rect">
            <a:avLst/>
          </a:prstGeom>
          <a:noFill/>
          <a:ln>
            <a:noFill/>
          </a:ln>
        </p:spPr>
      </p:pic>
      <p:pic>
        <p:nvPicPr>
          <p:cNvPr id="200" name="Google Shape;200;g15d8cebe714_0_35"/>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201" name="Google Shape;201;g15d8cebe714_0_35"/>
          <p:cNvSpPr txBox="1"/>
          <p:nvPr/>
        </p:nvSpPr>
        <p:spPr>
          <a:xfrm>
            <a:off x="381000" y="899800"/>
            <a:ext cx="6553200" cy="6341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000"/>
              <a:buFont typeface="Arial"/>
              <a:buChar char="•"/>
            </a:pPr>
            <a:r>
              <a:rPr lang="en-US" sz="2000" i="0">
                <a:solidFill>
                  <a:srgbClr val="000000"/>
                </a:solidFill>
                <a:latin typeface="Calibri"/>
                <a:ea typeface="Calibri"/>
                <a:cs typeface="Calibri"/>
                <a:sym typeface="Calibri"/>
              </a:rPr>
              <a:t>We ran an online survey </a:t>
            </a:r>
            <a:r>
              <a:rPr lang="en-US" sz="2000">
                <a:solidFill>
                  <a:srgbClr val="000000"/>
                </a:solidFill>
                <a:latin typeface="Calibri"/>
                <a:ea typeface="Calibri"/>
                <a:cs typeface="Calibri"/>
                <a:sym typeface="Calibri"/>
              </a:rPr>
              <a:t>during November on Kingston Council’s Let’s Talk portal to gather views on the priorities we identified and ask for feedback</a:t>
            </a:r>
            <a:endParaRPr/>
          </a:p>
          <a:p>
            <a:pPr marL="285750" marR="0" lvl="0" indent="-158750" algn="l" rtl="0">
              <a:spcBef>
                <a:spcPts val="0"/>
              </a:spcBef>
              <a:spcAft>
                <a:spcPts val="0"/>
              </a:spcAft>
              <a:buClr>
                <a:srgbClr val="000000"/>
              </a:buClr>
              <a:buSzPts val="2000"/>
              <a:buFont typeface="Arial"/>
              <a:buNone/>
            </a:pPr>
            <a:endParaRPr sz="2000">
              <a:solidFill>
                <a:srgbClr val="000000"/>
              </a:solidFill>
              <a:latin typeface="Calibri"/>
              <a:ea typeface="Calibri"/>
              <a:cs typeface="Calibri"/>
              <a:sym typeface="Calibri"/>
            </a:endParaRPr>
          </a:p>
          <a:p>
            <a:pPr marL="742950" marR="0" lvl="1" indent="-285750" algn="l" rtl="0">
              <a:spcBef>
                <a:spcPts val="0"/>
              </a:spcBef>
              <a:spcAft>
                <a:spcPts val="0"/>
              </a:spcAft>
              <a:buClr>
                <a:srgbClr val="000000"/>
              </a:buClr>
              <a:buSzPts val="2000"/>
              <a:buFont typeface="Arial"/>
              <a:buChar char="•"/>
            </a:pPr>
            <a:r>
              <a:rPr lang="en-US" sz="2000">
                <a:latin typeface="Calibri"/>
                <a:ea typeface="Calibri"/>
                <a:cs typeface="Calibri"/>
                <a:sym typeface="Calibri"/>
              </a:rPr>
              <a:t>Over 100 </a:t>
            </a:r>
            <a:r>
              <a:rPr lang="en-US" sz="2000" i="0" u="none" strike="noStrike" cap="none">
                <a:solidFill>
                  <a:srgbClr val="000000"/>
                </a:solidFill>
                <a:latin typeface="Calibri"/>
                <a:ea typeface="Calibri"/>
                <a:cs typeface="Calibri"/>
                <a:sym typeface="Calibri"/>
              </a:rPr>
              <a:t>people completed the survey</a:t>
            </a:r>
            <a:endParaRPr>
              <a:latin typeface="Calibri"/>
              <a:ea typeface="Calibri"/>
              <a:cs typeface="Calibri"/>
              <a:sym typeface="Calibri"/>
            </a:endParaRPr>
          </a:p>
          <a:p>
            <a:pPr marL="742950" marR="0" lvl="1" indent="-285750" algn="l" rtl="0">
              <a:spcBef>
                <a:spcPts val="0"/>
              </a:spcBef>
              <a:spcAft>
                <a:spcPts val="0"/>
              </a:spcAft>
              <a:buClr>
                <a:srgbClr val="000000"/>
              </a:buClr>
              <a:buSzPts val="2000"/>
              <a:buFont typeface="Arial"/>
              <a:buChar char="•"/>
            </a:pPr>
            <a:r>
              <a:rPr lang="en-US" sz="2000" i="0" u="none" strike="noStrike" cap="none">
                <a:solidFill>
                  <a:srgbClr val="000000"/>
                </a:solidFill>
                <a:latin typeface="Calibri"/>
                <a:ea typeface="Calibri"/>
                <a:cs typeface="Calibri"/>
                <a:sym typeface="Calibri"/>
              </a:rPr>
              <a:t>Over 1000 views </a:t>
            </a:r>
            <a:r>
              <a:rPr lang="en-US" sz="2000" b="0" i="0" u="none" strike="noStrike" cap="none">
                <a:solidFill>
                  <a:srgbClr val="000000"/>
                </a:solidFill>
                <a:latin typeface="Calibri"/>
                <a:ea typeface="Calibri"/>
                <a:cs typeface="Calibri"/>
                <a:sym typeface="Calibri"/>
              </a:rPr>
              <a:t>of the plan </a:t>
            </a:r>
            <a:endParaRPr/>
          </a:p>
          <a:p>
            <a:pPr marL="457200" marR="0" lvl="1" indent="0" algn="l" rtl="0">
              <a:spcBef>
                <a:spcPts val="0"/>
              </a:spcBef>
              <a:spcAft>
                <a:spcPts val="0"/>
              </a:spcAft>
              <a:buNone/>
            </a:pPr>
            <a:endParaRPr sz="2000" b="0" i="0" u="none" strike="noStrike" cap="none">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Demographics of respondents:</a:t>
            </a:r>
            <a:endParaRPr/>
          </a:p>
          <a:p>
            <a:pPr marL="742950" marR="0" lvl="1" indent="-285750" algn="l" rtl="0">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70% female</a:t>
            </a:r>
            <a:endParaRPr/>
          </a:p>
          <a:p>
            <a:pPr marL="742950" marR="0" lvl="1" indent="-285750" algn="l" rtl="0">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41% are aged 55-64, followed by 30% in the 65-70 age group</a:t>
            </a:r>
            <a:endParaRPr/>
          </a:p>
          <a:p>
            <a:pPr marL="742950" marR="0" lvl="1" indent="-285750" algn="l" rtl="0">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91% are white</a:t>
            </a:r>
            <a:endParaRPr/>
          </a:p>
          <a:p>
            <a:pPr marL="742950" marR="0" lvl="1" indent="-285750" algn="l" rtl="0">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29% have a long-term health condition or disability</a:t>
            </a:r>
            <a:endParaRPr/>
          </a:p>
          <a:p>
            <a:pPr marL="742950" marR="0" lvl="1" indent="-285750" algn="l" rtl="0">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21% are carers</a:t>
            </a:r>
            <a:endParaRPr/>
          </a:p>
          <a:p>
            <a:pPr marL="742950" marR="0" lvl="1" indent="-285750" algn="l" rtl="0">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72% commented as local residents, 24% work in Kingston</a:t>
            </a:r>
            <a:r>
              <a:rPr lang="en-US" sz="2000" b="1" i="0" u="none" strike="noStrike" cap="none">
                <a:solidFill>
                  <a:srgbClr val="000000"/>
                </a:solidFill>
                <a:latin typeface="Arial"/>
                <a:ea typeface="Arial"/>
                <a:cs typeface="Arial"/>
                <a:sym typeface="Arial"/>
              </a:rPr>
              <a:t> </a:t>
            </a:r>
            <a:endParaRPr sz="2000" b="0" i="0" u="none" strike="noStrike" cap="none">
              <a:solidFill>
                <a:srgbClr val="000000"/>
              </a:solidFill>
              <a:latin typeface="Calibri"/>
              <a:ea typeface="Calibri"/>
              <a:cs typeface="Calibri"/>
              <a:sym typeface="Calibri"/>
            </a:endParaRPr>
          </a:p>
          <a:p>
            <a:pPr marL="742950" marR="0" lvl="1" indent="-158750" algn="l" rtl="0">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742950" marR="0" lvl="1" indent="-133350" algn="l" rtl="0">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285750" marR="0" lvl="0" indent="-133350" algn="l" rtl="0">
              <a:spcBef>
                <a:spcPts val="0"/>
              </a:spcBef>
              <a:spcAft>
                <a:spcPts val="0"/>
              </a:spcAft>
              <a:buClr>
                <a:srgbClr val="000000"/>
              </a:buClr>
              <a:buSzPts val="2400"/>
              <a:buFont typeface="Arial"/>
              <a:buNone/>
            </a:pPr>
            <a:endParaRPr sz="2400" i="0">
              <a:solidFill>
                <a:srgbClr val="000000"/>
              </a:solidFill>
              <a:latin typeface="Calibri"/>
              <a:ea typeface="Calibri"/>
              <a:cs typeface="Calibri"/>
              <a:sym typeface="Calibri"/>
            </a:endParaRPr>
          </a:p>
          <a:p>
            <a:pPr marL="0" marR="0" lvl="0" indent="0" algn="l" rtl="0">
              <a:lnSpc>
                <a:spcPct val="107000"/>
              </a:lnSpc>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g15d8cebe714_0_35"/>
          <p:cNvSpPr txBox="1"/>
          <p:nvPr/>
        </p:nvSpPr>
        <p:spPr>
          <a:xfrm>
            <a:off x="381000" y="331988"/>
            <a:ext cx="6094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1">
                <a:solidFill>
                  <a:schemeClr val="dk1"/>
                </a:solidFill>
                <a:latin typeface="Calibri"/>
                <a:ea typeface="Calibri"/>
                <a:cs typeface="Calibri"/>
                <a:sym typeface="Calibri"/>
              </a:rPr>
              <a:t>Have your say </a:t>
            </a:r>
            <a:endParaRPr>
              <a:solidFill>
                <a:schemeClr val="dk1"/>
              </a:solidFill>
            </a:endParaRPr>
          </a:p>
        </p:txBody>
      </p:sp>
      <p:pic>
        <p:nvPicPr>
          <p:cNvPr id="203" name="Google Shape;203;g15d8cebe714_0_35"/>
          <p:cNvPicPr preferRelativeResize="0"/>
          <p:nvPr/>
        </p:nvPicPr>
        <p:blipFill rotWithShape="1">
          <a:blip r:embed="rId5">
            <a:alphaModFix/>
          </a:blip>
          <a:srcRect/>
          <a:stretch/>
        </p:blipFill>
        <p:spPr>
          <a:xfrm>
            <a:off x="7239000" y="1295400"/>
            <a:ext cx="4413754" cy="31713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5d8cebe714_0_147"/>
          <p:cNvSpPr txBox="1">
            <a:spLocks noGrp="1"/>
          </p:cNvSpPr>
          <p:nvPr>
            <p:ph type="sldNum" idx="12"/>
          </p:nvPr>
        </p:nvSpPr>
        <p:spPr>
          <a:xfrm>
            <a:off x="9205525" y="6209087"/>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209" name="Google Shape;209;g15d8cebe714_0_147"/>
          <p:cNvPicPr preferRelativeResize="0"/>
          <p:nvPr/>
        </p:nvPicPr>
        <p:blipFill rotWithShape="1">
          <a:blip r:embed="rId3">
            <a:alphaModFix/>
          </a:blip>
          <a:srcRect/>
          <a:stretch/>
        </p:blipFill>
        <p:spPr>
          <a:xfrm>
            <a:off x="584739" y="6209067"/>
            <a:ext cx="11022522" cy="79255"/>
          </a:xfrm>
          <a:prstGeom prst="rect">
            <a:avLst/>
          </a:prstGeom>
          <a:noFill/>
          <a:ln>
            <a:noFill/>
          </a:ln>
        </p:spPr>
      </p:pic>
      <p:pic>
        <p:nvPicPr>
          <p:cNvPr id="210" name="Google Shape;210;g15d8cebe714_0_147"/>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211" name="Google Shape;211;g15d8cebe714_0_147"/>
          <p:cNvSpPr txBox="1"/>
          <p:nvPr/>
        </p:nvSpPr>
        <p:spPr>
          <a:xfrm>
            <a:off x="518750" y="1214525"/>
            <a:ext cx="10382100" cy="4924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70% of respondents agree with the priorities and actions set out in the plan </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97% understand what we will be focusing on over the next 2 years</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87% agree with the actions we are proposing to improve the health and care of local people over the next 2 years</a:t>
            </a:r>
            <a:endParaRPr/>
          </a:p>
          <a:p>
            <a:pPr marL="285750" marR="0" lvl="0" indent="-171450" algn="l" rtl="0">
              <a:spcBef>
                <a:spcPts val="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62% thought however that there was something missing from the plan, with two common themes emerging:</a:t>
            </a:r>
            <a:endParaRPr/>
          </a:p>
          <a:p>
            <a:pPr marL="7429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a:t>
            </a:r>
            <a:r>
              <a:rPr lang="en-US" sz="1800" b="1" i="0" u="none" strike="noStrike" cap="none">
                <a:solidFill>
                  <a:srgbClr val="000000"/>
                </a:solidFill>
                <a:latin typeface="Calibri"/>
                <a:ea typeface="Calibri"/>
                <a:cs typeface="Calibri"/>
                <a:sym typeface="Calibri"/>
              </a:rPr>
              <a:t>Long covid </a:t>
            </a:r>
            <a:r>
              <a:rPr lang="en-US" sz="1800" b="0" i="0" u="none" strike="noStrike" cap="none">
                <a:solidFill>
                  <a:srgbClr val="000000"/>
                </a:solidFill>
                <a:latin typeface="Calibri"/>
                <a:ea typeface="Calibri"/>
                <a:cs typeface="Calibri"/>
                <a:sym typeface="Calibri"/>
              </a:rPr>
              <a:t>plans and support isn’t mentioned, despite being a refresh following the pandemic’</a:t>
            </a:r>
            <a:endParaRPr/>
          </a:p>
          <a:p>
            <a:pPr marL="7429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a:t>
            </a:r>
            <a:r>
              <a:rPr lang="en-US" sz="1800" b="1" i="0" u="none" strike="noStrike" cap="none">
                <a:solidFill>
                  <a:srgbClr val="000000"/>
                </a:solidFill>
                <a:latin typeface="Calibri"/>
                <a:ea typeface="Calibri"/>
                <a:cs typeface="Calibri"/>
                <a:sym typeface="Calibri"/>
              </a:rPr>
              <a:t>Active travel </a:t>
            </a:r>
            <a:r>
              <a:rPr lang="en-US" sz="1800" b="0" i="0" u="none" strike="noStrike" cap="none">
                <a:solidFill>
                  <a:srgbClr val="000000"/>
                </a:solidFill>
                <a:latin typeface="Calibri"/>
                <a:ea typeface="Calibri"/>
                <a:cs typeface="Calibri"/>
                <a:sym typeface="Calibri"/>
              </a:rPr>
              <a:t>has huge scope to alleviate the key health issues in the borough’</a:t>
            </a:r>
            <a:endParaRPr/>
          </a:p>
          <a:p>
            <a:pPr marL="0" marR="0" lvl="0" indent="0" algn="l" rtl="0">
              <a:lnSpc>
                <a:spcPct val="107000"/>
              </a:lnSpc>
              <a:spcBef>
                <a:spcPts val="0"/>
              </a:spcBef>
              <a:spcAft>
                <a:spcPts val="0"/>
              </a:spcAft>
              <a:buNone/>
            </a:pPr>
            <a:endParaRPr sz="1800">
              <a:solidFill>
                <a:srgbClr val="000000"/>
              </a:solidFill>
              <a:latin typeface="Calibri"/>
              <a:ea typeface="Calibri"/>
              <a:cs typeface="Calibri"/>
              <a:sym typeface="Calibri"/>
            </a:endParaRPr>
          </a:p>
          <a:p>
            <a:pPr marL="285750" marR="0" lvl="0" indent="-285750" algn="l" rtl="0">
              <a:spcBef>
                <a:spcPts val="8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Any other comments were far ranging, but three areas were mentioned more than once:</a:t>
            </a:r>
            <a:endParaRPr sz="1800">
              <a:solidFill>
                <a:srgbClr val="000000"/>
              </a:solidFill>
              <a:latin typeface="Calibri"/>
              <a:ea typeface="Calibri"/>
              <a:cs typeface="Calibri"/>
              <a:sym typeface="Calibri"/>
            </a:endParaRPr>
          </a:p>
          <a:p>
            <a:pPr marL="7429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‘please cater for those with just physical disabilities when updating the plan’</a:t>
            </a:r>
            <a:endParaRPr/>
          </a:p>
          <a:p>
            <a:pPr marL="7429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‘focus on early years to reduce negative outcomes for people’</a:t>
            </a:r>
            <a:endParaRPr/>
          </a:p>
          <a:p>
            <a:pPr marL="7429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‘need to look at primary care (GP) provision’</a:t>
            </a:r>
            <a:endParaRPr sz="18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1800" b="1">
                <a:latin typeface="Calibri"/>
                <a:ea typeface="Calibri"/>
                <a:cs typeface="Calibri"/>
                <a:sym typeface="Calibri"/>
              </a:rPr>
              <a:t>This feedback was reported at Health and Wellbeing Board and has since been incorporated into the plan </a:t>
            </a:r>
            <a:endParaRPr sz="1800" b="1">
              <a:latin typeface="Calibri"/>
              <a:ea typeface="Calibri"/>
              <a:cs typeface="Calibri"/>
              <a:sym typeface="Calibri"/>
            </a:endParaRPr>
          </a:p>
          <a:p>
            <a:pPr marL="285750" marR="0" lvl="0" indent="-171450" algn="l" rtl="0">
              <a:spcBef>
                <a:spcPts val="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p:txBody>
      </p:sp>
      <p:sp>
        <p:nvSpPr>
          <p:cNvPr id="212" name="Google Shape;212;g15d8cebe714_0_147"/>
          <p:cNvSpPr txBox="1"/>
          <p:nvPr/>
        </p:nvSpPr>
        <p:spPr>
          <a:xfrm>
            <a:off x="381000" y="363852"/>
            <a:ext cx="6094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1">
                <a:solidFill>
                  <a:schemeClr val="dk1"/>
                </a:solidFill>
                <a:latin typeface="Calibri"/>
                <a:ea typeface="Calibri"/>
                <a:cs typeface="Calibri"/>
                <a:sym typeface="Calibri"/>
              </a:rPr>
              <a:t>Have your say – survey results </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15e8672d055_0_5"/>
          <p:cNvSpPr txBox="1">
            <a:spLocks noGrp="1"/>
          </p:cNvSpPr>
          <p:nvPr>
            <p:ph type="sldNum" idx="12"/>
          </p:nvPr>
        </p:nvSpPr>
        <p:spPr>
          <a:xfrm>
            <a:off x="9205525" y="6209087"/>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218" name="Google Shape;218;g15e8672d055_0_5"/>
          <p:cNvPicPr preferRelativeResize="0"/>
          <p:nvPr/>
        </p:nvPicPr>
        <p:blipFill rotWithShape="1">
          <a:blip r:embed="rId3">
            <a:alphaModFix/>
          </a:blip>
          <a:srcRect/>
          <a:stretch/>
        </p:blipFill>
        <p:spPr>
          <a:xfrm>
            <a:off x="584739" y="6209067"/>
            <a:ext cx="11022522" cy="79255"/>
          </a:xfrm>
          <a:prstGeom prst="rect">
            <a:avLst/>
          </a:prstGeom>
          <a:noFill/>
          <a:ln>
            <a:noFill/>
          </a:ln>
        </p:spPr>
      </p:pic>
      <p:pic>
        <p:nvPicPr>
          <p:cNvPr id="219" name="Google Shape;219;g15e8672d055_0_5"/>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220" name="Google Shape;220;g15e8672d055_0_5"/>
          <p:cNvSpPr txBox="1"/>
          <p:nvPr/>
        </p:nvSpPr>
        <p:spPr>
          <a:xfrm>
            <a:off x="838200" y="1524000"/>
            <a:ext cx="9601200" cy="369300"/>
          </a:xfrm>
          <a:prstGeom prst="rect">
            <a:avLst/>
          </a:prstGeom>
          <a:noFill/>
          <a:ln>
            <a:noFill/>
          </a:ln>
        </p:spPr>
        <p:txBody>
          <a:bodyPr spcFirstLastPara="1" wrap="square" lIns="91425" tIns="45700" rIns="91425" bIns="45700" anchor="t" anchorCtr="0">
            <a:spAutoFit/>
          </a:bodyPr>
          <a:lstStyle/>
          <a:p>
            <a:pPr marL="285750" marR="0" lvl="0" indent="-171450" algn="l" rtl="0">
              <a:spcBef>
                <a:spcPts val="0"/>
              </a:spcBef>
              <a:spcAft>
                <a:spcPts val="0"/>
              </a:spcAft>
              <a:buClr>
                <a:srgbClr val="000000"/>
              </a:buClr>
              <a:buSzPts val="1800"/>
              <a:buFont typeface="Arial"/>
              <a:buNone/>
            </a:pPr>
            <a:endParaRPr sz="1800">
              <a:solidFill>
                <a:srgbClr val="000000"/>
              </a:solidFill>
              <a:latin typeface="Calibri"/>
              <a:ea typeface="Calibri"/>
              <a:cs typeface="Calibri"/>
              <a:sym typeface="Calibri"/>
            </a:endParaRPr>
          </a:p>
        </p:txBody>
      </p:sp>
      <p:sp>
        <p:nvSpPr>
          <p:cNvPr id="221" name="Google Shape;221;g15e8672d055_0_5"/>
          <p:cNvSpPr txBox="1"/>
          <p:nvPr/>
        </p:nvSpPr>
        <p:spPr>
          <a:xfrm>
            <a:off x="381000" y="363852"/>
            <a:ext cx="60948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endParaRPr>
              <a:solidFill>
                <a:schemeClr val="dk1"/>
              </a:solidFill>
            </a:endParaRPr>
          </a:p>
        </p:txBody>
      </p:sp>
      <p:sp>
        <p:nvSpPr>
          <p:cNvPr id="222" name="Google Shape;222;g15e8672d055_0_5"/>
          <p:cNvSpPr txBox="1"/>
          <p:nvPr/>
        </p:nvSpPr>
        <p:spPr>
          <a:xfrm>
            <a:off x="263175" y="499150"/>
            <a:ext cx="10332000" cy="1543200"/>
          </a:xfrm>
          <a:prstGeom prst="rect">
            <a:avLst/>
          </a:prstGeom>
          <a:noFill/>
          <a:ln>
            <a:noFill/>
          </a:ln>
        </p:spPr>
        <p:txBody>
          <a:bodyPr spcFirstLastPara="1" wrap="square" lIns="91425" tIns="91425" rIns="91425" bIns="91425" anchor="t" anchorCtr="0">
            <a:spAutoFit/>
          </a:bodyPr>
          <a:lstStyle/>
          <a:p>
            <a:pPr marL="0" lvl="0" indent="0" algn="l" rtl="0">
              <a:spcBef>
                <a:spcPts val="750"/>
              </a:spcBef>
              <a:spcAft>
                <a:spcPts val="0"/>
              </a:spcAft>
              <a:buNone/>
            </a:pPr>
            <a:r>
              <a:rPr lang="en-US" sz="1800">
                <a:solidFill>
                  <a:srgbClr val="005EB8"/>
                </a:solidFill>
              </a:rPr>
              <a:t>The plan has been published on the Council and the SWL NHS websites. It may be found here: </a:t>
            </a:r>
            <a:r>
              <a:rPr lang="en-US" sz="1800" u="sng">
                <a:solidFill>
                  <a:srgbClr val="3367D6"/>
                </a:solidFill>
                <a:hlinkClick r:id="rId5">
                  <a:extLst>
                    <a:ext uri="{A12FA001-AC4F-418D-AE19-62706E023703}">
                      <ahyp:hlinkClr xmlns:ahyp="http://schemas.microsoft.com/office/drawing/2018/hyperlinkcolor" val="tx"/>
                    </a:ext>
                  </a:extLst>
                </a:hlinkClick>
              </a:rPr>
              <a:t>https://www.southwestlondonics.org.uk/publications/kingston-health-and-care-plan-2022-to-2024/</a:t>
            </a:r>
            <a:endParaRPr sz="1800">
              <a:solidFill>
                <a:srgbClr val="3367D6"/>
              </a:solidFill>
            </a:endParaRPr>
          </a:p>
          <a:p>
            <a:pPr marL="0" lvl="0" indent="0" algn="l" rtl="0">
              <a:spcBef>
                <a:spcPts val="750"/>
              </a:spcBef>
              <a:spcAft>
                <a:spcPts val="0"/>
              </a:spcAft>
              <a:buClr>
                <a:srgbClr val="000000"/>
              </a:buClr>
              <a:buSzPts val="1800"/>
              <a:buFont typeface="Arial"/>
              <a:buNone/>
            </a:pPr>
            <a:endParaRPr sz="1800"/>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p>
        </p:txBody>
      </p:sp>
      <p:pic>
        <p:nvPicPr>
          <p:cNvPr id="223" name="Google Shape;223;g15e8672d055_0_5"/>
          <p:cNvPicPr preferRelativeResize="0"/>
          <p:nvPr/>
        </p:nvPicPr>
        <p:blipFill>
          <a:blip r:embed="rId6">
            <a:alphaModFix/>
          </a:blip>
          <a:stretch>
            <a:fillRect/>
          </a:stretch>
        </p:blipFill>
        <p:spPr>
          <a:xfrm>
            <a:off x="436775" y="1364275"/>
            <a:ext cx="6755009" cy="5043401"/>
          </a:xfrm>
          <a:prstGeom prst="rect">
            <a:avLst/>
          </a:prstGeom>
          <a:noFill/>
          <a:ln>
            <a:noFill/>
          </a:ln>
        </p:spPr>
      </p:pic>
      <p:sp>
        <p:nvSpPr>
          <p:cNvPr id="224" name="Google Shape;224;g15e8672d055_0_5"/>
          <p:cNvSpPr txBox="1"/>
          <p:nvPr/>
        </p:nvSpPr>
        <p:spPr>
          <a:xfrm>
            <a:off x="7436975" y="2773650"/>
            <a:ext cx="42726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The dashboard of metrics we have developed is being presented to the new Kingston Partnership Board on the 6th October 2022. Once published, this will be available for the Board and the public to view our progress against these indicators.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5d8cebe714_0_153"/>
          <p:cNvSpPr txBox="1">
            <a:spLocks noGrp="1"/>
          </p:cNvSpPr>
          <p:nvPr>
            <p:ph type="sldNum" idx="12"/>
          </p:nvPr>
        </p:nvSpPr>
        <p:spPr>
          <a:xfrm>
            <a:off x="9205525" y="6209087"/>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230" name="Google Shape;230;g15d8cebe714_0_153"/>
          <p:cNvPicPr preferRelativeResize="0"/>
          <p:nvPr/>
        </p:nvPicPr>
        <p:blipFill rotWithShape="1">
          <a:blip r:embed="rId3">
            <a:alphaModFix/>
          </a:blip>
          <a:srcRect/>
          <a:stretch/>
        </p:blipFill>
        <p:spPr>
          <a:xfrm>
            <a:off x="584739" y="6209067"/>
            <a:ext cx="11022522" cy="79255"/>
          </a:xfrm>
          <a:prstGeom prst="rect">
            <a:avLst/>
          </a:prstGeom>
          <a:noFill/>
          <a:ln>
            <a:noFill/>
          </a:ln>
        </p:spPr>
      </p:pic>
      <p:pic>
        <p:nvPicPr>
          <p:cNvPr id="231" name="Google Shape;231;g15d8cebe714_0_153"/>
          <p:cNvPicPr preferRelativeResize="0"/>
          <p:nvPr/>
        </p:nvPicPr>
        <p:blipFill rotWithShape="1">
          <a:blip r:embed="rId4">
            <a:alphaModFix/>
          </a:blip>
          <a:srcRect/>
          <a:stretch/>
        </p:blipFill>
        <p:spPr>
          <a:xfrm>
            <a:off x="10347089" y="62968"/>
            <a:ext cx="1410771" cy="951672"/>
          </a:xfrm>
          <a:prstGeom prst="rect">
            <a:avLst/>
          </a:prstGeom>
          <a:noFill/>
          <a:ln>
            <a:noFill/>
          </a:ln>
        </p:spPr>
      </p:pic>
      <p:sp>
        <p:nvSpPr>
          <p:cNvPr id="232" name="Google Shape;232;g15d8cebe714_0_153"/>
          <p:cNvSpPr txBox="1"/>
          <p:nvPr/>
        </p:nvSpPr>
        <p:spPr>
          <a:xfrm>
            <a:off x="189650" y="298475"/>
            <a:ext cx="11629800" cy="591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endParaRPr sz="1800">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endParaRPr sz="1800">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r>
              <a:rPr lang="en-US" sz="2400">
                <a:solidFill>
                  <a:srgbClr val="000000"/>
                </a:solidFill>
                <a:latin typeface="Calibri"/>
                <a:ea typeface="Calibri"/>
                <a:cs typeface="Calibri"/>
                <a:sym typeface="Calibri"/>
              </a:rPr>
              <a:t>Kingston’s Health and Wellbeing Board approved the plan in November 2021</a:t>
            </a:r>
            <a:endParaRPr sz="2400">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endParaRPr sz="2400">
              <a:latin typeface="Calibri"/>
              <a:ea typeface="Calibri"/>
              <a:cs typeface="Calibri"/>
              <a:sym typeface="Calibri"/>
            </a:endParaRPr>
          </a:p>
          <a:p>
            <a:pPr marL="0" marR="0" lvl="0" indent="0" algn="l" rtl="0">
              <a:lnSpc>
                <a:spcPct val="90000"/>
              </a:lnSpc>
              <a:spcBef>
                <a:spcPts val="0"/>
              </a:spcBef>
              <a:spcAft>
                <a:spcPts val="0"/>
              </a:spcAft>
              <a:buNone/>
            </a:pPr>
            <a:r>
              <a:rPr lang="en-US" sz="2400">
                <a:latin typeface="Calibri"/>
                <a:ea typeface="Calibri"/>
                <a:cs typeface="Calibri"/>
                <a:sym typeface="Calibri"/>
              </a:rPr>
              <a:t>The plan has been implemented since January 2022 and will run until 2024</a:t>
            </a:r>
            <a:endParaRPr sz="2400">
              <a:latin typeface="Calibri"/>
              <a:ea typeface="Calibri"/>
              <a:cs typeface="Calibri"/>
              <a:sym typeface="Calibri"/>
            </a:endParaRPr>
          </a:p>
          <a:p>
            <a:pPr marL="0" marR="0" lvl="0" indent="0" algn="l" rtl="0">
              <a:lnSpc>
                <a:spcPct val="90000"/>
              </a:lnSpc>
              <a:spcBef>
                <a:spcPts val="0"/>
              </a:spcBef>
              <a:spcAft>
                <a:spcPts val="0"/>
              </a:spcAft>
              <a:buNone/>
            </a:pPr>
            <a:endParaRPr sz="2400">
              <a:latin typeface="Calibri"/>
              <a:ea typeface="Calibri"/>
              <a:cs typeface="Calibri"/>
              <a:sym typeface="Calibri"/>
            </a:endParaRPr>
          </a:p>
          <a:p>
            <a:pPr marL="0" lvl="0" indent="0" algn="l" rtl="0">
              <a:lnSpc>
                <a:spcPct val="90000"/>
              </a:lnSpc>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New metrics have been developed to measure progress, using a dashboard which will be made available for the public.</a:t>
            </a:r>
            <a:endParaRPr sz="2400">
              <a:latin typeface="Calibri"/>
              <a:ea typeface="Calibri"/>
              <a:cs typeface="Calibri"/>
              <a:sym typeface="Calibri"/>
            </a:endParaRPr>
          </a:p>
          <a:p>
            <a:pPr marL="0" marR="0" lvl="0" indent="0" algn="l" rtl="0">
              <a:lnSpc>
                <a:spcPct val="90000"/>
              </a:lnSpc>
              <a:spcBef>
                <a:spcPts val="0"/>
              </a:spcBef>
              <a:spcAft>
                <a:spcPts val="0"/>
              </a:spcAft>
              <a:buNone/>
            </a:pPr>
            <a:endParaRPr sz="2400">
              <a:latin typeface="Calibri"/>
              <a:ea typeface="Calibri"/>
              <a:cs typeface="Calibri"/>
              <a:sym typeface="Calibri"/>
            </a:endParaRPr>
          </a:p>
          <a:p>
            <a:pPr marL="0" marR="0" lvl="0" indent="0" algn="l" rtl="0">
              <a:lnSpc>
                <a:spcPct val="90000"/>
              </a:lnSpc>
              <a:spcBef>
                <a:spcPts val="0"/>
              </a:spcBef>
              <a:spcAft>
                <a:spcPts val="0"/>
              </a:spcAft>
              <a:buNone/>
            </a:pPr>
            <a:r>
              <a:rPr lang="en-US" sz="2400">
                <a:latin typeface="Calibri"/>
                <a:ea typeface="Calibri"/>
                <a:cs typeface="Calibri"/>
                <a:sym typeface="Calibri"/>
              </a:rPr>
              <a:t>Kingston’s new Place Partnership Committee (Integrated Care System) receive presentations and updates on programmes of work within the plan. </a:t>
            </a:r>
            <a:endParaRPr sz="2400">
              <a:latin typeface="Calibri"/>
              <a:ea typeface="Calibri"/>
              <a:cs typeface="Calibri"/>
              <a:sym typeface="Calibri"/>
            </a:endParaRPr>
          </a:p>
          <a:p>
            <a:pPr marL="0" marR="0" lvl="0" indent="0" algn="l" rtl="0">
              <a:lnSpc>
                <a:spcPct val="90000"/>
              </a:lnSpc>
              <a:spcBef>
                <a:spcPts val="0"/>
              </a:spcBef>
              <a:spcAft>
                <a:spcPts val="0"/>
              </a:spcAft>
              <a:buNone/>
            </a:pPr>
            <a:endParaRPr sz="2400">
              <a:latin typeface="Calibri"/>
              <a:ea typeface="Calibri"/>
              <a:cs typeface="Calibri"/>
              <a:sym typeface="Calibri"/>
            </a:endParaRPr>
          </a:p>
          <a:p>
            <a:pPr marL="0" marR="0" lvl="0" indent="0" algn="l" rtl="0">
              <a:lnSpc>
                <a:spcPct val="90000"/>
              </a:lnSpc>
              <a:spcBef>
                <a:spcPts val="0"/>
              </a:spcBef>
              <a:spcAft>
                <a:spcPts val="0"/>
              </a:spcAft>
              <a:buNone/>
            </a:pPr>
            <a:r>
              <a:rPr lang="en-US" sz="2400">
                <a:latin typeface="Calibri"/>
                <a:ea typeface="Calibri"/>
                <a:cs typeface="Calibri"/>
                <a:sym typeface="Calibri"/>
              </a:rPr>
              <a:t>The new Kingston Partnership Board (replacing the Health and Wellbeing Board and Kingston Strategic Partnership will also have themes &amp; regular updates).  </a:t>
            </a:r>
            <a:endParaRPr sz="2400">
              <a:latin typeface="Calibri"/>
              <a:ea typeface="Calibri"/>
              <a:cs typeface="Calibri"/>
              <a:sym typeface="Calibri"/>
            </a:endParaRPr>
          </a:p>
          <a:p>
            <a:pPr marL="0" marR="0" lvl="0" indent="0" algn="l" rtl="0">
              <a:lnSpc>
                <a:spcPct val="90000"/>
              </a:lnSpc>
              <a:spcBef>
                <a:spcPts val="0"/>
              </a:spcBef>
              <a:spcAft>
                <a:spcPts val="0"/>
              </a:spcAft>
              <a:buNone/>
            </a:pPr>
            <a:endParaRPr sz="2400">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r>
              <a:rPr lang="en-US" sz="2400">
                <a:solidFill>
                  <a:srgbClr val="000000"/>
                </a:solidFill>
                <a:latin typeface="Calibri"/>
                <a:ea typeface="Calibri"/>
                <a:cs typeface="Calibri"/>
                <a:sym typeface="Calibri"/>
              </a:rPr>
              <a:t>Thank you for giving your time to this important work. </a:t>
            </a:r>
            <a:endParaRPr/>
          </a:p>
          <a:p>
            <a:pPr marL="0" marR="0" lvl="0" indent="0" algn="l" rtl="0">
              <a:lnSpc>
                <a:spcPct val="90000"/>
              </a:lnSpc>
              <a:spcBef>
                <a:spcPts val="0"/>
              </a:spcBef>
              <a:spcAft>
                <a:spcPts val="0"/>
              </a:spcAft>
              <a:buNone/>
            </a:pPr>
            <a:endParaRPr sz="2400">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r>
              <a:rPr lang="en-US" sz="2400">
                <a:solidFill>
                  <a:srgbClr val="000000"/>
                </a:solidFill>
                <a:latin typeface="Calibri"/>
                <a:ea typeface="Calibri"/>
                <a:cs typeface="Calibri"/>
                <a:sym typeface="Calibri"/>
              </a:rPr>
              <a:t>Any questions? </a:t>
            </a:r>
            <a:endParaRPr sz="1800">
              <a:solidFill>
                <a:srgbClr val="000000"/>
              </a:solidFill>
              <a:latin typeface="Calibri"/>
              <a:ea typeface="Calibri"/>
              <a:cs typeface="Calibri"/>
              <a:sym typeface="Calibri"/>
            </a:endParaRPr>
          </a:p>
        </p:txBody>
      </p:sp>
      <p:sp>
        <p:nvSpPr>
          <p:cNvPr id="233" name="Google Shape;233;g15d8cebe714_0_153"/>
          <p:cNvSpPr txBox="1"/>
          <p:nvPr/>
        </p:nvSpPr>
        <p:spPr>
          <a:xfrm>
            <a:off x="494900" y="62975"/>
            <a:ext cx="6094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1">
                <a:solidFill>
                  <a:schemeClr val="dk1"/>
                </a:solidFill>
                <a:latin typeface="Calibri"/>
                <a:ea typeface="Calibri"/>
                <a:cs typeface="Calibri"/>
                <a:sym typeface="Calibri"/>
              </a:rPr>
              <a:t>What happens next?</a:t>
            </a:r>
            <a:endParaRPr sz="2400" b="1">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347" y="347991"/>
            <a:ext cx="7702845"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Obesity</a:t>
            </a:r>
          </a:p>
        </p:txBody>
      </p:sp>
      <p:pic>
        <p:nvPicPr>
          <p:cNvPr id="12" name="Picture 11">
            <a:extLst>
              <a:ext uri="{FF2B5EF4-FFF2-40B4-BE49-F238E27FC236}">
                <a16:creationId xmlns:a16="http://schemas.microsoft.com/office/drawing/2014/main" id="{20F3E249-15A0-784D-B2F1-61E3529FE6A4}"/>
              </a:ext>
            </a:extLst>
          </p:cNvPr>
          <p:cNvPicPr>
            <a:picLocks noChangeAspect="1"/>
          </p:cNvPicPr>
          <p:nvPr/>
        </p:nvPicPr>
        <p:blipFill>
          <a:blip r:embed="rId3"/>
          <a:stretch>
            <a:fillRect/>
          </a:stretch>
        </p:blipFill>
        <p:spPr>
          <a:xfrm>
            <a:off x="8069192" y="5662423"/>
            <a:ext cx="3741183" cy="931139"/>
          </a:xfrm>
          <a:prstGeom prst="rect">
            <a:avLst/>
          </a:prstGeom>
        </p:spPr>
      </p:pic>
      <p:sp>
        <p:nvSpPr>
          <p:cNvPr id="4" name="TextBox 3">
            <a:extLst>
              <a:ext uri="{FF2B5EF4-FFF2-40B4-BE49-F238E27FC236}">
                <a16:creationId xmlns:a16="http://schemas.microsoft.com/office/drawing/2014/main" id="{5B83C7A2-858F-3A36-0301-FDBAD54BCD54}"/>
              </a:ext>
            </a:extLst>
          </p:cNvPr>
          <p:cNvSpPr txBox="1"/>
          <p:nvPr/>
        </p:nvSpPr>
        <p:spPr>
          <a:xfrm>
            <a:off x="366347" y="1342476"/>
            <a:ext cx="6656622" cy="400110"/>
          </a:xfrm>
          <a:prstGeom prst="rect">
            <a:avLst/>
          </a:prstGeom>
          <a:noFill/>
        </p:spPr>
        <p:txBody>
          <a:bodyPr wrap="square">
            <a:spAutoFit/>
          </a:bodyPr>
          <a:lstStyle/>
          <a:p>
            <a:r>
              <a:rPr lang="en-GB" sz="2000" b="1" dirty="0">
                <a:solidFill>
                  <a:schemeClr val="accent5">
                    <a:lumMod val="50000"/>
                  </a:schemeClr>
                </a:solidFill>
                <a:latin typeface="Trebuchet MS" panose="020B0703020202090204" pitchFamily="34" charset="0"/>
              </a:rPr>
              <a:t>Martha Earley, Corporate Head of Public Health, RBK</a:t>
            </a:r>
          </a:p>
        </p:txBody>
      </p:sp>
      <p:pic>
        <p:nvPicPr>
          <p:cNvPr id="6" name="Picture 5" descr="A picture containing text, indoor, fruit, green&#10;&#10;Description automatically generated">
            <a:extLst>
              <a:ext uri="{FF2B5EF4-FFF2-40B4-BE49-F238E27FC236}">
                <a16:creationId xmlns:a16="http://schemas.microsoft.com/office/drawing/2014/main" id="{7A802C38-542D-93B2-6ACE-91469578BFF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08616" y="1936852"/>
            <a:ext cx="5360576" cy="3559758"/>
          </a:xfrm>
          <a:prstGeom prst="rect">
            <a:avLst/>
          </a:prstGeom>
        </p:spPr>
      </p:pic>
    </p:spTree>
    <p:extLst>
      <p:ext uri="{BB962C8B-B14F-4D97-AF65-F5344CB8AC3E}">
        <p14:creationId xmlns:p14="http://schemas.microsoft.com/office/powerpoint/2010/main" val="20776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5"/>
          <p:cNvSpPr/>
          <p:nvPr/>
        </p:nvSpPr>
        <p:spPr>
          <a:xfrm>
            <a:off x="0" y="1730267"/>
            <a:ext cx="12191976" cy="2612160"/>
          </a:xfrm>
          <a:prstGeom prst="flowChartDocument">
            <a:avLst/>
          </a:prstGeom>
          <a:solidFill>
            <a:srgbClr val="69C5D7"/>
          </a:solidFill>
          <a:ln>
            <a:noFill/>
          </a:ln>
        </p:spPr>
        <p:txBody>
          <a:bodyPr spcFirstLastPara="1" wrap="square" lIns="121900" tIns="121900" rIns="121900" bIns="121900" anchor="ctr" anchorCtr="0">
            <a:noAutofit/>
          </a:bodyPr>
          <a:lstStyle/>
          <a:p>
            <a:endParaRPr sz="2400"/>
          </a:p>
        </p:txBody>
      </p:sp>
      <p:sp>
        <p:nvSpPr>
          <p:cNvPr id="64" name="Google Shape;64;p15"/>
          <p:cNvSpPr txBox="1">
            <a:spLocks noGrp="1"/>
          </p:cNvSpPr>
          <p:nvPr>
            <p:ph type="ctrTitle"/>
          </p:nvPr>
        </p:nvSpPr>
        <p:spPr>
          <a:xfrm>
            <a:off x="129567" y="1505967"/>
            <a:ext cx="12062400" cy="2736800"/>
          </a:xfrm>
          <a:prstGeom prst="rect">
            <a:avLst/>
          </a:prstGeom>
          <a:ln>
            <a:noFill/>
          </a:ln>
        </p:spPr>
        <p:txBody>
          <a:bodyPr spcFirstLastPara="1" vert="horz" wrap="square" lIns="121900" tIns="121900" rIns="121900" bIns="121900" rtlCol="0" anchor="b" anchorCtr="0">
            <a:noAutofit/>
          </a:bodyPr>
          <a:lstStyle/>
          <a:p>
            <a:pPr>
              <a:spcBef>
                <a:spcPts val="0"/>
              </a:spcBef>
            </a:pPr>
            <a:r>
              <a:rPr lang="en-GB" sz="5467" dirty="0">
                <a:solidFill>
                  <a:srgbClr val="FFFFFF"/>
                </a:solidFill>
                <a:latin typeface="Calibri"/>
                <a:ea typeface="Calibri"/>
                <a:cs typeface="Calibri"/>
                <a:sym typeface="Calibri"/>
              </a:rPr>
              <a:t>Healthy Eating and Physical Activity  in the Royal Borough of Kingston upon Thames</a:t>
            </a:r>
            <a:endParaRPr sz="5467" dirty="0">
              <a:solidFill>
                <a:srgbClr val="FFFFFF"/>
              </a:solidFill>
              <a:latin typeface="Calibri"/>
              <a:ea typeface="Calibri"/>
              <a:cs typeface="Calibri"/>
              <a:sym typeface="Calibri"/>
            </a:endParaRPr>
          </a:p>
        </p:txBody>
      </p:sp>
      <p:sp>
        <p:nvSpPr>
          <p:cNvPr id="65" name="Google Shape;65;p15"/>
          <p:cNvSpPr txBox="1">
            <a:spLocks noGrp="1"/>
          </p:cNvSpPr>
          <p:nvPr>
            <p:ph type="subTitle" idx="1"/>
          </p:nvPr>
        </p:nvSpPr>
        <p:spPr>
          <a:xfrm>
            <a:off x="536000" y="4772633"/>
            <a:ext cx="11360800" cy="1056800"/>
          </a:xfrm>
          <a:prstGeom prst="rect">
            <a:avLst/>
          </a:prstGeom>
          <a:ln>
            <a:noFill/>
          </a:ln>
        </p:spPr>
        <p:txBody>
          <a:bodyPr spcFirstLastPara="1" vert="horz" wrap="square" lIns="121900" tIns="121900" rIns="121900" bIns="121900" rtlCol="0" anchor="t" anchorCtr="0">
            <a:noAutofit/>
          </a:bodyPr>
          <a:lstStyle/>
          <a:p>
            <a:pPr>
              <a:spcBef>
                <a:spcPts val="0"/>
              </a:spcBef>
            </a:pPr>
            <a:r>
              <a:rPr lang="en-GB" sz="2933">
                <a:latin typeface="Calibri"/>
                <a:ea typeface="Calibri"/>
                <a:cs typeface="Calibri"/>
                <a:sym typeface="Calibri"/>
              </a:rPr>
              <a:t>4th October 2022</a:t>
            </a:r>
            <a:endParaRPr sz="2933">
              <a:latin typeface="Calibri"/>
              <a:ea typeface="Calibri"/>
              <a:cs typeface="Calibri"/>
              <a:sym typeface="Calibri"/>
            </a:endParaRPr>
          </a:p>
          <a:p>
            <a:pPr>
              <a:spcBef>
                <a:spcPts val="0"/>
              </a:spcBef>
            </a:pPr>
            <a:r>
              <a:rPr lang="en-GB" sz="2933">
                <a:latin typeface="Calibri"/>
                <a:ea typeface="Calibri"/>
                <a:cs typeface="Calibri"/>
                <a:sym typeface="Calibri"/>
              </a:rPr>
              <a:t>Martha Earley</a:t>
            </a:r>
            <a:endParaRPr sz="2933">
              <a:latin typeface="Calibri"/>
              <a:ea typeface="Calibri"/>
              <a:cs typeface="Calibri"/>
              <a:sym typeface="Calibri"/>
            </a:endParaRPr>
          </a:p>
          <a:p>
            <a:pPr>
              <a:spcBef>
                <a:spcPts val="0"/>
              </a:spcBef>
            </a:pPr>
            <a:r>
              <a:rPr lang="en-GB" sz="2933">
                <a:latin typeface="Calibri"/>
                <a:ea typeface="Calibri"/>
                <a:cs typeface="Calibri"/>
                <a:sym typeface="Calibri"/>
              </a:rPr>
              <a:t>Corporate Head of Service, Public Health</a:t>
            </a:r>
            <a:endParaRPr sz="2933">
              <a:latin typeface="Calibri"/>
              <a:ea typeface="Calibri"/>
              <a:cs typeface="Calibri"/>
              <a:sym typeface="Calibri"/>
            </a:endParaRPr>
          </a:p>
          <a:p>
            <a:pPr>
              <a:spcBef>
                <a:spcPts val="0"/>
              </a:spcBef>
            </a:pPr>
            <a:r>
              <a:rPr lang="en-GB" sz="2933">
                <a:latin typeface="Calibri"/>
                <a:ea typeface="Calibri"/>
                <a:cs typeface="Calibri"/>
                <a:sym typeface="Calibri"/>
              </a:rPr>
              <a:t>Royal Borough Kingston Counci</a:t>
            </a:r>
            <a:r>
              <a:rPr lang="en-GB">
                <a:latin typeface="Calibri"/>
                <a:ea typeface="Calibri"/>
                <a:cs typeface="Calibri"/>
                <a:sym typeface="Calibri"/>
              </a:rPr>
              <a:t>l </a:t>
            </a:r>
            <a:endParaRPr>
              <a:latin typeface="Calibri"/>
              <a:ea typeface="Calibri"/>
              <a:cs typeface="Calibri"/>
              <a:sym typeface="Calibri"/>
            </a:endParaRPr>
          </a:p>
          <a:p>
            <a:pPr>
              <a:spcBef>
                <a:spcPts val="0"/>
              </a:spcBef>
            </a:pPr>
            <a:endParaRPr>
              <a:solidFill>
                <a:srgbClr val="999999"/>
              </a:solidFill>
              <a:latin typeface="Calibri"/>
              <a:ea typeface="Calibri"/>
              <a:cs typeface="Calibri"/>
              <a:sym typeface="Calibri"/>
            </a:endParaRPr>
          </a:p>
        </p:txBody>
      </p:sp>
      <p:pic>
        <p:nvPicPr>
          <p:cNvPr id="66" name="Google Shape;66;p15"/>
          <p:cNvPicPr preferRelativeResize="0"/>
          <p:nvPr/>
        </p:nvPicPr>
        <p:blipFill>
          <a:blip r:embed="rId3">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377687" y="17319"/>
            <a:ext cx="11016000" cy="1128400"/>
          </a:xfrm>
          <a:prstGeom prst="rect">
            <a:avLst/>
          </a:prstGeom>
          <a:noFill/>
          <a:ln>
            <a:noFill/>
          </a:ln>
        </p:spPr>
        <p:txBody>
          <a:bodyPr spcFirstLastPara="1" wrap="square" lIns="91433" tIns="45700" rIns="91433" bIns="45700" anchor="ctr" anchorCtr="0">
            <a:normAutofit/>
          </a:bodyPr>
          <a:lstStyle/>
          <a:p>
            <a:pPr>
              <a:lnSpc>
                <a:spcPct val="90000"/>
              </a:lnSpc>
              <a:buClr>
                <a:srgbClr val="005EB8"/>
              </a:buClr>
              <a:buSzPts val="2100"/>
            </a:pPr>
            <a:r>
              <a:rPr lang="en-GB" sz="3200">
                <a:solidFill>
                  <a:srgbClr val="333333"/>
                </a:solidFill>
                <a:latin typeface="Calibri"/>
                <a:ea typeface="Calibri"/>
                <a:cs typeface="Calibri"/>
                <a:sym typeface="Calibri"/>
              </a:rPr>
              <a:t>Health and Care Plan 2022-2024 refresh </a:t>
            </a:r>
            <a:endParaRPr sz="3200">
              <a:solidFill>
                <a:srgbClr val="333333"/>
              </a:solidFill>
              <a:latin typeface="Calibri"/>
              <a:ea typeface="Calibri"/>
              <a:cs typeface="Calibri"/>
              <a:sym typeface="Calibri"/>
            </a:endParaRPr>
          </a:p>
        </p:txBody>
      </p:sp>
      <p:sp>
        <p:nvSpPr>
          <p:cNvPr id="73" name="Google Shape;73;p16"/>
          <p:cNvSpPr/>
          <p:nvPr/>
        </p:nvSpPr>
        <p:spPr>
          <a:xfrm>
            <a:off x="377704" y="1057833"/>
            <a:ext cx="7538400" cy="52116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en-GB" sz="1867" dirty="0">
                <a:solidFill>
                  <a:srgbClr val="333333"/>
                </a:solidFill>
                <a:latin typeface="Arial"/>
                <a:ea typeface="Arial"/>
                <a:cs typeface="Arial"/>
                <a:sym typeface="Arial"/>
              </a:rPr>
              <a:t>Kingston’s refreshed Health and Care Plan 2022-2024 describes our vision, priorities and the actions we will work on together as partners to improve the health and wellbeing of Kingston’s residents.</a:t>
            </a:r>
            <a:endParaRPr sz="1867" dirty="0">
              <a:solidFill>
                <a:srgbClr val="333333"/>
              </a:solidFill>
              <a:latin typeface="Calibri"/>
              <a:ea typeface="Calibri"/>
              <a:cs typeface="Calibri"/>
              <a:sym typeface="Calibri"/>
            </a:endParaRPr>
          </a:p>
          <a:p>
            <a:pPr>
              <a:spcBef>
                <a:spcPts val="800"/>
              </a:spcBef>
              <a:buClr>
                <a:srgbClr val="000000"/>
              </a:buClr>
              <a:buSzPts val="1400"/>
            </a:pPr>
            <a:r>
              <a:rPr lang="en-GB" sz="1867" dirty="0">
                <a:solidFill>
                  <a:srgbClr val="333333"/>
                </a:solidFill>
                <a:latin typeface="Arial"/>
                <a:ea typeface="Arial"/>
                <a:cs typeface="Arial"/>
                <a:sym typeface="Arial"/>
              </a:rPr>
              <a:t>The new two-year plan for 2022-2024 is a refresh of some of the existing priorities to start</a:t>
            </a:r>
            <a:r>
              <a:rPr lang="en-GB" sz="2400" dirty="0">
                <a:solidFill>
                  <a:srgbClr val="333333"/>
                </a:solidFill>
              </a:rPr>
              <a:t>, live and age well</a:t>
            </a:r>
            <a:r>
              <a:rPr lang="en-GB" sz="1867" dirty="0">
                <a:solidFill>
                  <a:srgbClr val="333333"/>
                </a:solidFill>
                <a:latin typeface="Arial"/>
                <a:ea typeface="Arial"/>
                <a:cs typeface="Arial"/>
                <a:sym typeface="Arial"/>
              </a:rPr>
              <a:t> with a new focus on tackling health inequalities across the life course,  improving mental health, improving</a:t>
            </a:r>
            <a:r>
              <a:rPr lang="en-GB" sz="2400" dirty="0">
                <a:solidFill>
                  <a:srgbClr val="333333"/>
                </a:solidFill>
              </a:rPr>
              <a:t> the</a:t>
            </a:r>
            <a:r>
              <a:rPr lang="en-GB" sz="1867" dirty="0">
                <a:solidFill>
                  <a:srgbClr val="333333"/>
                </a:solidFill>
                <a:latin typeface="Arial"/>
                <a:ea typeface="Arial"/>
                <a:cs typeface="Arial"/>
                <a:sym typeface="Arial"/>
              </a:rPr>
              <a:t> lives of carers and</a:t>
            </a:r>
            <a:r>
              <a:rPr lang="en-GB" sz="2400" dirty="0">
                <a:solidFill>
                  <a:srgbClr val="333333"/>
                </a:solidFill>
              </a:rPr>
              <a:t>…</a:t>
            </a:r>
            <a:r>
              <a:rPr lang="en-GB" sz="2400" b="1" dirty="0">
                <a:solidFill>
                  <a:srgbClr val="333333"/>
                </a:solidFill>
              </a:rPr>
              <a:t>tackling obesity, hence this presentation on a healthy weight and physical activity! </a:t>
            </a:r>
            <a:endParaRPr sz="1867" b="1" dirty="0">
              <a:solidFill>
                <a:srgbClr val="333333"/>
              </a:solidFill>
              <a:latin typeface="Calibri"/>
              <a:ea typeface="Calibri"/>
              <a:cs typeface="Calibri"/>
              <a:sym typeface="Calibri"/>
            </a:endParaRPr>
          </a:p>
        </p:txBody>
      </p:sp>
      <p:pic>
        <p:nvPicPr>
          <p:cNvPr id="74" name="Google Shape;74;p16" descr="Diagram&#10;&#10;Description automatically generated with low confidence"/>
          <p:cNvPicPr preferRelativeResize="0"/>
          <p:nvPr/>
        </p:nvPicPr>
        <p:blipFill rotWithShape="1">
          <a:blip r:embed="rId3">
            <a:alphaModFix/>
          </a:blip>
          <a:srcRect/>
          <a:stretch/>
        </p:blipFill>
        <p:spPr>
          <a:xfrm>
            <a:off x="7916101" y="1505967"/>
            <a:ext cx="3683601" cy="5257699"/>
          </a:xfrm>
          <a:prstGeom prst="rect">
            <a:avLst/>
          </a:prstGeom>
          <a:noFill/>
          <a:ln>
            <a:noFill/>
          </a:ln>
        </p:spPr>
      </p:pic>
      <p:pic>
        <p:nvPicPr>
          <p:cNvPr id="75" name="Google Shape;75;p16"/>
          <p:cNvPicPr preferRelativeResize="0"/>
          <p:nvPr/>
        </p:nvPicPr>
        <p:blipFill>
          <a:blip r:embed="rId4">
            <a:alphaModFix/>
          </a:blip>
          <a:stretch>
            <a:fillRect/>
          </a:stretch>
        </p:blipFill>
        <p:spPr>
          <a:xfrm>
            <a:off x="317817" y="4396718"/>
            <a:ext cx="4773432" cy="1666733"/>
          </a:xfrm>
          <a:prstGeom prst="rect">
            <a:avLst/>
          </a:prstGeom>
          <a:noFill/>
          <a:ln>
            <a:noFill/>
          </a:ln>
        </p:spPr>
      </p:pic>
      <p:pic>
        <p:nvPicPr>
          <p:cNvPr id="76" name="Google Shape;76;p16"/>
          <p:cNvPicPr preferRelativeResize="0"/>
          <p:nvPr/>
        </p:nvPicPr>
        <p:blipFill>
          <a:blip r:embed="rId5">
            <a:alphaModFix/>
          </a:blip>
          <a:stretch>
            <a:fillRect/>
          </a:stretch>
        </p:blipFill>
        <p:spPr>
          <a:xfrm>
            <a:off x="5362451" y="4369301"/>
            <a:ext cx="2451067" cy="1721567"/>
          </a:xfrm>
          <a:prstGeom prst="rect">
            <a:avLst/>
          </a:prstGeom>
          <a:noFill/>
          <a:ln>
            <a:noFill/>
          </a:ln>
        </p:spPr>
      </p:pic>
      <p:pic>
        <p:nvPicPr>
          <p:cNvPr id="77" name="Google Shape;77;p16"/>
          <p:cNvPicPr preferRelativeResize="0"/>
          <p:nvPr/>
        </p:nvPicPr>
        <p:blipFill>
          <a:blip r:embed="rId6">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742367"/>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Why we need to tackle Obesity </a:t>
            </a:r>
            <a:endParaRPr>
              <a:solidFill>
                <a:srgbClr val="333333"/>
              </a:solidFill>
              <a:latin typeface="Calibri"/>
              <a:ea typeface="Calibri"/>
              <a:cs typeface="Calibri"/>
              <a:sym typeface="Calibri"/>
            </a:endParaRPr>
          </a:p>
        </p:txBody>
      </p:sp>
      <p:sp>
        <p:nvSpPr>
          <p:cNvPr id="83" name="Google Shape;83;p17"/>
          <p:cNvSpPr txBox="1">
            <a:spLocks noGrp="1"/>
          </p:cNvSpPr>
          <p:nvPr>
            <p:ph type="body" idx="1"/>
          </p:nvPr>
        </p:nvSpPr>
        <p:spPr>
          <a:xfrm>
            <a:off x="209700" y="1505967"/>
            <a:ext cx="11360800" cy="3543200"/>
          </a:xfrm>
          <a:prstGeom prst="rect">
            <a:avLst/>
          </a:prstGeom>
        </p:spPr>
        <p:txBody>
          <a:bodyPr spcFirstLastPara="1" vert="horz" wrap="square" lIns="121900" tIns="121900" rIns="121900" bIns="121900" rtlCol="0" anchor="t" anchorCtr="0">
            <a:noAutofit/>
          </a:bodyPr>
          <a:lstStyle/>
          <a:p>
            <a:pPr indent="-440256">
              <a:lnSpc>
                <a:spcPct val="115000"/>
              </a:lnSpc>
              <a:buClr>
                <a:srgbClr val="434343"/>
              </a:buClr>
              <a:buSzPts val="1600"/>
            </a:pPr>
            <a:r>
              <a:rPr lang="en-GB" sz="2133" dirty="0">
                <a:solidFill>
                  <a:srgbClr val="434343"/>
                </a:solidFill>
                <a:highlight>
                  <a:srgbClr val="FFFFFF"/>
                </a:highlight>
              </a:rPr>
              <a:t>Obesity is associated with higher risks of type 2 diabetes, heart attacks, strokes, many of the common cancers, and is also linked with more severe COVID-19 outcomes.</a:t>
            </a:r>
            <a:endParaRPr sz="2133" dirty="0">
              <a:solidFill>
                <a:srgbClr val="434343"/>
              </a:solidFill>
            </a:endParaRPr>
          </a:p>
          <a:p>
            <a:pPr indent="-440256">
              <a:spcBef>
                <a:spcPts val="1333"/>
              </a:spcBef>
              <a:buClr>
                <a:srgbClr val="434343"/>
              </a:buClr>
              <a:buSzPts val="1600"/>
            </a:pPr>
            <a:r>
              <a:rPr lang="en-GB" sz="2133" dirty="0">
                <a:solidFill>
                  <a:srgbClr val="434343"/>
                </a:solidFill>
              </a:rPr>
              <a:t>Reducing obesity levels will save lives as obesity doubles the risk of dying prematurely.</a:t>
            </a:r>
            <a:endParaRPr sz="2133" dirty="0">
              <a:solidFill>
                <a:srgbClr val="434343"/>
              </a:solidFill>
            </a:endParaRPr>
          </a:p>
          <a:p>
            <a:pPr indent="-440256">
              <a:spcBef>
                <a:spcPts val="1333"/>
              </a:spcBef>
              <a:buClr>
                <a:srgbClr val="434343"/>
              </a:buClr>
              <a:buSzPts val="1600"/>
            </a:pPr>
            <a:r>
              <a:rPr lang="en-GB" sz="2133" dirty="0">
                <a:solidFill>
                  <a:srgbClr val="434343"/>
                </a:solidFill>
              </a:rPr>
              <a:t>High economic costs;  It was estimated that the NHS in England spent £5.1 billion on overweight and obesity-related ill-health in 2014/15</a:t>
            </a:r>
            <a:endParaRPr sz="2133" dirty="0">
              <a:solidFill>
                <a:srgbClr val="434343"/>
              </a:solidFill>
            </a:endParaRPr>
          </a:p>
          <a:p>
            <a:pPr indent="-440256">
              <a:spcBef>
                <a:spcPts val="1333"/>
              </a:spcBef>
              <a:buClr>
                <a:srgbClr val="434343"/>
              </a:buClr>
              <a:buSzPts val="1600"/>
            </a:pPr>
            <a:r>
              <a:rPr lang="en-GB" sz="2133" dirty="0">
                <a:solidFill>
                  <a:srgbClr val="434343"/>
                </a:solidFill>
              </a:rPr>
              <a:t>The burden is falling hardest on those from low-income backgrounds. Obesity rates are highest for children from the most deprived areas and this is getting worse.</a:t>
            </a:r>
            <a:endParaRPr sz="2133" dirty="0">
              <a:solidFill>
                <a:srgbClr val="434343"/>
              </a:solidFill>
            </a:endParaRPr>
          </a:p>
          <a:p>
            <a:pPr indent="-440256">
              <a:spcBef>
                <a:spcPts val="1333"/>
              </a:spcBef>
              <a:buClr>
                <a:srgbClr val="434343"/>
              </a:buClr>
              <a:buSzPts val="1600"/>
            </a:pPr>
            <a:r>
              <a:rPr lang="en-GB" sz="2133" dirty="0">
                <a:solidFill>
                  <a:srgbClr val="434343"/>
                </a:solidFill>
              </a:rPr>
              <a:t>At its root obesity is caused by an energy imbalance: taking in more energy through food than we use through activity. </a:t>
            </a:r>
            <a:endParaRPr sz="2133" dirty="0">
              <a:solidFill>
                <a:srgbClr val="434343"/>
              </a:solidFill>
            </a:endParaRPr>
          </a:p>
          <a:p>
            <a:pPr indent="-440256">
              <a:spcBef>
                <a:spcPts val="1333"/>
              </a:spcBef>
              <a:spcAft>
                <a:spcPts val="1333"/>
              </a:spcAft>
              <a:buClr>
                <a:srgbClr val="434343"/>
              </a:buClr>
              <a:buSzPts val="1600"/>
            </a:pPr>
            <a:r>
              <a:rPr lang="en-GB" sz="2133" dirty="0">
                <a:solidFill>
                  <a:srgbClr val="434343"/>
                </a:solidFill>
              </a:rPr>
              <a:t>However, obesity is a complex problem with many drivers, including not only our behaviour but the environment, our genetics and culture. </a:t>
            </a:r>
            <a:endParaRPr sz="2133" dirty="0">
              <a:solidFill>
                <a:srgbClr val="434343"/>
              </a:solidFill>
            </a:endParaRPr>
          </a:p>
        </p:txBody>
      </p:sp>
      <p:pic>
        <p:nvPicPr>
          <p:cNvPr id="84" name="Google Shape;84;p17"/>
          <p:cNvPicPr preferRelativeResize="0"/>
          <p:nvPr/>
        </p:nvPicPr>
        <p:blipFill>
          <a:blip r:embed="rId3">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6267" y="154133"/>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Royal Borough of Kingston is a Marmot Borough</a:t>
            </a:r>
            <a:endParaRPr>
              <a:solidFill>
                <a:srgbClr val="333333"/>
              </a:solidFill>
              <a:latin typeface="Calibri"/>
              <a:ea typeface="Calibri"/>
              <a:cs typeface="Calibri"/>
              <a:sym typeface="Calibri"/>
            </a:endParaRPr>
          </a:p>
        </p:txBody>
      </p:sp>
      <p:graphicFrame>
        <p:nvGraphicFramePr>
          <p:cNvPr id="90" name="Google Shape;90;p18"/>
          <p:cNvGraphicFramePr/>
          <p:nvPr/>
        </p:nvGraphicFramePr>
        <p:xfrm>
          <a:off x="295333" y="1019151"/>
          <a:ext cx="6716600" cy="5387233"/>
        </p:xfrm>
        <a:graphic>
          <a:graphicData uri="http://schemas.openxmlformats.org/drawingml/2006/table">
            <a:tbl>
              <a:tblPr>
                <a:noFill/>
              </a:tblPr>
              <a:tblGrid>
                <a:gridCol w="6716600">
                  <a:extLst>
                    <a:ext uri="{9D8B030D-6E8A-4147-A177-3AD203B41FA5}">
                      <a16:colId xmlns:a16="http://schemas.microsoft.com/office/drawing/2014/main" val="20000"/>
                    </a:ext>
                  </a:extLst>
                </a:gridCol>
              </a:tblGrid>
              <a:tr h="5387233">
                <a:tc>
                  <a:txBody>
                    <a:bodyPr/>
                    <a:lstStyle/>
                    <a:p>
                      <a:pPr marL="0" lvl="0" indent="0" algn="l" rtl="0">
                        <a:lnSpc>
                          <a:spcPct val="115000"/>
                        </a:lnSpc>
                        <a:spcBef>
                          <a:spcPts val="1000"/>
                        </a:spcBef>
                        <a:spcAft>
                          <a:spcPts val="0"/>
                        </a:spcAft>
                        <a:buNone/>
                      </a:pPr>
                      <a:r>
                        <a:rPr lang="en-GB" sz="2300">
                          <a:solidFill>
                            <a:srgbClr val="333333"/>
                          </a:solidFill>
                        </a:rPr>
                        <a:t>The Marmot review highlights that the following population groups are at higher risk of overweight and obesity than others:</a:t>
                      </a:r>
                      <a:endParaRPr sz="2300">
                        <a:solidFill>
                          <a:srgbClr val="333333"/>
                        </a:solidFill>
                      </a:endParaRPr>
                    </a:p>
                    <a:p>
                      <a:pPr marL="457200" lvl="0" indent="-336550" algn="l" rtl="0">
                        <a:lnSpc>
                          <a:spcPct val="115000"/>
                        </a:lnSpc>
                        <a:spcBef>
                          <a:spcPts val="1000"/>
                        </a:spcBef>
                        <a:spcAft>
                          <a:spcPts val="0"/>
                        </a:spcAft>
                        <a:buClr>
                          <a:srgbClr val="333333"/>
                        </a:buClr>
                        <a:buSzPts val="1700"/>
                        <a:buChar char="●"/>
                      </a:pPr>
                      <a:r>
                        <a:rPr lang="en-GB" sz="2300">
                          <a:solidFill>
                            <a:srgbClr val="333333"/>
                          </a:solidFill>
                        </a:rPr>
                        <a:t>Families with a low income  </a:t>
                      </a:r>
                      <a:endParaRPr sz="2300">
                        <a:solidFill>
                          <a:srgbClr val="333333"/>
                        </a:solidFill>
                      </a:endParaRPr>
                    </a:p>
                    <a:p>
                      <a:pPr marL="457200" lvl="0" indent="-336550" algn="l" rtl="0">
                        <a:lnSpc>
                          <a:spcPct val="115000"/>
                        </a:lnSpc>
                        <a:spcBef>
                          <a:spcPts val="0"/>
                        </a:spcBef>
                        <a:spcAft>
                          <a:spcPts val="0"/>
                        </a:spcAft>
                        <a:buClr>
                          <a:srgbClr val="333333"/>
                        </a:buClr>
                        <a:buSzPts val="1700"/>
                        <a:buChar char="●"/>
                      </a:pPr>
                      <a:r>
                        <a:rPr lang="en-GB" sz="2300">
                          <a:solidFill>
                            <a:srgbClr val="333333"/>
                          </a:solidFill>
                        </a:rPr>
                        <a:t>Communities with high deprivation </a:t>
                      </a:r>
                      <a:endParaRPr sz="2300">
                        <a:solidFill>
                          <a:srgbClr val="333333"/>
                        </a:solidFill>
                      </a:endParaRPr>
                    </a:p>
                    <a:p>
                      <a:pPr marL="457200" lvl="0" indent="-336550" algn="l" rtl="0">
                        <a:lnSpc>
                          <a:spcPct val="115000"/>
                        </a:lnSpc>
                        <a:spcBef>
                          <a:spcPts val="0"/>
                        </a:spcBef>
                        <a:spcAft>
                          <a:spcPts val="0"/>
                        </a:spcAft>
                        <a:buClr>
                          <a:srgbClr val="333333"/>
                        </a:buClr>
                        <a:buSzPts val="1700"/>
                        <a:buChar char="●"/>
                      </a:pPr>
                      <a:r>
                        <a:rPr lang="en-GB" sz="2300">
                          <a:solidFill>
                            <a:srgbClr val="333333"/>
                          </a:solidFill>
                        </a:rPr>
                        <a:t>People from certain ethnic groups, such as Black, Asian and mixed heritage</a:t>
                      </a:r>
                      <a:endParaRPr sz="2300">
                        <a:solidFill>
                          <a:srgbClr val="333333"/>
                        </a:solidFill>
                        <a:highlight>
                          <a:srgbClr val="FFFF00"/>
                        </a:highlight>
                      </a:endParaRPr>
                    </a:p>
                    <a:p>
                      <a:pPr marL="457200" lvl="0" indent="-336550" algn="l" rtl="0">
                        <a:lnSpc>
                          <a:spcPct val="115000"/>
                        </a:lnSpc>
                        <a:spcBef>
                          <a:spcPts val="0"/>
                        </a:spcBef>
                        <a:spcAft>
                          <a:spcPts val="0"/>
                        </a:spcAft>
                        <a:buClr>
                          <a:srgbClr val="333333"/>
                        </a:buClr>
                        <a:buSzPts val="1700"/>
                        <a:buChar char="●"/>
                      </a:pPr>
                      <a:r>
                        <a:rPr lang="en-GB" sz="2300">
                          <a:solidFill>
                            <a:srgbClr val="333333"/>
                          </a:solidFill>
                        </a:rPr>
                        <a:t>Those with a limiting illness or disability. </a:t>
                      </a:r>
                      <a:endParaRPr sz="2300">
                        <a:solidFill>
                          <a:srgbClr val="333333"/>
                        </a:solidFill>
                      </a:endParaRPr>
                    </a:p>
                    <a:p>
                      <a:pPr marL="457200" lvl="0" indent="0" algn="l" rtl="0">
                        <a:lnSpc>
                          <a:spcPct val="115000"/>
                        </a:lnSpc>
                        <a:spcBef>
                          <a:spcPts val="1000"/>
                        </a:spcBef>
                        <a:spcAft>
                          <a:spcPts val="1000"/>
                        </a:spcAft>
                        <a:buNone/>
                      </a:pPr>
                      <a:endParaRPr sz="1300" b="1">
                        <a:solidFill>
                          <a:schemeClr val="dk1"/>
                        </a:solidFill>
                        <a:latin typeface="Calibri"/>
                        <a:ea typeface="Calibri"/>
                        <a:cs typeface="Calibri"/>
                        <a:sym typeface="Calibri"/>
                      </a:endParaRPr>
                    </a:p>
                  </a:txBody>
                  <a:tcPr marL="84667" marR="84667" marT="84667" marB="84667">
                    <a:lnL w="12700" cap="flat" cmpd="sng">
                      <a:solidFill>
                        <a:srgbClr val="1A3DB0"/>
                      </a:solidFill>
                      <a:prstDash val="solid"/>
                      <a:round/>
                      <a:headEnd type="none" w="sm" len="sm"/>
                      <a:tailEnd type="none" w="sm" len="sm"/>
                    </a:lnL>
                    <a:lnR w="12700" cap="flat" cmpd="sng">
                      <a:solidFill>
                        <a:srgbClr val="1A3DB0"/>
                      </a:solidFill>
                      <a:prstDash val="solid"/>
                      <a:round/>
                      <a:headEnd type="none" w="sm" len="sm"/>
                      <a:tailEnd type="none" w="sm" len="sm"/>
                    </a:lnR>
                    <a:lnT w="12700" cap="flat" cmpd="sng">
                      <a:solidFill>
                        <a:srgbClr val="1A3DB0"/>
                      </a:solidFill>
                      <a:prstDash val="solid"/>
                      <a:round/>
                      <a:headEnd type="none" w="sm" len="sm"/>
                      <a:tailEnd type="none" w="sm" len="sm"/>
                    </a:lnT>
                    <a:lnB w="12700" cap="flat" cmpd="sng">
                      <a:solidFill>
                        <a:srgbClr val="1A3DB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bl>
          </a:graphicData>
        </a:graphic>
      </p:graphicFrame>
      <p:pic>
        <p:nvPicPr>
          <p:cNvPr id="91" name="Google Shape;91;p18"/>
          <p:cNvPicPr preferRelativeResize="0"/>
          <p:nvPr/>
        </p:nvPicPr>
        <p:blipFill>
          <a:blip r:embed="rId3">
            <a:alphaModFix/>
          </a:blip>
          <a:stretch>
            <a:fillRect/>
          </a:stretch>
        </p:blipFill>
        <p:spPr>
          <a:xfrm>
            <a:off x="10793768" y="220867"/>
            <a:ext cx="1103035" cy="1285099"/>
          </a:xfrm>
          <a:prstGeom prst="rect">
            <a:avLst/>
          </a:prstGeom>
          <a:noFill/>
          <a:ln>
            <a:noFill/>
          </a:ln>
        </p:spPr>
      </p:pic>
      <p:sp>
        <p:nvSpPr>
          <p:cNvPr id="92" name="Google Shape;92;p18"/>
          <p:cNvSpPr txBox="1"/>
          <p:nvPr/>
        </p:nvSpPr>
        <p:spPr>
          <a:xfrm>
            <a:off x="0" y="6406400"/>
            <a:ext cx="11556400" cy="815504"/>
          </a:xfrm>
          <a:prstGeom prst="rect">
            <a:avLst/>
          </a:prstGeom>
          <a:noFill/>
          <a:ln>
            <a:noFill/>
          </a:ln>
        </p:spPr>
        <p:txBody>
          <a:bodyPr spcFirstLastPara="1" wrap="square" lIns="121900" tIns="121900" rIns="121900" bIns="121900" anchor="t" anchorCtr="0">
            <a:spAutoFit/>
          </a:bodyPr>
          <a:lstStyle/>
          <a:p>
            <a:pPr marL="609585">
              <a:lnSpc>
                <a:spcPct val="115000"/>
              </a:lnSpc>
              <a:spcBef>
                <a:spcPts val="1333"/>
              </a:spcBef>
              <a:spcAft>
                <a:spcPts val="1333"/>
              </a:spcAft>
            </a:pPr>
            <a:r>
              <a:rPr lang="en-GB" sz="1333" b="1">
                <a:solidFill>
                  <a:schemeClr val="dk2"/>
                </a:solidFill>
                <a:latin typeface="Calibri"/>
                <a:ea typeface="Calibri"/>
                <a:cs typeface="Calibri"/>
                <a:sym typeface="Calibri"/>
              </a:rPr>
              <a:t>www.instituteofhealthequity.org/resources-reports/marmot-review-10-years-on/the-marmot-review-10-years-on-full-report.pdf</a:t>
            </a:r>
            <a:endParaRPr sz="2400">
              <a:solidFill>
                <a:schemeClr val="dk2"/>
              </a:solidFill>
            </a:endParaRPr>
          </a:p>
        </p:txBody>
      </p:sp>
      <p:pic>
        <p:nvPicPr>
          <p:cNvPr id="93" name="Google Shape;93;p18"/>
          <p:cNvPicPr preferRelativeResize="0"/>
          <p:nvPr/>
        </p:nvPicPr>
        <p:blipFill>
          <a:blip r:embed="rId4">
            <a:alphaModFix/>
          </a:blip>
          <a:stretch>
            <a:fillRect/>
          </a:stretch>
        </p:blipFill>
        <p:spPr>
          <a:xfrm>
            <a:off x="7209034" y="1129267"/>
            <a:ext cx="3387633" cy="4730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Weight status of school aged children in Kingston </a:t>
            </a:r>
            <a:r>
              <a:rPr lang="en-GB" sz="1600">
                <a:solidFill>
                  <a:srgbClr val="333333"/>
                </a:solidFill>
                <a:latin typeface="Calibri"/>
                <a:ea typeface="Calibri"/>
                <a:cs typeface="Calibri"/>
                <a:sym typeface="Calibri"/>
              </a:rPr>
              <a:t>(NCMP))</a:t>
            </a:r>
            <a:endParaRPr sz="1600">
              <a:solidFill>
                <a:srgbClr val="333333"/>
              </a:solidFill>
              <a:latin typeface="Calibri"/>
              <a:ea typeface="Calibri"/>
              <a:cs typeface="Calibri"/>
              <a:sym typeface="Calibri"/>
            </a:endParaRPr>
          </a:p>
        </p:txBody>
      </p:sp>
      <p:pic>
        <p:nvPicPr>
          <p:cNvPr id="99" name="Google Shape;99;p19" title="Chart"/>
          <p:cNvPicPr preferRelativeResize="0"/>
          <p:nvPr/>
        </p:nvPicPr>
        <p:blipFill rotWithShape="1">
          <a:blip r:embed="rId3">
            <a:alphaModFix/>
          </a:blip>
          <a:srcRect r="41252"/>
          <a:stretch/>
        </p:blipFill>
        <p:spPr>
          <a:xfrm>
            <a:off x="767034" y="1523767"/>
            <a:ext cx="3812733" cy="4045800"/>
          </a:xfrm>
          <a:prstGeom prst="rect">
            <a:avLst/>
          </a:prstGeom>
          <a:noFill/>
          <a:ln>
            <a:noFill/>
          </a:ln>
        </p:spPr>
      </p:pic>
      <p:pic>
        <p:nvPicPr>
          <p:cNvPr id="100" name="Google Shape;100;p19" title="Chart"/>
          <p:cNvPicPr preferRelativeResize="0"/>
          <p:nvPr/>
        </p:nvPicPr>
        <p:blipFill>
          <a:blip r:embed="rId4">
            <a:alphaModFix/>
          </a:blip>
          <a:stretch>
            <a:fillRect/>
          </a:stretch>
        </p:blipFill>
        <p:spPr>
          <a:xfrm>
            <a:off x="4779134" y="1450466"/>
            <a:ext cx="6643205" cy="4119100"/>
          </a:xfrm>
          <a:prstGeom prst="rect">
            <a:avLst/>
          </a:prstGeom>
          <a:noFill/>
          <a:ln>
            <a:noFill/>
          </a:ln>
        </p:spPr>
      </p:pic>
      <p:sp>
        <p:nvSpPr>
          <p:cNvPr id="101" name="Google Shape;101;p19"/>
          <p:cNvSpPr txBox="1"/>
          <p:nvPr/>
        </p:nvSpPr>
        <p:spPr>
          <a:xfrm>
            <a:off x="325767" y="5320668"/>
            <a:ext cx="11360800" cy="3036688"/>
          </a:xfrm>
          <a:prstGeom prst="rect">
            <a:avLst/>
          </a:prstGeom>
          <a:noFill/>
          <a:ln>
            <a:noFill/>
          </a:ln>
        </p:spPr>
        <p:txBody>
          <a:bodyPr spcFirstLastPara="1" wrap="square" lIns="121900" tIns="121900" rIns="121900" bIns="121900" anchor="t" anchorCtr="0">
            <a:spAutoFit/>
          </a:bodyPr>
          <a:lstStyle/>
          <a:p>
            <a:pPr>
              <a:lnSpc>
                <a:spcPct val="115000"/>
              </a:lnSpc>
              <a:spcBef>
                <a:spcPts val="1333"/>
              </a:spcBef>
            </a:pPr>
            <a:r>
              <a:rPr lang="en-GB" sz="2400" b="1">
                <a:solidFill>
                  <a:schemeClr val="dk1"/>
                </a:solidFill>
                <a:latin typeface="Calibri"/>
                <a:ea typeface="Calibri"/>
                <a:cs typeface="Calibri"/>
                <a:sym typeface="Calibri"/>
              </a:rPr>
              <a:t>975</a:t>
            </a:r>
            <a:r>
              <a:rPr lang="en-GB" sz="2400">
                <a:solidFill>
                  <a:schemeClr val="dk1"/>
                </a:solidFill>
                <a:latin typeface="Calibri"/>
                <a:ea typeface="Calibri"/>
                <a:cs typeface="Calibri"/>
                <a:sym typeface="Calibri"/>
              </a:rPr>
              <a:t> children are overweight or obese in Reception, this </a:t>
            </a:r>
            <a:r>
              <a:rPr lang="en-GB" sz="2400" b="1">
                <a:solidFill>
                  <a:schemeClr val="dk1"/>
                </a:solidFill>
                <a:latin typeface="Calibri"/>
                <a:ea typeface="Calibri"/>
                <a:cs typeface="Calibri"/>
                <a:sym typeface="Calibri"/>
              </a:rPr>
              <a:t>more than doubles</a:t>
            </a:r>
            <a:r>
              <a:rPr lang="en-GB" sz="2400">
                <a:solidFill>
                  <a:schemeClr val="dk1"/>
                </a:solidFill>
                <a:latin typeface="Calibri"/>
                <a:ea typeface="Calibri"/>
                <a:cs typeface="Calibri"/>
                <a:sym typeface="Calibri"/>
              </a:rPr>
              <a:t> to </a:t>
            </a:r>
            <a:r>
              <a:rPr lang="en-GB" sz="2400" b="1">
                <a:solidFill>
                  <a:schemeClr val="dk1"/>
                </a:solidFill>
                <a:latin typeface="Calibri"/>
                <a:ea typeface="Calibri"/>
                <a:cs typeface="Calibri"/>
                <a:sym typeface="Calibri"/>
              </a:rPr>
              <a:t>1925 </a:t>
            </a:r>
            <a:r>
              <a:rPr lang="en-GB" sz="2400">
                <a:solidFill>
                  <a:schemeClr val="dk1"/>
                </a:solidFill>
                <a:latin typeface="Calibri"/>
                <a:ea typeface="Calibri"/>
                <a:cs typeface="Calibri"/>
                <a:sym typeface="Calibri"/>
              </a:rPr>
              <a:t>in Year 6. </a:t>
            </a:r>
            <a:endParaRPr sz="2400">
              <a:solidFill>
                <a:schemeClr val="dk1"/>
              </a:solidFill>
              <a:latin typeface="Calibri"/>
              <a:ea typeface="Calibri"/>
              <a:cs typeface="Calibri"/>
              <a:sym typeface="Calibri"/>
            </a:endParaRPr>
          </a:p>
          <a:p>
            <a:pPr>
              <a:lnSpc>
                <a:spcPct val="115000"/>
              </a:lnSpc>
              <a:spcBef>
                <a:spcPts val="1333"/>
              </a:spcBef>
            </a:pPr>
            <a:r>
              <a:rPr lang="en-GB" sz="2400">
                <a:solidFill>
                  <a:schemeClr val="dk1"/>
                </a:solidFill>
                <a:latin typeface="Calibri"/>
                <a:ea typeface="Calibri"/>
                <a:cs typeface="Calibri"/>
                <a:sym typeface="Calibri"/>
              </a:rPr>
              <a:t>These charts show children who are overweight in reception are likely to become obese in Year 6 and </a:t>
            </a:r>
            <a:endParaRPr sz="2400">
              <a:solidFill>
                <a:schemeClr val="dk1"/>
              </a:solidFill>
              <a:latin typeface="Calibri"/>
              <a:ea typeface="Calibri"/>
              <a:cs typeface="Calibri"/>
              <a:sym typeface="Calibri"/>
            </a:endParaRPr>
          </a:p>
          <a:p>
            <a:pPr>
              <a:lnSpc>
                <a:spcPct val="115000"/>
              </a:lnSpc>
              <a:spcBef>
                <a:spcPts val="1333"/>
              </a:spcBef>
              <a:spcAft>
                <a:spcPts val="1333"/>
              </a:spcAft>
            </a:pPr>
            <a:r>
              <a:rPr lang="en-GB" sz="2133">
                <a:solidFill>
                  <a:schemeClr val="dk1"/>
                </a:solidFill>
                <a:latin typeface="Calibri"/>
                <a:ea typeface="Calibri"/>
                <a:cs typeface="Calibri"/>
                <a:sym typeface="Calibri"/>
              </a:rPr>
              <a:t>an </a:t>
            </a:r>
            <a:r>
              <a:rPr lang="en-GB" sz="2400">
                <a:solidFill>
                  <a:schemeClr val="dk1"/>
                </a:solidFill>
                <a:latin typeface="Calibri"/>
                <a:ea typeface="Calibri"/>
                <a:cs typeface="Calibri"/>
                <a:sym typeface="Calibri"/>
              </a:rPr>
              <a:t>additional </a:t>
            </a:r>
            <a:r>
              <a:rPr lang="en-GB" sz="2400" b="1">
                <a:solidFill>
                  <a:schemeClr val="dk1"/>
                </a:solidFill>
                <a:latin typeface="Calibri"/>
                <a:ea typeface="Calibri"/>
                <a:cs typeface="Calibri"/>
                <a:sym typeface="Calibri"/>
              </a:rPr>
              <a:t>950 </a:t>
            </a:r>
            <a:r>
              <a:rPr lang="en-GB" sz="2400">
                <a:solidFill>
                  <a:schemeClr val="dk1"/>
                </a:solidFill>
                <a:latin typeface="Calibri"/>
                <a:ea typeface="Calibri"/>
                <a:cs typeface="Calibri"/>
                <a:sym typeface="Calibri"/>
              </a:rPr>
              <a:t>children will become overweight.</a:t>
            </a:r>
            <a:endParaRPr sz="2400"/>
          </a:p>
        </p:txBody>
      </p:sp>
      <p:pic>
        <p:nvPicPr>
          <p:cNvPr id="102" name="Google Shape;102;p19"/>
          <p:cNvPicPr preferRelativeResize="0"/>
          <p:nvPr/>
        </p:nvPicPr>
        <p:blipFill>
          <a:blip r:embed="rId5">
            <a:alphaModFix/>
          </a:blip>
          <a:stretch>
            <a:fillRect/>
          </a:stretch>
        </p:blipFill>
        <p:spPr>
          <a:xfrm>
            <a:off x="10823701" y="165367"/>
            <a:ext cx="1103035" cy="1285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2288967" y="1075367"/>
            <a:ext cx="7734400" cy="1122400"/>
          </a:xfrm>
          <a:prstGeom prst="rect">
            <a:avLst/>
          </a:prstGeom>
          <a:noFill/>
        </p:spPr>
        <p:txBody>
          <a:bodyPr spcFirstLastPara="1" vert="horz" wrap="square" lIns="121900" tIns="121900" rIns="121900" bIns="121900" rtlCol="0" anchor="ctr" anchorCtr="0">
            <a:noAutofit/>
          </a:bodyPr>
          <a:lstStyle/>
          <a:p>
            <a:r>
              <a:rPr lang="en-GB"/>
              <a:t>Cost of living crisis </a:t>
            </a:r>
            <a:endParaRPr/>
          </a:p>
        </p:txBody>
      </p:sp>
      <p:sp>
        <p:nvSpPr>
          <p:cNvPr id="128" name="Google Shape;128;p28"/>
          <p:cNvSpPr txBox="1"/>
          <p:nvPr/>
        </p:nvSpPr>
        <p:spPr>
          <a:xfrm>
            <a:off x="1502133" y="3086767"/>
            <a:ext cx="9361600" cy="1313268"/>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algn="ctr"/>
            <a:r>
              <a:rPr lang="en-GB" sz="3467" i="1"/>
              <a:t>Healthwatch Kingston</a:t>
            </a:r>
            <a:endParaRPr sz="3467" i="1"/>
          </a:p>
          <a:p>
            <a:pPr algn="ctr"/>
            <a:r>
              <a:rPr lang="en-GB" sz="3467" i="1"/>
              <a:t>04 October 2022</a:t>
            </a:r>
            <a:endParaRPr sz="3467" i="1"/>
          </a:p>
        </p:txBody>
      </p:sp>
      <p:sp>
        <p:nvSpPr>
          <p:cNvPr id="129" name="Google Shape;129;p28"/>
          <p:cNvSpPr/>
          <p:nvPr/>
        </p:nvSpPr>
        <p:spPr>
          <a:xfrm>
            <a:off x="2402867" y="5619167"/>
            <a:ext cx="6890800" cy="123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30" name="Google Shape;130;p28"/>
          <p:cNvPicPr preferRelativeResize="0"/>
          <p:nvPr/>
        </p:nvPicPr>
        <p:blipFill rotWithShape="1">
          <a:blip r:embed="rId3">
            <a:alphaModFix/>
          </a:blip>
          <a:srcRect t="74517" r="447"/>
          <a:stretch/>
        </p:blipFill>
        <p:spPr>
          <a:xfrm>
            <a:off x="1" y="4964856"/>
            <a:ext cx="12192001" cy="175461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a:alphaModFix/>
          </a:blip>
          <a:srcRect/>
          <a:stretch/>
        </p:blipFill>
        <p:spPr>
          <a:xfrm>
            <a:off x="169701" y="948134"/>
            <a:ext cx="8299065" cy="5785567"/>
          </a:xfrm>
          <a:prstGeom prst="rect">
            <a:avLst/>
          </a:prstGeom>
          <a:noFill/>
          <a:ln>
            <a:noFill/>
          </a:ln>
        </p:spPr>
      </p:pic>
      <p:sp>
        <p:nvSpPr>
          <p:cNvPr id="108" name="Google Shape;108;p20"/>
          <p:cNvSpPr txBox="1">
            <a:spLocks noGrp="1"/>
          </p:cNvSpPr>
          <p:nvPr>
            <p:ph type="title"/>
          </p:nvPr>
        </p:nvSpPr>
        <p:spPr>
          <a:xfrm>
            <a:off x="415600" y="184529"/>
            <a:ext cx="11360800" cy="763600"/>
          </a:xfrm>
          <a:prstGeom prst="rect">
            <a:avLst/>
          </a:prstGeom>
          <a:noFill/>
          <a:ln>
            <a:noFill/>
          </a:ln>
        </p:spPr>
        <p:txBody>
          <a:bodyPr spcFirstLastPara="1" vert="horz" wrap="square" lIns="121900" tIns="121900" rIns="121900" bIns="121900" rtlCol="0" anchor="t" anchorCtr="0">
            <a:noAutofit/>
          </a:bodyPr>
          <a:lstStyle/>
          <a:p>
            <a:pPr>
              <a:lnSpc>
                <a:spcPct val="100000"/>
              </a:lnSpc>
            </a:pPr>
            <a:r>
              <a:rPr lang="en-GB">
                <a:solidFill>
                  <a:srgbClr val="333333"/>
                </a:solidFill>
                <a:latin typeface="Calibri"/>
                <a:ea typeface="Calibri"/>
                <a:cs typeface="Calibri"/>
                <a:sym typeface="Calibri"/>
              </a:rPr>
              <a:t>NCMP Example – A Primary School in Kingston</a:t>
            </a:r>
            <a:br>
              <a:rPr lang="en-GB">
                <a:latin typeface="Calibri"/>
                <a:ea typeface="Calibri"/>
                <a:cs typeface="Calibri"/>
                <a:sym typeface="Calibri"/>
              </a:rPr>
            </a:br>
            <a:endParaRPr>
              <a:latin typeface="Calibri"/>
              <a:ea typeface="Calibri"/>
              <a:cs typeface="Calibri"/>
              <a:sym typeface="Calibri"/>
            </a:endParaRPr>
          </a:p>
        </p:txBody>
      </p:sp>
      <p:sp>
        <p:nvSpPr>
          <p:cNvPr id="109" name="Google Shape;109;p20"/>
          <p:cNvSpPr txBox="1"/>
          <p:nvPr/>
        </p:nvSpPr>
        <p:spPr>
          <a:xfrm>
            <a:off x="8300435" y="4742900"/>
            <a:ext cx="3571200" cy="1600384"/>
          </a:xfrm>
          <a:prstGeom prst="rect">
            <a:avLst/>
          </a:prstGeom>
          <a:noFill/>
          <a:ln>
            <a:noFill/>
          </a:ln>
        </p:spPr>
        <p:txBody>
          <a:bodyPr spcFirstLastPara="1" wrap="square" lIns="121900" tIns="60933" rIns="121900" bIns="60933" anchor="t" anchorCtr="0">
            <a:spAutoFit/>
          </a:bodyPr>
          <a:lstStyle/>
          <a:p>
            <a:pPr marL="380990" indent="-364058">
              <a:buClr>
                <a:srgbClr val="000000"/>
              </a:buClr>
              <a:buSzPts val="1200"/>
              <a:buChar char="•"/>
            </a:pPr>
            <a:r>
              <a:rPr lang="en-GB" sz="1600">
                <a:solidFill>
                  <a:srgbClr val="000000"/>
                </a:solidFill>
              </a:rPr>
              <a:t>Overall overweight/obesity in Kingston may be lower than national average but this varies by Ward &amp; school</a:t>
            </a:r>
            <a:endParaRPr sz="1600"/>
          </a:p>
          <a:p>
            <a:pPr marL="380990" indent="-364058">
              <a:buClr>
                <a:srgbClr val="000000"/>
              </a:buClr>
              <a:buSzPts val="1200"/>
              <a:buChar char="•"/>
            </a:pPr>
            <a:r>
              <a:rPr lang="en-GB" sz="1600">
                <a:solidFill>
                  <a:srgbClr val="000000"/>
                </a:solidFill>
              </a:rPr>
              <a:t>Several Wards/schools in Kingston a</a:t>
            </a:r>
            <a:r>
              <a:rPr lang="en-GB" sz="1600"/>
              <a:t>re </a:t>
            </a:r>
            <a:r>
              <a:rPr lang="en-GB" sz="1600">
                <a:solidFill>
                  <a:srgbClr val="000000"/>
                </a:solidFill>
              </a:rPr>
              <a:t>above national average</a:t>
            </a:r>
            <a:endParaRPr sz="1600"/>
          </a:p>
        </p:txBody>
      </p:sp>
      <p:pic>
        <p:nvPicPr>
          <p:cNvPr id="110" name="Google Shape;110;p20"/>
          <p:cNvPicPr preferRelativeResize="0"/>
          <p:nvPr/>
        </p:nvPicPr>
        <p:blipFill rotWithShape="1">
          <a:blip r:embed="rId4">
            <a:alphaModFix/>
          </a:blip>
          <a:srcRect l="65174" t="5197" r="3918" b="29673"/>
          <a:stretch/>
        </p:blipFill>
        <p:spPr>
          <a:xfrm>
            <a:off x="8738534" y="993084"/>
            <a:ext cx="2428900" cy="3837267"/>
          </a:xfrm>
          <a:prstGeom prst="rect">
            <a:avLst/>
          </a:prstGeom>
          <a:noFill/>
          <a:ln>
            <a:noFill/>
          </a:ln>
        </p:spPr>
      </p:pic>
      <p:pic>
        <p:nvPicPr>
          <p:cNvPr id="111" name="Google Shape;111;p20"/>
          <p:cNvPicPr preferRelativeResize="0"/>
          <p:nvPr/>
        </p:nvPicPr>
        <p:blipFill>
          <a:blip r:embed="rId5">
            <a:alphaModFix/>
          </a:blip>
          <a:stretch>
            <a:fillRect/>
          </a:stretch>
        </p:blipFill>
        <p:spPr>
          <a:xfrm>
            <a:off x="10903601" y="141000"/>
            <a:ext cx="1103035" cy="12850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415600" y="7467"/>
            <a:ext cx="11360800" cy="705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Childhood overweight and obesity</a:t>
            </a:r>
            <a:endParaRPr>
              <a:solidFill>
                <a:srgbClr val="333333"/>
              </a:solidFill>
              <a:latin typeface="Calibri"/>
              <a:ea typeface="Calibri"/>
              <a:cs typeface="Calibri"/>
              <a:sym typeface="Calibri"/>
            </a:endParaRPr>
          </a:p>
        </p:txBody>
      </p:sp>
      <p:sp>
        <p:nvSpPr>
          <p:cNvPr id="117" name="Google Shape;117;p21"/>
          <p:cNvSpPr txBox="1">
            <a:spLocks noGrp="1"/>
          </p:cNvSpPr>
          <p:nvPr>
            <p:ph type="body" idx="1"/>
          </p:nvPr>
        </p:nvSpPr>
        <p:spPr>
          <a:xfrm>
            <a:off x="9376633" y="1017867"/>
            <a:ext cx="2602800" cy="5616400"/>
          </a:xfrm>
          <a:prstGeom prst="rect">
            <a:avLst/>
          </a:prstGeom>
        </p:spPr>
        <p:txBody>
          <a:bodyPr spcFirstLastPara="1" vert="horz" wrap="square" lIns="121900" tIns="121900" rIns="121900" bIns="121900" rtlCol="0" anchor="t" anchorCtr="0">
            <a:noAutofit/>
          </a:bodyPr>
          <a:lstStyle/>
          <a:p>
            <a:pPr marL="0" indent="0">
              <a:buNone/>
            </a:pPr>
            <a:r>
              <a:rPr lang="en-GB" sz="2200">
                <a:solidFill>
                  <a:srgbClr val="333333"/>
                </a:solidFill>
                <a:highlight>
                  <a:srgbClr val="FFFFFF"/>
                </a:highlight>
              </a:rPr>
              <a:t>Obesity prevalence in the most deprived 10% of children is approximately twice that of the least deprived 10% (national)</a:t>
            </a:r>
            <a:endParaRPr sz="2200">
              <a:solidFill>
                <a:srgbClr val="333333"/>
              </a:solidFill>
              <a:highlight>
                <a:srgbClr val="FFFFFF"/>
              </a:highlight>
            </a:endParaRPr>
          </a:p>
          <a:p>
            <a:pPr marL="0" indent="0">
              <a:spcBef>
                <a:spcPts val="2133"/>
              </a:spcBef>
              <a:buNone/>
            </a:pPr>
            <a:r>
              <a:rPr lang="en-GB" sz="2200">
                <a:solidFill>
                  <a:srgbClr val="333333"/>
                </a:solidFill>
                <a:highlight>
                  <a:srgbClr val="FFFFFF"/>
                </a:highlight>
              </a:rPr>
              <a:t>Consider supporting active travel measures in high obesity areas</a:t>
            </a:r>
            <a:endParaRPr sz="2200">
              <a:solidFill>
                <a:srgbClr val="333333"/>
              </a:solidFill>
              <a:highlight>
                <a:srgbClr val="FFFFFF"/>
              </a:highlight>
            </a:endParaRPr>
          </a:p>
          <a:p>
            <a:pPr indent="0">
              <a:spcBef>
                <a:spcPts val="2133"/>
              </a:spcBef>
              <a:spcAft>
                <a:spcPts val="2133"/>
              </a:spcAft>
              <a:buNone/>
            </a:pPr>
            <a:endParaRPr sz="1933">
              <a:solidFill>
                <a:srgbClr val="0B0C0C"/>
              </a:solidFill>
              <a:highlight>
                <a:srgbClr val="FFFFFF"/>
              </a:highlight>
            </a:endParaRPr>
          </a:p>
        </p:txBody>
      </p:sp>
      <p:pic>
        <p:nvPicPr>
          <p:cNvPr id="118" name="Google Shape;118;p21"/>
          <p:cNvPicPr preferRelativeResize="0"/>
          <p:nvPr/>
        </p:nvPicPr>
        <p:blipFill rotWithShape="1">
          <a:blip r:embed="rId3">
            <a:alphaModFix/>
          </a:blip>
          <a:srcRect b="7089"/>
          <a:stretch/>
        </p:blipFill>
        <p:spPr>
          <a:xfrm>
            <a:off x="4950134" y="684067"/>
            <a:ext cx="4260100" cy="6072333"/>
          </a:xfrm>
          <a:prstGeom prst="rect">
            <a:avLst/>
          </a:prstGeom>
          <a:noFill/>
          <a:ln>
            <a:noFill/>
          </a:ln>
        </p:spPr>
      </p:pic>
      <p:pic>
        <p:nvPicPr>
          <p:cNvPr id="119" name="Google Shape;119;p21"/>
          <p:cNvPicPr preferRelativeResize="0"/>
          <p:nvPr/>
        </p:nvPicPr>
        <p:blipFill>
          <a:blip r:embed="rId4">
            <a:alphaModFix/>
          </a:blip>
          <a:stretch>
            <a:fillRect/>
          </a:stretch>
        </p:blipFill>
        <p:spPr>
          <a:xfrm>
            <a:off x="914400" y="684067"/>
            <a:ext cx="4060317" cy="6173933"/>
          </a:xfrm>
          <a:prstGeom prst="rect">
            <a:avLst/>
          </a:prstGeom>
          <a:noFill/>
          <a:ln>
            <a:noFill/>
          </a:ln>
        </p:spPr>
      </p:pic>
      <p:pic>
        <p:nvPicPr>
          <p:cNvPr id="120" name="Google Shape;120;p21"/>
          <p:cNvPicPr preferRelativeResize="0"/>
          <p:nvPr/>
        </p:nvPicPr>
        <p:blipFill>
          <a:blip r:embed="rId5">
            <a:alphaModFix/>
          </a:blip>
          <a:stretch>
            <a:fillRect/>
          </a:stretch>
        </p:blipFill>
        <p:spPr>
          <a:xfrm>
            <a:off x="10803768" y="111033"/>
            <a:ext cx="1103035" cy="12850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Obesity and Gender</a:t>
            </a:r>
            <a:endParaRPr>
              <a:solidFill>
                <a:srgbClr val="333333"/>
              </a:solidFill>
              <a:latin typeface="Calibri"/>
              <a:ea typeface="Calibri"/>
              <a:cs typeface="Calibri"/>
              <a:sym typeface="Calibri"/>
            </a:endParaRPr>
          </a:p>
        </p:txBody>
      </p:sp>
      <p:sp>
        <p:nvSpPr>
          <p:cNvPr id="126" name="Google Shape;126;p22"/>
          <p:cNvSpPr txBox="1">
            <a:spLocks noGrp="1"/>
          </p:cNvSpPr>
          <p:nvPr>
            <p:ph type="body" idx="1"/>
          </p:nvPr>
        </p:nvSpPr>
        <p:spPr>
          <a:xfrm>
            <a:off x="6678400" y="2011033"/>
            <a:ext cx="5447200" cy="4494800"/>
          </a:xfrm>
          <a:prstGeom prst="rect">
            <a:avLst/>
          </a:prstGeom>
        </p:spPr>
        <p:txBody>
          <a:bodyPr spcFirstLastPara="1" vert="horz" wrap="square" lIns="121900" tIns="121900" rIns="121900" bIns="121900" rtlCol="0" anchor="t" anchorCtr="0">
            <a:noAutofit/>
          </a:bodyPr>
          <a:lstStyle/>
          <a:p>
            <a:pPr indent="-448722">
              <a:spcBef>
                <a:spcPts val="1333"/>
              </a:spcBef>
              <a:buSzPts val="1700"/>
            </a:pPr>
            <a:r>
              <a:rPr lang="en-GB" sz="2267">
                <a:solidFill>
                  <a:schemeClr val="dk1"/>
                </a:solidFill>
              </a:rPr>
              <a:t>Prevalence of obesity is higher in boys than girls. </a:t>
            </a:r>
            <a:endParaRPr sz="2267">
              <a:solidFill>
                <a:schemeClr val="dk1"/>
              </a:solidFill>
            </a:endParaRPr>
          </a:p>
          <a:p>
            <a:pPr indent="-448722">
              <a:spcBef>
                <a:spcPts val="1333"/>
              </a:spcBef>
              <a:spcAft>
                <a:spcPts val="1333"/>
              </a:spcAft>
              <a:buSzPts val="1700"/>
            </a:pPr>
            <a:r>
              <a:rPr lang="en-GB" sz="2267">
                <a:solidFill>
                  <a:schemeClr val="dk1"/>
                </a:solidFill>
              </a:rPr>
              <a:t>For males, the prevalence of obesity almost </a:t>
            </a:r>
            <a:r>
              <a:rPr lang="en-GB" sz="2267" b="1">
                <a:solidFill>
                  <a:schemeClr val="dk1"/>
                </a:solidFill>
              </a:rPr>
              <a:t>triples</a:t>
            </a:r>
            <a:r>
              <a:rPr lang="en-GB" sz="2267">
                <a:solidFill>
                  <a:schemeClr val="dk1"/>
                </a:solidFill>
              </a:rPr>
              <a:t> from reception age (6% of males) children to year 6 (17.9% of males). </a:t>
            </a:r>
            <a:endParaRPr sz="2267"/>
          </a:p>
        </p:txBody>
      </p:sp>
      <p:pic>
        <p:nvPicPr>
          <p:cNvPr id="127" name="Google Shape;127;p22" title="Chart"/>
          <p:cNvPicPr preferRelativeResize="0"/>
          <p:nvPr/>
        </p:nvPicPr>
        <p:blipFill>
          <a:blip r:embed="rId3">
            <a:alphaModFix/>
          </a:blip>
          <a:stretch>
            <a:fillRect/>
          </a:stretch>
        </p:blipFill>
        <p:spPr>
          <a:xfrm>
            <a:off x="415600" y="1444500"/>
            <a:ext cx="5994400" cy="3708400"/>
          </a:xfrm>
          <a:prstGeom prst="rect">
            <a:avLst/>
          </a:prstGeom>
          <a:noFill/>
          <a:ln>
            <a:noFill/>
          </a:ln>
        </p:spPr>
      </p:pic>
      <p:pic>
        <p:nvPicPr>
          <p:cNvPr id="128" name="Google Shape;128;p22"/>
          <p:cNvPicPr preferRelativeResize="0"/>
          <p:nvPr/>
        </p:nvPicPr>
        <p:blipFill>
          <a:blip r:embed="rId4">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197467" y="593367"/>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Obesity and Ethnicity</a:t>
            </a:r>
            <a:endParaRPr>
              <a:solidFill>
                <a:srgbClr val="333333"/>
              </a:solidFill>
              <a:latin typeface="Calibri"/>
              <a:ea typeface="Calibri"/>
              <a:cs typeface="Calibri"/>
              <a:sym typeface="Calibri"/>
            </a:endParaRPr>
          </a:p>
        </p:txBody>
      </p:sp>
      <p:sp>
        <p:nvSpPr>
          <p:cNvPr id="134" name="Google Shape;134;p23"/>
          <p:cNvSpPr txBox="1">
            <a:spLocks noGrp="1"/>
          </p:cNvSpPr>
          <p:nvPr>
            <p:ph type="body" idx="1"/>
          </p:nvPr>
        </p:nvSpPr>
        <p:spPr>
          <a:xfrm>
            <a:off x="6579267" y="1536633"/>
            <a:ext cx="5197200" cy="4555200"/>
          </a:xfrm>
          <a:prstGeom prst="rect">
            <a:avLst/>
          </a:prstGeom>
        </p:spPr>
        <p:txBody>
          <a:bodyPr spcFirstLastPara="1" vert="horz" wrap="square" lIns="121900" tIns="121900" rIns="121900" bIns="121900" rtlCol="0" anchor="t" anchorCtr="0">
            <a:noAutofit/>
          </a:bodyPr>
          <a:lstStyle/>
          <a:p>
            <a:pPr indent="0">
              <a:buNone/>
            </a:pPr>
            <a:endParaRPr sz="1867">
              <a:solidFill>
                <a:schemeClr val="dk1"/>
              </a:solidFill>
              <a:latin typeface="Calibri"/>
              <a:ea typeface="Calibri"/>
              <a:cs typeface="Calibri"/>
              <a:sym typeface="Calibri"/>
            </a:endParaRPr>
          </a:p>
          <a:p>
            <a:pPr indent="-448722">
              <a:buClr>
                <a:schemeClr val="dk1"/>
              </a:buClr>
              <a:buSzPts val="1700"/>
            </a:pPr>
            <a:r>
              <a:rPr lang="en-GB" sz="2267">
                <a:solidFill>
                  <a:schemeClr val="dk1"/>
                </a:solidFill>
              </a:rPr>
              <a:t>In Kingston, the prevalence of obesity is highest in Black ethnic groups</a:t>
            </a:r>
            <a:endParaRPr sz="2267">
              <a:solidFill>
                <a:schemeClr val="dk1"/>
              </a:solidFill>
            </a:endParaRPr>
          </a:p>
          <a:p>
            <a:pPr indent="-448722">
              <a:buClr>
                <a:schemeClr val="dk1"/>
              </a:buClr>
              <a:buSzPts val="1700"/>
            </a:pPr>
            <a:r>
              <a:rPr lang="en-GB" sz="2267">
                <a:solidFill>
                  <a:schemeClr val="dk1"/>
                </a:solidFill>
              </a:rPr>
              <a:t>27.5% of year 6 children from Black ethnic groups are classified as overweight. </a:t>
            </a:r>
            <a:endParaRPr sz="2267">
              <a:solidFill>
                <a:schemeClr val="dk1"/>
              </a:solidFill>
            </a:endParaRPr>
          </a:p>
          <a:p>
            <a:pPr indent="-448722">
              <a:buClr>
                <a:schemeClr val="dk1"/>
              </a:buClr>
              <a:buSzPts val="1700"/>
            </a:pPr>
            <a:r>
              <a:rPr lang="en-GB" sz="2267">
                <a:solidFill>
                  <a:schemeClr val="dk1"/>
                </a:solidFill>
              </a:rPr>
              <a:t>This follows the national trend.</a:t>
            </a:r>
            <a:endParaRPr sz="2267"/>
          </a:p>
        </p:txBody>
      </p:sp>
      <p:pic>
        <p:nvPicPr>
          <p:cNvPr id="135" name="Google Shape;135;p23" title="Chart"/>
          <p:cNvPicPr preferRelativeResize="0"/>
          <p:nvPr/>
        </p:nvPicPr>
        <p:blipFill>
          <a:blip r:embed="rId3">
            <a:alphaModFix/>
          </a:blip>
          <a:stretch>
            <a:fillRect/>
          </a:stretch>
        </p:blipFill>
        <p:spPr>
          <a:xfrm>
            <a:off x="415600" y="1568451"/>
            <a:ext cx="5994400" cy="3721100"/>
          </a:xfrm>
          <a:prstGeom prst="rect">
            <a:avLst/>
          </a:prstGeom>
          <a:noFill/>
          <a:ln>
            <a:noFill/>
          </a:ln>
        </p:spPr>
      </p:pic>
      <p:graphicFrame>
        <p:nvGraphicFramePr>
          <p:cNvPr id="136" name="Google Shape;136;p23"/>
          <p:cNvGraphicFramePr/>
          <p:nvPr/>
        </p:nvGraphicFramePr>
        <p:xfrm>
          <a:off x="415600" y="5501067"/>
          <a:ext cx="10924533" cy="1144693"/>
        </p:xfrm>
        <a:graphic>
          <a:graphicData uri="http://schemas.openxmlformats.org/drawingml/2006/table">
            <a:tbl>
              <a:tblPr>
                <a:noFill/>
              </a:tblPr>
              <a:tblGrid>
                <a:gridCol w="10924533">
                  <a:extLst>
                    <a:ext uri="{9D8B030D-6E8A-4147-A177-3AD203B41FA5}">
                      <a16:colId xmlns:a16="http://schemas.microsoft.com/office/drawing/2014/main" val="20000"/>
                    </a:ext>
                  </a:extLst>
                </a:gridCol>
              </a:tblGrid>
              <a:tr h="1144693">
                <a:tc>
                  <a:txBody>
                    <a:bodyPr/>
                    <a:lstStyle/>
                    <a:p>
                      <a:pPr marL="0" lvl="0" indent="0" algn="ctr" rtl="0">
                        <a:spcBef>
                          <a:spcPts val="0"/>
                        </a:spcBef>
                        <a:spcAft>
                          <a:spcPts val="0"/>
                        </a:spcAft>
                        <a:buNone/>
                      </a:pPr>
                      <a:r>
                        <a:rPr lang="en-GB" sz="2100">
                          <a:solidFill>
                            <a:srgbClr val="222222"/>
                          </a:solidFill>
                        </a:rPr>
                        <a:t> Although NCMP data relates to childhood, they reveal patterns of inequality seen throughout the lifecourse which need to be addressed early in life as part of an effective obesity prevention and management strategy.</a:t>
                      </a:r>
                      <a:endParaRPr sz="2100">
                        <a:solidFill>
                          <a:srgbClr val="222222"/>
                        </a:solidFill>
                      </a:endParaRPr>
                    </a:p>
                  </a:txBody>
                  <a:tcPr marL="84667" marR="84667" marT="84667" marB="84667">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bl>
          </a:graphicData>
        </a:graphic>
      </p:graphicFrame>
      <p:pic>
        <p:nvPicPr>
          <p:cNvPr id="137" name="Google Shape;137;p23"/>
          <p:cNvPicPr preferRelativeResize="0"/>
          <p:nvPr/>
        </p:nvPicPr>
        <p:blipFill>
          <a:blip r:embed="rId4">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Adult Obesity Data</a:t>
            </a:r>
            <a:endParaRPr>
              <a:solidFill>
                <a:srgbClr val="333333"/>
              </a:solidFill>
              <a:latin typeface="Calibri"/>
              <a:ea typeface="Calibri"/>
              <a:cs typeface="Calibri"/>
              <a:sym typeface="Calibri"/>
            </a:endParaRPr>
          </a:p>
        </p:txBody>
      </p:sp>
      <p:sp>
        <p:nvSpPr>
          <p:cNvPr id="143" name="Google Shape;143;p24"/>
          <p:cNvSpPr txBox="1">
            <a:spLocks noGrp="1"/>
          </p:cNvSpPr>
          <p:nvPr>
            <p:ph type="body" idx="1"/>
          </p:nvPr>
        </p:nvSpPr>
        <p:spPr>
          <a:xfrm>
            <a:off x="6427200" y="1786200"/>
            <a:ext cx="5349200" cy="4555200"/>
          </a:xfrm>
          <a:prstGeom prst="rect">
            <a:avLst/>
          </a:prstGeom>
        </p:spPr>
        <p:txBody>
          <a:bodyPr spcFirstLastPara="1" vert="horz" wrap="square" lIns="121900" tIns="121900" rIns="121900" bIns="121900" rtlCol="0" anchor="t" anchorCtr="0">
            <a:noAutofit/>
          </a:bodyPr>
          <a:lstStyle/>
          <a:p>
            <a:pPr indent="-423323">
              <a:spcBef>
                <a:spcPts val="1333"/>
              </a:spcBef>
              <a:buSzPts val="1400"/>
            </a:pPr>
            <a:r>
              <a:rPr lang="en-GB" sz="1867">
                <a:solidFill>
                  <a:schemeClr val="dk1"/>
                </a:solidFill>
              </a:rPr>
              <a:t>In Kingston, 50.4% of adults are classified as overweight, this compares to 55.7% in London and 62.8% in England. </a:t>
            </a:r>
            <a:endParaRPr sz="1867">
              <a:solidFill>
                <a:schemeClr val="dk1"/>
              </a:solidFill>
            </a:endParaRPr>
          </a:p>
          <a:p>
            <a:pPr indent="-423323">
              <a:buSzPts val="1400"/>
            </a:pPr>
            <a:r>
              <a:rPr lang="en-GB" sz="1867">
                <a:solidFill>
                  <a:schemeClr val="dk1"/>
                </a:solidFill>
              </a:rPr>
              <a:t>Whilst this is lower than England, it still equates to approximately </a:t>
            </a:r>
            <a:endParaRPr sz="1867">
              <a:solidFill>
                <a:schemeClr val="dk1"/>
              </a:solidFill>
            </a:endParaRPr>
          </a:p>
          <a:p>
            <a:pPr indent="0">
              <a:spcBef>
                <a:spcPts val="1333"/>
              </a:spcBef>
              <a:buNone/>
            </a:pPr>
            <a:endParaRPr sz="1867">
              <a:solidFill>
                <a:schemeClr val="dk1"/>
              </a:solidFill>
            </a:endParaRPr>
          </a:p>
          <a:p>
            <a:pPr indent="0">
              <a:spcBef>
                <a:spcPts val="1333"/>
              </a:spcBef>
              <a:buNone/>
            </a:pPr>
            <a:r>
              <a:rPr lang="en-GB" sz="3067">
                <a:solidFill>
                  <a:schemeClr val="dk1"/>
                </a:solidFill>
              </a:rPr>
              <a:t>88,000 overweight adults</a:t>
            </a:r>
            <a:r>
              <a:rPr lang="en-GB" sz="2533">
                <a:solidFill>
                  <a:schemeClr val="dk1"/>
                </a:solidFill>
              </a:rPr>
              <a:t> in the borough. </a:t>
            </a:r>
            <a:endParaRPr sz="2533">
              <a:solidFill>
                <a:schemeClr val="dk1"/>
              </a:solidFill>
            </a:endParaRPr>
          </a:p>
          <a:p>
            <a:pPr marL="0" indent="0">
              <a:spcBef>
                <a:spcPts val="1333"/>
              </a:spcBef>
              <a:buNone/>
            </a:pPr>
            <a:endParaRPr sz="1867">
              <a:solidFill>
                <a:schemeClr val="dk1"/>
              </a:solidFill>
              <a:latin typeface="Calibri"/>
              <a:ea typeface="Calibri"/>
              <a:cs typeface="Calibri"/>
              <a:sym typeface="Calibri"/>
            </a:endParaRPr>
          </a:p>
          <a:p>
            <a:pPr marL="0" indent="0">
              <a:spcBef>
                <a:spcPts val="1333"/>
              </a:spcBef>
              <a:buNone/>
            </a:pPr>
            <a:endParaRPr sz="1867">
              <a:solidFill>
                <a:schemeClr val="dk1"/>
              </a:solidFill>
              <a:latin typeface="Calibri"/>
              <a:ea typeface="Calibri"/>
              <a:cs typeface="Calibri"/>
              <a:sym typeface="Calibri"/>
            </a:endParaRPr>
          </a:p>
          <a:p>
            <a:pPr marL="0" indent="0">
              <a:spcBef>
                <a:spcPts val="1333"/>
              </a:spcBef>
              <a:spcAft>
                <a:spcPts val="1333"/>
              </a:spcAft>
              <a:buNone/>
            </a:pPr>
            <a:r>
              <a:rPr lang="en-GB" sz="1867">
                <a:solidFill>
                  <a:schemeClr val="dk1"/>
                </a:solidFill>
                <a:latin typeface="Calibri"/>
                <a:ea typeface="Calibri"/>
                <a:cs typeface="Calibri"/>
                <a:sym typeface="Calibri"/>
              </a:rPr>
              <a:t>https://fingertips.phe.org.uk</a:t>
            </a:r>
            <a:endParaRPr sz="1867"/>
          </a:p>
        </p:txBody>
      </p:sp>
      <p:pic>
        <p:nvPicPr>
          <p:cNvPr id="144" name="Google Shape;144;p24" title="Chart"/>
          <p:cNvPicPr preferRelativeResize="0"/>
          <p:nvPr/>
        </p:nvPicPr>
        <p:blipFill>
          <a:blip r:embed="rId3">
            <a:alphaModFix/>
          </a:blip>
          <a:stretch>
            <a:fillRect/>
          </a:stretch>
        </p:blipFill>
        <p:spPr>
          <a:xfrm>
            <a:off x="220167" y="1644634"/>
            <a:ext cx="6277967" cy="3885700"/>
          </a:xfrm>
          <a:prstGeom prst="rect">
            <a:avLst/>
          </a:prstGeom>
          <a:noFill/>
          <a:ln>
            <a:noFill/>
          </a:ln>
        </p:spPr>
      </p:pic>
      <p:pic>
        <p:nvPicPr>
          <p:cNvPr id="145" name="Google Shape;145;p24"/>
          <p:cNvPicPr preferRelativeResize="0"/>
          <p:nvPr/>
        </p:nvPicPr>
        <p:blipFill>
          <a:blip r:embed="rId4">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solidFill>
                  <a:srgbClr val="333333"/>
                </a:solidFill>
                <a:latin typeface="Calibri"/>
                <a:ea typeface="Calibri"/>
                <a:cs typeface="Calibri"/>
                <a:sym typeface="Calibri"/>
              </a:rPr>
              <a:t>Adult Activity Levels</a:t>
            </a:r>
            <a:endParaRPr>
              <a:solidFill>
                <a:srgbClr val="333333"/>
              </a:solidFill>
              <a:latin typeface="Calibri"/>
              <a:ea typeface="Calibri"/>
              <a:cs typeface="Calibri"/>
              <a:sym typeface="Calibri"/>
            </a:endParaRPr>
          </a:p>
        </p:txBody>
      </p:sp>
      <p:sp>
        <p:nvSpPr>
          <p:cNvPr id="151" name="Google Shape;151;p25"/>
          <p:cNvSpPr txBox="1">
            <a:spLocks noGrp="1"/>
          </p:cNvSpPr>
          <p:nvPr>
            <p:ph type="body" idx="1"/>
          </p:nvPr>
        </p:nvSpPr>
        <p:spPr>
          <a:xfrm>
            <a:off x="7526833" y="1876700"/>
            <a:ext cx="4412400" cy="4215200"/>
          </a:xfrm>
          <a:prstGeom prst="rect">
            <a:avLst/>
          </a:prstGeom>
        </p:spPr>
        <p:txBody>
          <a:bodyPr spcFirstLastPara="1" vert="horz" wrap="square" lIns="121900" tIns="121900" rIns="121900" bIns="121900" rtlCol="0" anchor="t" anchorCtr="0">
            <a:noAutofit/>
          </a:bodyPr>
          <a:lstStyle/>
          <a:p>
            <a:pPr marL="0" indent="0">
              <a:spcBef>
                <a:spcPts val="1333"/>
              </a:spcBef>
              <a:buClr>
                <a:schemeClr val="dk1"/>
              </a:buClr>
              <a:buSzPts val="1100"/>
              <a:buNone/>
            </a:pPr>
            <a:r>
              <a:rPr lang="en-GB" sz="1867">
                <a:solidFill>
                  <a:schemeClr val="dk1"/>
                </a:solidFill>
              </a:rPr>
              <a:t>Data from Active Lives Survey, shows that </a:t>
            </a:r>
            <a:r>
              <a:rPr lang="en-GB">
                <a:solidFill>
                  <a:schemeClr val="dk1"/>
                </a:solidFill>
              </a:rPr>
              <a:t>17.6% of the population are not active for more than 30 minutes a week, </a:t>
            </a:r>
            <a:r>
              <a:rPr lang="en-GB" sz="1867">
                <a:solidFill>
                  <a:schemeClr val="dk1"/>
                </a:solidFill>
              </a:rPr>
              <a:t>this is approximately </a:t>
            </a:r>
            <a:endParaRPr sz="1867">
              <a:solidFill>
                <a:schemeClr val="dk1"/>
              </a:solidFill>
            </a:endParaRPr>
          </a:p>
          <a:p>
            <a:pPr marL="0" indent="0">
              <a:spcBef>
                <a:spcPts val="1333"/>
              </a:spcBef>
              <a:buClr>
                <a:schemeClr val="dk1"/>
              </a:buClr>
              <a:buSzPts val="1100"/>
              <a:buNone/>
            </a:pPr>
            <a:endParaRPr sz="3067">
              <a:solidFill>
                <a:schemeClr val="dk1"/>
              </a:solidFill>
            </a:endParaRPr>
          </a:p>
          <a:p>
            <a:pPr marL="0" indent="0">
              <a:spcBef>
                <a:spcPts val="1333"/>
              </a:spcBef>
              <a:buClr>
                <a:schemeClr val="dk1"/>
              </a:buClr>
              <a:buSzPts val="1100"/>
              <a:buNone/>
            </a:pPr>
            <a:r>
              <a:rPr lang="en-GB" sz="3067">
                <a:solidFill>
                  <a:schemeClr val="dk1"/>
                </a:solidFill>
              </a:rPr>
              <a:t>25,000 inactive residents</a:t>
            </a:r>
            <a:r>
              <a:rPr lang="en-GB" sz="2267">
                <a:solidFill>
                  <a:schemeClr val="dk1"/>
                </a:solidFill>
              </a:rPr>
              <a:t> in Kingston .</a:t>
            </a:r>
            <a:endParaRPr sz="2267">
              <a:solidFill>
                <a:schemeClr val="dk1"/>
              </a:solidFill>
            </a:endParaRPr>
          </a:p>
          <a:p>
            <a:pPr marL="0" indent="0">
              <a:spcBef>
                <a:spcPts val="1333"/>
              </a:spcBef>
              <a:spcAft>
                <a:spcPts val="2133"/>
              </a:spcAft>
              <a:buNone/>
            </a:pPr>
            <a:endParaRPr/>
          </a:p>
        </p:txBody>
      </p:sp>
      <p:pic>
        <p:nvPicPr>
          <p:cNvPr id="152" name="Google Shape;152;p25" title="Chart"/>
          <p:cNvPicPr preferRelativeResize="0"/>
          <p:nvPr/>
        </p:nvPicPr>
        <p:blipFill>
          <a:blip r:embed="rId3">
            <a:alphaModFix/>
          </a:blip>
          <a:stretch>
            <a:fillRect/>
          </a:stretch>
        </p:blipFill>
        <p:spPr>
          <a:xfrm>
            <a:off x="415601" y="1807334"/>
            <a:ext cx="6922305" cy="4284500"/>
          </a:xfrm>
          <a:prstGeom prst="rect">
            <a:avLst/>
          </a:prstGeom>
          <a:noFill/>
          <a:ln>
            <a:noFill/>
          </a:ln>
        </p:spPr>
      </p:pic>
      <p:pic>
        <p:nvPicPr>
          <p:cNvPr id="153" name="Google Shape;153;p25"/>
          <p:cNvPicPr preferRelativeResize="0"/>
          <p:nvPr/>
        </p:nvPicPr>
        <p:blipFill>
          <a:blip r:embed="rId4">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66433" y="286100"/>
            <a:ext cx="11360800" cy="763600"/>
          </a:xfrm>
          <a:prstGeom prst="rect">
            <a:avLst/>
          </a:prstGeom>
        </p:spPr>
        <p:txBody>
          <a:bodyPr spcFirstLastPara="1" vert="horz" wrap="square" lIns="121900" tIns="121900" rIns="121900" bIns="121900" rtlCol="0" anchor="t" anchorCtr="0">
            <a:noAutofit/>
          </a:bodyPr>
          <a:lstStyle/>
          <a:p>
            <a:r>
              <a:rPr lang="en-GB" sz="3333">
                <a:solidFill>
                  <a:srgbClr val="333333"/>
                </a:solidFill>
                <a:latin typeface="Calibri"/>
                <a:ea typeface="Calibri"/>
                <a:cs typeface="Calibri"/>
                <a:sym typeface="Calibri"/>
              </a:rPr>
              <a:t>Diabetes and other long term conditions - disparities</a:t>
            </a:r>
            <a:endParaRPr sz="3333">
              <a:solidFill>
                <a:srgbClr val="333333"/>
              </a:solidFill>
              <a:latin typeface="Calibri"/>
              <a:ea typeface="Calibri"/>
              <a:cs typeface="Calibri"/>
              <a:sym typeface="Calibri"/>
            </a:endParaRPr>
          </a:p>
        </p:txBody>
      </p:sp>
      <p:sp>
        <p:nvSpPr>
          <p:cNvPr id="159" name="Google Shape;159;p26"/>
          <p:cNvSpPr txBox="1">
            <a:spLocks noGrp="1"/>
          </p:cNvSpPr>
          <p:nvPr>
            <p:ph type="body" idx="1"/>
          </p:nvPr>
        </p:nvSpPr>
        <p:spPr>
          <a:xfrm>
            <a:off x="6330433" y="1527333"/>
            <a:ext cx="5498800" cy="5199200"/>
          </a:xfrm>
          <a:prstGeom prst="rect">
            <a:avLst/>
          </a:prstGeom>
        </p:spPr>
        <p:txBody>
          <a:bodyPr spcFirstLastPara="1" vert="horz" wrap="square" lIns="121900" tIns="121900" rIns="121900" bIns="121900" rtlCol="0" anchor="t" anchorCtr="0">
            <a:noAutofit/>
          </a:bodyPr>
          <a:lstStyle/>
          <a:p>
            <a:pPr marL="359990" indent="-383922">
              <a:lnSpc>
                <a:spcPct val="100000"/>
              </a:lnSpc>
              <a:buClr>
                <a:schemeClr val="dk1"/>
              </a:buClr>
              <a:buSzPts val="1700"/>
            </a:pPr>
            <a:r>
              <a:rPr lang="en-GB" sz="2267" dirty="0">
                <a:solidFill>
                  <a:schemeClr val="dk1"/>
                </a:solidFill>
              </a:rPr>
              <a:t>8,823 people with diabetes in Kingston recorded by GP, increasing trend (2019/20)</a:t>
            </a:r>
            <a:endParaRPr sz="2267" dirty="0">
              <a:solidFill>
                <a:schemeClr val="dk1"/>
              </a:solidFill>
            </a:endParaRPr>
          </a:p>
          <a:p>
            <a:pPr marL="359990" indent="-239993">
              <a:lnSpc>
                <a:spcPct val="100000"/>
              </a:lnSpc>
              <a:buNone/>
            </a:pPr>
            <a:endParaRPr sz="800" dirty="0">
              <a:solidFill>
                <a:schemeClr val="dk1"/>
              </a:solidFill>
            </a:endParaRPr>
          </a:p>
          <a:p>
            <a:pPr marL="359990" indent="-383922">
              <a:lnSpc>
                <a:spcPct val="100000"/>
              </a:lnSpc>
              <a:buClr>
                <a:schemeClr val="dk1"/>
              </a:buClr>
              <a:buSzPts val="1700"/>
            </a:pPr>
            <a:r>
              <a:rPr lang="en-GB" sz="2267" dirty="0">
                <a:solidFill>
                  <a:schemeClr val="dk1"/>
                </a:solidFill>
                <a:highlight>
                  <a:srgbClr val="FFFFFF"/>
                </a:highlight>
              </a:rPr>
              <a:t>Prevalence of Type 2 diabetes is 60% more common among individuals in the most deprived quintile compared with those in the least deprived quintile in England.</a:t>
            </a:r>
            <a:endParaRPr sz="2267" dirty="0">
              <a:solidFill>
                <a:schemeClr val="dk1"/>
              </a:solidFill>
              <a:highlight>
                <a:srgbClr val="FFFFFF"/>
              </a:highlight>
            </a:endParaRPr>
          </a:p>
          <a:p>
            <a:pPr marL="359990" indent="-239993">
              <a:lnSpc>
                <a:spcPct val="100000"/>
              </a:lnSpc>
              <a:spcBef>
                <a:spcPts val="67"/>
              </a:spcBef>
              <a:buNone/>
            </a:pPr>
            <a:endParaRPr sz="800" dirty="0">
              <a:solidFill>
                <a:schemeClr val="dk1"/>
              </a:solidFill>
              <a:highlight>
                <a:srgbClr val="FFFFFF"/>
              </a:highlight>
            </a:endParaRPr>
          </a:p>
          <a:p>
            <a:pPr marL="359990" indent="-383922">
              <a:lnSpc>
                <a:spcPct val="100000"/>
              </a:lnSpc>
              <a:spcBef>
                <a:spcPts val="67"/>
              </a:spcBef>
              <a:buClr>
                <a:schemeClr val="dk1"/>
              </a:buClr>
              <a:buSzPts val="1700"/>
            </a:pPr>
            <a:r>
              <a:rPr lang="en-GB" sz="2267" dirty="0">
                <a:solidFill>
                  <a:schemeClr val="dk1"/>
                </a:solidFill>
                <a:highlight>
                  <a:srgbClr val="FFFFFF"/>
                </a:highlight>
              </a:rPr>
              <a:t>Healthy Life expectancy gap in Kingston: the poorest are in worse health in old age earlier, by 8 </a:t>
            </a:r>
            <a:r>
              <a:rPr lang="en-GB" sz="2267" dirty="0" err="1">
                <a:solidFill>
                  <a:schemeClr val="dk1"/>
                </a:solidFill>
                <a:highlight>
                  <a:srgbClr val="FFFFFF"/>
                </a:highlight>
              </a:rPr>
              <a:t>yrs</a:t>
            </a:r>
            <a:r>
              <a:rPr lang="en-GB" sz="2267" dirty="0">
                <a:solidFill>
                  <a:schemeClr val="dk1"/>
                </a:solidFill>
                <a:highlight>
                  <a:srgbClr val="FFFFFF"/>
                </a:highlight>
              </a:rPr>
              <a:t> for men on a low income, and 7 </a:t>
            </a:r>
            <a:r>
              <a:rPr lang="en-GB" sz="2267" dirty="0" err="1">
                <a:solidFill>
                  <a:schemeClr val="dk1"/>
                </a:solidFill>
                <a:highlight>
                  <a:srgbClr val="FFFFFF"/>
                </a:highlight>
              </a:rPr>
              <a:t>yrs</a:t>
            </a:r>
            <a:r>
              <a:rPr lang="en-GB" sz="2267" dirty="0">
                <a:solidFill>
                  <a:schemeClr val="dk1"/>
                </a:solidFill>
                <a:highlight>
                  <a:srgbClr val="FFFFFF"/>
                </a:highlight>
              </a:rPr>
              <a:t> earlier for women on a low income</a:t>
            </a:r>
            <a:endParaRPr sz="2267" dirty="0">
              <a:solidFill>
                <a:schemeClr val="dk1"/>
              </a:solidFill>
              <a:highlight>
                <a:srgbClr val="FFFFFF"/>
              </a:highlight>
            </a:endParaRPr>
          </a:p>
          <a:p>
            <a:pPr indent="0">
              <a:lnSpc>
                <a:spcPct val="115000"/>
              </a:lnSpc>
              <a:spcBef>
                <a:spcPts val="67"/>
              </a:spcBef>
              <a:buNone/>
            </a:pPr>
            <a:endParaRPr sz="800" dirty="0">
              <a:solidFill>
                <a:schemeClr val="dk1"/>
              </a:solidFill>
              <a:highlight>
                <a:srgbClr val="FFFFFF"/>
              </a:highlight>
            </a:endParaRPr>
          </a:p>
          <a:p>
            <a:pPr indent="0">
              <a:lnSpc>
                <a:spcPct val="115000"/>
              </a:lnSpc>
              <a:spcAft>
                <a:spcPts val="2133"/>
              </a:spcAft>
              <a:buNone/>
            </a:pPr>
            <a:endParaRPr sz="2267" dirty="0">
              <a:solidFill>
                <a:schemeClr val="dk1"/>
              </a:solidFill>
              <a:highlight>
                <a:srgbClr val="FFFFFF"/>
              </a:highlight>
            </a:endParaRPr>
          </a:p>
        </p:txBody>
      </p:sp>
      <p:pic>
        <p:nvPicPr>
          <p:cNvPr id="160" name="Google Shape;160;p26"/>
          <p:cNvPicPr preferRelativeResize="0"/>
          <p:nvPr/>
        </p:nvPicPr>
        <p:blipFill>
          <a:blip r:embed="rId3">
            <a:alphaModFix/>
          </a:blip>
          <a:stretch>
            <a:fillRect/>
          </a:stretch>
        </p:blipFill>
        <p:spPr>
          <a:xfrm>
            <a:off x="574867" y="1468401"/>
            <a:ext cx="5578333" cy="4197433"/>
          </a:xfrm>
          <a:prstGeom prst="rect">
            <a:avLst/>
          </a:prstGeom>
          <a:noFill/>
          <a:ln>
            <a:noFill/>
          </a:ln>
        </p:spPr>
      </p:pic>
      <p:pic>
        <p:nvPicPr>
          <p:cNvPr id="161" name="Google Shape;161;p26"/>
          <p:cNvPicPr preferRelativeResize="0"/>
          <p:nvPr/>
        </p:nvPicPr>
        <p:blipFill>
          <a:blip r:embed="rId4">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0" y="71600"/>
            <a:ext cx="10793600" cy="763600"/>
          </a:xfrm>
          <a:prstGeom prst="rect">
            <a:avLst/>
          </a:prstGeom>
          <a:noFill/>
          <a:ln>
            <a:noFill/>
          </a:ln>
        </p:spPr>
        <p:txBody>
          <a:bodyPr spcFirstLastPara="1" vert="horz" wrap="square" lIns="121900" tIns="121900" rIns="121900" bIns="121900" rtlCol="0" anchor="t" anchorCtr="0">
            <a:noAutofit/>
          </a:bodyPr>
          <a:lstStyle/>
          <a:p>
            <a:pPr>
              <a:lnSpc>
                <a:spcPct val="100000"/>
              </a:lnSpc>
            </a:pPr>
            <a:r>
              <a:rPr lang="en-GB" sz="3333">
                <a:latin typeface="Calibri"/>
                <a:ea typeface="Calibri"/>
                <a:cs typeface="Calibri"/>
                <a:sym typeface="Calibri"/>
              </a:rPr>
              <a:t>Beyond the Council - taking system-wide approaches  (involving several organisations and our communities)</a:t>
            </a:r>
            <a:endParaRPr>
              <a:latin typeface="Calibri"/>
              <a:ea typeface="Calibri"/>
              <a:cs typeface="Calibri"/>
              <a:sym typeface="Calibri"/>
            </a:endParaRPr>
          </a:p>
          <a:p>
            <a:pPr>
              <a:lnSpc>
                <a:spcPct val="100000"/>
              </a:lnSpc>
            </a:pPr>
            <a:endParaRPr b="1"/>
          </a:p>
          <a:p>
            <a:pPr>
              <a:lnSpc>
                <a:spcPct val="100000"/>
              </a:lnSpc>
            </a:pPr>
            <a:r>
              <a:rPr lang="en-GB" sz="3333" b="1"/>
              <a:t>Marmot Principle 1: Giving every child the best start</a:t>
            </a:r>
            <a:r>
              <a:rPr lang="en-GB" sz="3333"/>
              <a:t>  </a:t>
            </a:r>
            <a:endParaRPr sz="3333"/>
          </a:p>
          <a:p>
            <a:pPr>
              <a:lnSpc>
                <a:spcPct val="100000"/>
              </a:lnSpc>
            </a:pPr>
            <a:br>
              <a:rPr lang="en-GB"/>
            </a:br>
            <a:r>
              <a:rPr lang="en-GB"/>
              <a:t>London’s Childhood Obesity Taskforce</a:t>
            </a:r>
            <a:endParaRPr/>
          </a:p>
        </p:txBody>
      </p:sp>
      <p:pic>
        <p:nvPicPr>
          <p:cNvPr id="167" name="Google Shape;167;p27"/>
          <p:cNvPicPr preferRelativeResize="0"/>
          <p:nvPr/>
        </p:nvPicPr>
        <p:blipFill rotWithShape="1">
          <a:blip r:embed="rId3">
            <a:alphaModFix/>
          </a:blip>
          <a:srcRect/>
          <a:stretch/>
        </p:blipFill>
        <p:spPr>
          <a:xfrm>
            <a:off x="2775667" y="3698000"/>
            <a:ext cx="6498133" cy="3224600"/>
          </a:xfrm>
          <a:prstGeom prst="rect">
            <a:avLst/>
          </a:prstGeom>
          <a:noFill/>
          <a:ln>
            <a:noFill/>
          </a:ln>
        </p:spPr>
      </p:pic>
      <p:pic>
        <p:nvPicPr>
          <p:cNvPr id="168" name="Google Shape;168;p27"/>
          <p:cNvPicPr preferRelativeResize="0"/>
          <p:nvPr/>
        </p:nvPicPr>
        <p:blipFill>
          <a:blip r:embed="rId4">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body" idx="1"/>
          </p:nvPr>
        </p:nvSpPr>
        <p:spPr>
          <a:xfrm>
            <a:off x="324633" y="563933"/>
            <a:ext cx="11451600" cy="5528000"/>
          </a:xfrm>
          <a:prstGeom prst="rect">
            <a:avLst/>
          </a:prstGeom>
          <a:noFill/>
          <a:ln>
            <a:noFill/>
          </a:ln>
        </p:spPr>
        <p:txBody>
          <a:bodyPr spcFirstLastPara="1" vert="horz" wrap="square" lIns="121900" tIns="121900" rIns="121900" bIns="121900" rtlCol="0" anchor="t" anchorCtr="0">
            <a:noAutofit/>
          </a:bodyPr>
          <a:lstStyle/>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marL="0" indent="0">
              <a:lnSpc>
                <a:spcPct val="100000"/>
              </a:lnSpc>
              <a:buNone/>
            </a:pPr>
            <a:endParaRPr sz="1600" b="1" dirty="0">
              <a:solidFill>
                <a:srgbClr val="000000"/>
              </a:solidFill>
            </a:endParaRPr>
          </a:p>
          <a:p>
            <a:pPr indent="0">
              <a:lnSpc>
                <a:spcPct val="100000"/>
              </a:lnSpc>
              <a:buNone/>
            </a:pPr>
            <a:endParaRPr sz="1600" b="1" dirty="0">
              <a:solidFill>
                <a:schemeClr val="dk1"/>
              </a:solidFill>
            </a:endParaRPr>
          </a:p>
          <a:p>
            <a:pPr indent="0">
              <a:lnSpc>
                <a:spcPct val="100000"/>
              </a:lnSpc>
              <a:buNone/>
            </a:pPr>
            <a:r>
              <a:rPr lang="en-GB" sz="1600" dirty="0">
                <a:solidFill>
                  <a:schemeClr val="dk1"/>
                </a:solidFill>
              </a:rPr>
              <a:t>Working with Voices of Hope during our food distribution in response to Covid-19, a new project emerged to reach families who’re struggling. </a:t>
            </a:r>
            <a:r>
              <a:rPr lang="en-GB" sz="1600" b="1" dirty="0" err="1">
                <a:solidFill>
                  <a:schemeClr val="dk1"/>
                </a:solidFill>
              </a:rPr>
              <a:t>Brite</a:t>
            </a:r>
            <a:r>
              <a:rPr lang="en-GB" sz="1600" b="1" dirty="0">
                <a:solidFill>
                  <a:schemeClr val="dk1"/>
                </a:solidFill>
              </a:rPr>
              <a:t> Boxes are for disadvantaged families to learn about nutrition and cooking. </a:t>
            </a:r>
            <a:endParaRPr sz="1600" b="1" dirty="0">
              <a:solidFill>
                <a:schemeClr val="dk1"/>
              </a:solidFill>
            </a:endParaRPr>
          </a:p>
          <a:p>
            <a:pPr indent="0">
              <a:lnSpc>
                <a:spcPct val="100000"/>
              </a:lnSpc>
              <a:buNone/>
            </a:pPr>
            <a:r>
              <a:rPr lang="en-GB" sz="1600" b="1" dirty="0">
                <a:solidFill>
                  <a:schemeClr val="dk1"/>
                </a:solidFill>
              </a:rPr>
              <a:t>Hundreds of boxes a week are now going out for families across Kingston and Richmond on a low income.</a:t>
            </a:r>
            <a:endParaRPr sz="1600" b="1" dirty="0">
              <a:solidFill>
                <a:schemeClr val="dk1"/>
              </a:solidFill>
            </a:endParaRPr>
          </a:p>
          <a:p>
            <a:pPr indent="0">
              <a:lnSpc>
                <a:spcPct val="100000"/>
              </a:lnSpc>
              <a:buNone/>
            </a:pPr>
            <a:endParaRPr sz="1600" b="1" dirty="0">
              <a:solidFill>
                <a:schemeClr val="dk1"/>
              </a:solidFill>
            </a:endParaRPr>
          </a:p>
          <a:p>
            <a:pPr indent="0">
              <a:lnSpc>
                <a:spcPct val="100000"/>
              </a:lnSpc>
              <a:buNone/>
            </a:pPr>
            <a:r>
              <a:rPr lang="en-GB" sz="1600" dirty="0">
                <a:solidFill>
                  <a:schemeClr val="dk1"/>
                </a:solidFill>
              </a:rPr>
              <a:t>We are soon to pilot more </a:t>
            </a:r>
            <a:r>
              <a:rPr lang="en-GB" sz="1600" dirty="0" err="1">
                <a:solidFill>
                  <a:schemeClr val="dk1"/>
                </a:solidFill>
              </a:rPr>
              <a:t>Brite</a:t>
            </a:r>
            <a:r>
              <a:rPr lang="en-GB" sz="1600" dirty="0">
                <a:solidFill>
                  <a:schemeClr val="dk1"/>
                </a:solidFill>
              </a:rPr>
              <a:t> Box work in local schools, in partnership with Kingston Hospital </a:t>
            </a:r>
            <a:endParaRPr sz="1600" dirty="0">
              <a:solidFill>
                <a:schemeClr val="dk1"/>
              </a:solidFill>
            </a:endParaRPr>
          </a:p>
          <a:p>
            <a:pPr marL="0" indent="0">
              <a:lnSpc>
                <a:spcPct val="100000"/>
              </a:lnSpc>
              <a:buNone/>
            </a:pPr>
            <a:endParaRPr sz="1600" dirty="0">
              <a:solidFill>
                <a:schemeClr val="dk1"/>
              </a:solidFill>
            </a:endParaRPr>
          </a:p>
          <a:p>
            <a:pPr marL="0" indent="0">
              <a:lnSpc>
                <a:spcPct val="100000"/>
              </a:lnSpc>
              <a:buNone/>
            </a:pPr>
            <a:endParaRPr dirty="0"/>
          </a:p>
          <a:p>
            <a:pPr marL="0" indent="0">
              <a:lnSpc>
                <a:spcPct val="100000"/>
              </a:lnSpc>
              <a:buNone/>
            </a:pPr>
            <a:endParaRPr dirty="0"/>
          </a:p>
        </p:txBody>
      </p:sp>
      <p:pic>
        <p:nvPicPr>
          <p:cNvPr id="174" name="Google Shape;174;p28"/>
          <p:cNvPicPr preferRelativeResize="0"/>
          <p:nvPr/>
        </p:nvPicPr>
        <p:blipFill rotWithShape="1">
          <a:blip r:embed="rId3">
            <a:alphaModFix/>
          </a:blip>
          <a:srcRect/>
          <a:stretch/>
        </p:blipFill>
        <p:spPr>
          <a:xfrm rot="1264832">
            <a:off x="5625882" y="4919805"/>
            <a:ext cx="2642239" cy="1373960"/>
          </a:xfrm>
          <a:prstGeom prst="rect">
            <a:avLst/>
          </a:prstGeom>
          <a:noFill/>
          <a:ln>
            <a:noFill/>
          </a:ln>
        </p:spPr>
      </p:pic>
      <p:pic>
        <p:nvPicPr>
          <p:cNvPr id="175" name="Google Shape;175;p28"/>
          <p:cNvPicPr preferRelativeResize="0"/>
          <p:nvPr/>
        </p:nvPicPr>
        <p:blipFill rotWithShape="1">
          <a:blip r:embed="rId4">
            <a:alphaModFix/>
          </a:blip>
          <a:srcRect/>
          <a:stretch/>
        </p:blipFill>
        <p:spPr>
          <a:xfrm>
            <a:off x="9150170" y="4652867"/>
            <a:ext cx="2626231" cy="1969667"/>
          </a:xfrm>
          <a:prstGeom prst="rect">
            <a:avLst/>
          </a:prstGeom>
          <a:noFill/>
          <a:ln>
            <a:noFill/>
          </a:ln>
        </p:spPr>
      </p:pic>
      <p:pic>
        <p:nvPicPr>
          <p:cNvPr id="176" name="Google Shape;176;p28"/>
          <p:cNvPicPr preferRelativeResize="0"/>
          <p:nvPr/>
        </p:nvPicPr>
        <p:blipFill rotWithShape="1">
          <a:blip r:embed="rId5">
            <a:alphaModFix/>
          </a:blip>
          <a:srcRect/>
          <a:stretch/>
        </p:blipFill>
        <p:spPr>
          <a:xfrm>
            <a:off x="3310471" y="4652842"/>
            <a:ext cx="2070099" cy="2070125"/>
          </a:xfrm>
          <a:prstGeom prst="rect">
            <a:avLst/>
          </a:prstGeom>
          <a:noFill/>
          <a:ln>
            <a:noFill/>
          </a:ln>
        </p:spPr>
      </p:pic>
      <p:pic>
        <p:nvPicPr>
          <p:cNvPr id="177" name="Google Shape;177;p28"/>
          <p:cNvPicPr preferRelativeResize="0"/>
          <p:nvPr/>
        </p:nvPicPr>
        <p:blipFill rotWithShape="1">
          <a:blip r:embed="rId6">
            <a:alphaModFix/>
          </a:blip>
          <a:srcRect/>
          <a:stretch/>
        </p:blipFill>
        <p:spPr>
          <a:xfrm>
            <a:off x="324634" y="4652867"/>
            <a:ext cx="2070100" cy="2070100"/>
          </a:xfrm>
          <a:prstGeom prst="rect">
            <a:avLst/>
          </a:prstGeom>
          <a:noFill/>
          <a:ln>
            <a:noFill/>
          </a:ln>
        </p:spPr>
      </p:pic>
      <p:pic>
        <p:nvPicPr>
          <p:cNvPr id="178" name="Google Shape;178;p28"/>
          <p:cNvPicPr preferRelativeResize="0"/>
          <p:nvPr/>
        </p:nvPicPr>
        <p:blipFill rotWithShape="1">
          <a:blip r:embed="rId7">
            <a:alphaModFix/>
          </a:blip>
          <a:srcRect/>
          <a:stretch/>
        </p:blipFill>
        <p:spPr>
          <a:xfrm>
            <a:off x="273833" y="373267"/>
            <a:ext cx="4505235" cy="2464532"/>
          </a:xfrm>
          <a:prstGeom prst="rect">
            <a:avLst/>
          </a:prstGeom>
          <a:noFill/>
          <a:ln>
            <a:noFill/>
          </a:ln>
        </p:spPr>
      </p:pic>
      <p:sp>
        <p:nvSpPr>
          <p:cNvPr id="179" name="Google Shape;179;p28"/>
          <p:cNvSpPr txBox="1"/>
          <p:nvPr/>
        </p:nvSpPr>
        <p:spPr>
          <a:xfrm>
            <a:off x="4875200" y="291033"/>
            <a:ext cx="7112800" cy="3467512"/>
          </a:xfrm>
          <a:prstGeom prst="rect">
            <a:avLst/>
          </a:prstGeom>
          <a:noFill/>
          <a:ln>
            <a:noFill/>
          </a:ln>
        </p:spPr>
        <p:txBody>
          <a:bodyPr spcFirstLastPara="1" wrap="square" lIns="121900" tIns="121900" rIns="121900" bIns="121900" anchor="t" anchorCtr="0">
            <a:spAutoFit/>
          </a:bodyPr>
          <a:lstStyle/>
          <a:p>
            <a:r>
              <a:rPr lang="en-GB" sz="2400" b="1" dirty="0">
                <a:solidFill>
                  <a:srgbClr val="434343"/>
                </a:solidFill>
              </a:rPr>
              <a:t>RBK have led the multi-agency Good Food Group to tackle food insecurity working on; </a:t>
            </a:r>
            <a:endParaRPr sz="2400" b="1" dirty="0">
              <a:solidFill>
                <a:srgbClr val="434343"/>
              </a:solidFill>
            </a:endParaRPr>
          </a:p>
          <a:p>
            <a:endParaRPr sz="2400" b="1" dirty="0">
              <a:solidFill>
                <a:srgbClr val="434343"/>
              </a:solidFill>
            </a:endParaRPr>
          </a:p>
          <a:p>
            <a:r>
              <a:rPr lang="en-GB" sz="2400" dirty="0"/>
              <a:t>1) Co-ordinated food distribution to vulnerable families</a:t>
            </a:r>
            <a:endParaRPr sz="2400" dirty="0"/>
          </a:p>
          <a:p>
            <a:r>
              <a:rPr lang="en-GB" sz="2400" dirty="0"/>
              <a:t>2) Increase uptake Healthy Start vouchers </a:t>
            </a:r>
            <a:r>
              <a:rPr lang="en-GB" sz="1733" dirty="0"/>
              <a:t>(fruit, veg, milk £4)</a:t>
            </a:r>
            <a:endParaRPr sz="1733" dirty="0"/>
          </a:p>
          <a:p>
            <a:r>
              <a:rPr lang="en-GB" sz="2400" dirty="0"/>
              <a:t>3) Provide holiday provision of food and activities </a:t>
            </a:r>
            <a:endParaRPr sz="2400" dirty="0"/>
          </a:p>
          <a:p>
            <a:r>
              <a:rPr lang="en-GB" sz="2400" dirty="0"/>
              <a:t>4) Increase awareness of the voluntary sector offers of support</a:t>
            </a:r>
            <a:endParaRPr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9"/>
          <p:cNvPicPr preferRelativeResize="0"/>
          <p:nvPr/>
        </p:nvPicPr>
        <p:blipFill rotWithShape="1">
          <a:blip r:embed="rId3">
            <a:alphaModFix/>
          </a:blip>
          <a:srcRect/>
          <a:stretch/>
        </p:blipFill>
        <p:spPr>
          <a:xfrm>
            <a:off x="6238234" y="217733"/>
            <a:ext cx="5953765" cy="2006000"/>
          </a:xfrm>
          <a:prstGeom prst="rect">
            <a:avLst/>
          </a:prstGeom>
          <a:noFill/>
          <a:ln>
            <a:noFill/>
          </a:ln>
        </p:spPr>
      </p:pic>
      <p:pic>
        <p:nvPicPr>
          <p:cNvPr id="186" name="Google Shape;186;p29"/>
          <p:cNvPicPr preferRelativeResize="0"/>
          <p:nvPr/>
        </p:nvPicPr>
        <p:blipFill rotWithShape="1">
          <a:blip r:embed="rId4">
            <a:alphaModFix/>
          </a:blip>
          <a:srcRect/>
          <a:stretch/>
        </p:blipFill>
        <p:spPr>
          <a:xfrm>
            <a:off x="223279" y="2788256"/>
            <a:ext cx="4171824" cy="4069741"/>
          </a:xfrm>
          <a:prstGeom prst="rect">
            <a:avLst/>
          </a:prstGeom>
          <a:noFill/>
          <a:ln>
            <a:noFill/>
          </a:ln>
        </p:spPr>
      </p:pic>
      <p:pic>
        <p:nvPicPr>
          <p:cNvPr id="187" name="Google Shape;187;p29"/>
          <p:cNvPicPr preferRelativeResize="0"/>
          <p:nvPr/>
        </p:nvPicPr>
        <p:blipFill rotWithShape="1">
          <a:blip r:embed="rId5">
            <a:alphaModFix/>
          </a:blip>
          <a:srcRect/>
          <a:stretch/>
        </p:blipFill>
        <p:spPr>
          <a:xfrm>
            <a:off x="4420497" y="2862469"/>
            <a:ext cx="2235000" cy="3995531"/>
          </a:xfrm>
          <a:prstGeom prst="rect">
            <a:avLst/>
          </a:prstGeom>
          <a:noFill/>
          <a:ln>
            <a:noFill/>
          </a:ln>
        </p:spPr>
      </p:pic>
      <p:pic>
        <p:nvPicPr>
          <p:cNvPr id="188" name="Google Shape;188;p29"/>
          <p:cNvPicPr preferRelativeResize="0"/>
          <p:nvPr/>
        </p:nvPicPr>
        <p:blipFill rotWithShape="1">
          <a:blip r:embed="rId6">
            <a:alphaModFix/>
          </a:blip>
          <a:srcRect/>
          <a:stretch/>
        </p:blipFill>
        <p:spPr>
          <a:xfrm>
            <a:off x="6763120" y="2788257"/>
            <a:ext cx="2276512" cy="4069743"/>
          </a:xfrm>
          <a:prstGeom prst="rect">
            <a:avLst/>
          </a:prstGeom>
          <a:noFill/>
          <a:ln>
            <a:noFill/>
          </a:ln>
        </p:spPr>
      </p:pic>
      <p:pic>
        <p:nvPicPr>
          <p:cNvPr id="189" name="Google Shape;189;p29"/>
          <p:cNvPicPr preferRelativeResize="0"/>
          <p:nvPr/>
        </p:nvPicPr>
        <p:blipFill rotWithShape="1">
          <a:blip r:embed="rId7">
            <a:alphaModFix/>
          </a:blip>
          <a:srcRect/>
          <a:stretch/>
        </p:blipFill>
        <p:spPr>
          <a:xfrm>
            <a:off x="9147250" y="2788253"/>
            <a:ext cx="2276513" cy="4069745"/>
          </a:xfrm>
          <a:prstGeom prst="rect">
            <a:avLst/>
          </a:prstGeom>
          <a:noFill/>
          <a:ln>
            <a:noFill/>
          </a:ln>
        </p:spPr>
      </p:pic>
      <p:sp>
        <p:nvSpPr>
          <p:cNvPr id="190" name="Google Shape;190;p29"/>
          <p:cNvSpPr txBox="1"/>
          <p:nvPr/>
        </p:nvSpPr>
        <p:spPr>
          <a:xfrm>
            <a:off x="104961" y="131200"/>
            <a:ext cx="5388800" cy="533489"/>
          </a:xfrm>
          <a:prstGeom prst="rect">
            <a:avLst/>
          </a:prstGeom>
          <a:noFill/>
          <a:ln>
            <a:noFill/>
          </a:ln>
        </p:spPr>
        <p:txBody>
          <a:bodyPr spcFirstLastPara="1" wrap="square" lIns="121900" tIns="60933" rIns="121900" bIns="60933" anchor="t" anchorCtr="0">
            <a:spAutoFit/>
          </a:bodyPr>
          <a:lstStyle/>
          <a:p>
            <a:r>
              <a:rPr lang="en-GB" sz="2667">
                <a:solidFill>
                  <a:srgbClr val="333333"/>
                </a:solidFill>
                <a:latin typeface="Calibri"/>
                <a:ea typeface="Calibri"/>
                <a:cs typeface="Calibri"/>
                <a:sym typeface="Calibri"/>
              </a:rPr>
              <a:t>Local Food and Retail Heros!</a:t>
            </a:r>
            <a:endParaRPr sz="2667">
              <a:solidFill>
                <a:srgbClr val="333333"/>
              </a:solidFill>
              <a:latin typeface="Calibri"/>
              <a:ea typeface="Calibri"/>
              <a:cs typeface="Calibri"/>
              <a:sym typeface="Calibri"/>
            </a:endParaRPr>
          </a:p>
        </p:txBody>
      </p:sp>
      <p:sp>
        <p:nvSpPr>
          <p:cNvPr id="191" name="Google Shape;191;p29"/>
          <p:cNvSpPr txBox="1"/>
          <p:nvPr/>
        </p:nvSpPr>
        <p:spPr>
          <a:xfrm>
            <a:off x="223267" y="800267"/>
            <a:ext cx="6055600" cy="1901600"/>
          </a:xfrm>
          <a:prstGeom prst="rect">
            <a:avLst/>
          </a:prstGeom>
          <a:solidFill>
            <a:srgbClr val="CFE2F3"/>
          </a:solidFill>
          <a:ln w="9525" cap="flat" cmpd="sng">
            <a:solidFill>
              <a:srgbClr val="94C11F"/>
            </a:solidFill>
            <a:prstDash val="solid"/>
            <a:round/>
            <a:headEnd type="none" w="sm" len="sm"/>
            <a:tailEnd type="none" w="sm" len="sm"/>
          </a:ln>
        </p:spPr>
        <p:txBody>
          <a:bodyPr spcFirstLastPara="1" wrap="square" lIns="121900" tIns="121900" rIns="121900" bIns="121900" anchor="t" anchorCtr="0">
            <a:noAutofit/>
          </a:bodyPr>
          <a:lstStyle/>
          <a:p>
            <a:pPr>
              <a:buClr>
                <a:srgbClr val="000000"/>
              </a:buClr>
              <a:buSzPts val="1400"/>
            </a:pPr>
            <a:r>
              <a:rPr lang="en-GB" sz="1867">
                <a:solidFill>
                  <a:srgbClr val="000000"/>
                </a:solidFill>
                <a:latin typeface="Arial"/>
                <a:ea typeface="Arial"/>
                <a:cs typeface="Arial"/>
                <a:sym typeface="Arial"/>
              </a:rPr>
              <a:t>The Good Food Group secured funding for a Good Food Retail project in 2020 to </a:t>
            </a:r>
            <a:r>
              <a:rPr lang="en-GB" sz="2400"/>
              <a:t>map food deserts, support retailers to accept Healthy Start vouchers and sell healthy foods. </a:t>
            </a:r>
            <a:endParaRPr sz="2400"/>
          </a:p>
          <a:p>
            <a:pPr>
              <a:buClr>
                <a:srgbClr val="000000"/>
              </a:buClr>
              <a:buSzPts val="1400"/>
            </a:pPr>
            <a:r>
              <a:rPr lang="en-GB" sz="2400"/>
              <a:t>Engaging with </a:t>
            </a:r>
            <a:r>
              <a:rPr lang="en-GB" sz="1867">
                <a:solidFill>
                  <a:srgbClr val="000000"/>
                </a:solidFill>
                <a:latin typeface="Arial"/>
                <a:ea typeface="Arial"/>
                <a:cs typeface="Arial"/>
                <a:sym typeface="Arial"/>
              </a:rPr>
              <a:t>local retailers can m</a:t>
            </a:r>
            <a:r>
              <a:rPr lang="en-GB" sz="2400"/>
              <a:t>ake the difference to local people on what is available to them</a:t>
            </a:r>
            <a:r>
              <a:rPr lang="en-GB" sz="1867">
                <a:solidFill>
                  <a:srgbClr val="000000"/>
                </a:solidFill>
                <a:latin typeface="Arial"/>
                <a:ea typeface="Arial"/>
                <a:cs typeface="Arial"/>
                <a:sym typeface="Arial"/>
              </a:rPr>
              <a:t>! </a:t>
            </a:r>
            <a:endParaRPr sz="1867">
              <a:solidFill>
                <a:srgbClr val="000000"/>
              </a:solidFill>
              <a:latin typeface="Arial"/>
              <a:ea typeface="Arial"/>
              <a:cs typeface="Arial"/>
              <a:sym typeface="Arial"/>
            </a:endParaRPr>
          </a:p>
        </p:txBody>
      </p:sp>
      <p:sp>
        <p:nvSpPr>
          <p:cNvPr id="192" name="Google Shape;192;p29"/>
          <p:cNvSpPr txBox="1"/>
          <p:nvPr/>
        </p:nvSpPr>
        <p:spPr>
          <a:xfrm>
            <a:off x="6358717" y="2276300"/>
            <a:ext cx="5953600" cy="615513"/>
          </a:xfrm>
          <a:prstGeom prst="rect">
            <a:avLst/>
          </a:prstGeom>
          <a:noFill/>
          <a:ln>
            <a:noFill/>
          </a:ln>
        </p:spPr>
        <p:txBody>
          <a:bodyPr spcFirstLastPara="1" wrap="square" lIns="121900" tIns="121900" rIns="121900" bIns="121900" anchor="t" anchorCtr="0">
            <a:spAutoFit/>
          </a:bodyPr>
          <a:lstStyle/>
          <a:p>
            <a:r>
              <a:rPr lang="en-GB" sz="1733">
                <a:highlight>
                  <a:srgbClr val="D9EAD3"/>
                </a:highlight>
              </a:rPr>
              <a:t>‘Community Pantry’ is now open in Tolworth! (Sept ‘22)</a:t>
            </a:r>
            <a:r>
              <a:rPr lang="en-GB" sz="2400">
                <a:highlight>
                  <a:srgbClr val="D9EAD3"/>
                </a:highlight>
              </a:rPr>
              <a:t> </a:t>
            </a:r>
            <a:endParaRPr sz="2400">
              <a:highlight>
                <a:srgbClr val="D9EAD3"/>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9"/>
          <p:cNvSpPr txBox="1"/>
          <p:nvPr/>
        </p:nvSpPr>
        <p:spPr>
          <a:xfrm>
            <a:off x="376800" y="256234"/>
            <a:ext cx="11711200" cy="820633"/>
          </a:xfrm>
          <a:prstGeom prst="rect">
            <a:avLst/>
          </a:prstGeom>
          <a:noFill/>
          <a:ln>
            <a:noFill/>
          </a:ln>
        </p:spPr>
        <p:txBody>
          <a:bodyPr spcFirstLastPara="1" wrap="square" lIns="121900" tIns="121900" rIns="121900" bIns="121900" anchor="t" anchorCtr="0">
            <a:spAutoFit/>
          </a:bodyPr>
          <a:lstStyle/>
          <a:p>
            <a:r>
              <a:rPr lang="en-GB" sz="3733" dirty="0"/>
              <a:t>Cost of living crisis Workshop - 12 July 2022</a:t>
            </a:r>
            <a:endParaRPr sz="3733" dirty="0"/>
          </a:p>
        </p:txBody>
      </p:sp>
      <p:sp>
        <p:nvSpPr>
          <p:cNvPr id="136" name="Google Shape;136;p29"/>
          <p:cNvSpPr txBox="1"/>
          <p:nvPr/>
        </p:nvSpPr>
        <p:spPr>
          <a:xfrm>
            <a:off x="376800" y="901800"/>
            <a:ext cx="11590800" cy="6389209"/>
          </a:xfrm>
          <a:prstGeom prst="rect">
            <a:avLst/>
          </a:prstGeom>
          <a:noFill/>
          <a:ln>
            <a:noFill/>
          </a:ln>
        </p:spPr>
        <p:txBody>
          <a:bodyPr spcFirstLastPara="1" wrap="square" lIns="121900" tIns="121900" rIns="121900" bIns="121900" anchor="t" anchorCtr="0">
            <a:spAutoFit/>
          </a:bodyPr>
          <a:lstStyle/>
          <a:p>
            <a:r>
              <a:rPr lang="en-GB" sz="2133" dirty="0"/>
              <a:t>Cllr Kirsch called a workshop on the Cost of Living crisis </a:t>
            </a:r>
            <a:endParaRPr sz="2133" dirty="0"/>
          </a:p>
          <a:p>
            <a:r>
              <a:rPr lang="en-GB" sz="2133" dirty="0"/>
              <a:t>The workshop explored 4 themes</a:t>
            </a:r>
            <a:endParaRPr sz="2133" dirty="0"/>
          </a:p>
          <a:p>
            <a:pPr marL="609585" indent="-423323">
              <a:lnSpc>
                <a:spcPct val="115000"/>
              </a:lnSpc>
              <a:buClr>
                <a:schemeClr val="dk1"/>
              </a:buClr>
              <a:buSzPts val="1400"/>
              <a:buChar char="-"/>
            </a:pPr>
            <a:r>
              <a:rPr lang="en-GB" sz="2400" dirty="0">
                <a:solidFill>
                  <a:schemeClr val="dk1"/>
                </a:solidFill>
              </a:rPr>
              <a:t>Energy </a:t>
            </a:r>
            <a:endParaRPr sz="2400" dirty="0">
              <a:solidFill>
                <a:schemeClr val="dk1"/>
              </a:solidFill>
            </a:endParaRPr>
          </a:p>
          <a:p>
            <a:pPr marL="609585" indent="-423323">
              <a:lnSpc>
                <a:spcPct val="115000"/>
              </a:lnSpc>
              <a:buClr>
                <a:schemeClr val="dk1"/>
              </a:buClr>
              <a:buSzPts val="1400"/>
              <a:buChar char="-"/>
            </a:pPr>
            <a:r>
              <a:rPr lang="en-GB" sz="2400" dirty="0">
                <a:solidFill>
                  <a:schemeClr val="dk1"/>
                </a:solidFill>
              </a:rPr>
              <a:t>Food </a:t>
            </a:r>
            <a:endParaRPr sz="2400" dirty="0">
              <a:solidFill>
                <a:schemeClr val="dk1"/>
              </a:solidFill>
            </a:endParaRPr>
          </a:p>
          <a:p>
            <a:pPr marL="609585" indent="-423323">
              <a:lnSpc>
                <a:spcPct val="115000"/>
              </a:lnSpc>
              <a:buClr>
                <a:schemeClr val="dk1"/>
              </a:buClr>
              <a:buSzPts val="1400"/>
              <a:buChar char="-"/>
            </a:pPr>
            <a:r>
              <a:rPr lang="en-GB" sz="2400" dirty="0">
                <a:solidFill>
                  <a:schemeClr val="dk1"/>
                </a:solidFill>
              </a:rPr>
              <a:t>Income maximisation (money guidance and support) </a:t>
            </a:r>
            <a:endParaRPr sz="2400" dirty="0">
              <a:solidFill>
                <a:schemeClr val="dk1"/>
              </a:solidFill>
            </a:endParaRPr>
          </a:p>
          <a:p>
            <a:pPr marL="609585" indent="-423323">
              <a:lnSpc>
                <a:spcPct val="115000"/>
              </a:lnSpc>
              <a:buClr>
                <a:schemeClr val="dk1"/>
              </a:buClr>
              <a:buSzPts val="1400"/>
              <a:buChar char="-"/>
            </a:pPr>
            <a:r>
              <a:rPr lang="en-GB" sz="2400" dirty="0">
                <a:solidFill>
                  <a:schemeClr val="dk1"/>
                </a:solidFill>
              </a:rPr>
              <a:t>Employment  </a:t>
            </a:r>
            <a:endParaRPr sz="2533" dirty="0"/>
          </a:p>
          <a:p>
            <a:r>
              <a:rPr lang="en-GB" sz="2133" dirty="0"/>
              <a:t>Explored:</a:t>
            </a:r>
            <a:endParaRPr sz="2133" dirty="0"/>
          </a:p>
          <a:p>
            <a:pPr marL="609585" indent="-440256">
              <a:buSzPts val="1600"/>
              <a:buChar char="●"/>
            </a:pPr>
            <a:r>
              <a:rPr lang="en-GB" sz="2133" dirty="0"/>
              <a:t>Support offered by Citizens Advice Kingston</a:t>
            </a:r>
            <a:endParaRPr sz="2133" dirty="0"/>
          </a:p>
          <a:p>
            <a:pPr marL="609585" indent="-440256">
              <a:spcBef>
                <a:spcPts val="1333"/>
              </a:spcBef>
              <a:buSzPts val="1600"/>
              <a:buChar char="●"/>
            </a:pPr>
            <a:r>
              <a:rPr lang="en-GB" sz="2133" dirty="0"/>
              <a:t>Fuel and Food insecurity &amp; the support offered by Kingston Food Banks, The Good Food Group, Kingston Stronger Together Hub with VCS partners and Thinking Works </a:t>
            </a:r>
            <a:endParaRPr sz="2133" dirty="0">
              <a:solidFill>
                <a:schemeClr val="dk1"/>
              </a:solidFill>
            </a:endParaRPr>
          </a:p>
          <a:p>
            <a:pPr marL="609585" indent="-440256">
              <a:spcBef>
                <a:spcPts val="1333"/>
              </a:spcBef>
              <a:buClr>
                <a:schemeClr val="dk1"/>
              </a:buClr>
              <a:buSzPts val="1600"/>
              <a:buChar char="●"/>
            </a:pPr>
            <a:r>
              <a:rPr lang="en-GB" sz="2133" dirty="0">
                <a:solidFill>
                  <a:schemeClr val="dk1"/>
                </a:solidFill>
              </a:rPr>
              <a:t>RBK Financial support - assistance to council tenants and Adult Social Care Users who are facing financial difficulty.</a:t>
            </a:r>
            <a:endParaRPr sz="2133" dirty="0">
              <a:solidFill>
                <a:schemeClr val="dk1"/>
              </a:solidFill>
            </a:endParaRPr>
          </a:p>
          <a:p>
            <a:pPr marL="609585" indent="-440256">
              <a:spcBef>
                <a:spcPts val="1333"/>
              </a:spcBef>
              <a:buClr>
                <a:schemeClr val="dk1"/>
              </a:buClr>
              <a:buSzPts val="1600"/>
              <a:buChar char="●"/>
            </a:pPr>
            <a:r>
              <a:rPr lang="en-GB" sz="2133" dirty="0">
                <a:solidFill>
                  <a:schemeClr val="dk1"/>
                </a:solidFill>
              </a:rPr>
              <a:t>Focus on older people’s incomes, the impact of the Cost of Living crisis on pensioners and what this means for quality of life (Staywell)</a:t>
            </a:r>
            <a:endParaRPr sz="2133" dirty="0">
              <a:solidFill>
                <a:schemeClr val="dk1"/>
              </a:solidFill>
            </a:endParaRPr>
          </a:p>
          <a:p>
            <a:pPr marL="609585" indent="-440256">
              <a:spcBef>
                <a:spcPts val="1333"/>
              </a:spcBef>
              <a:spcAft>
                <a:spcPts val="1333"/>
              </a:spcAft>
              <a:buClr>
                <a:schemeClr val="dk1"/>
              </a:buClr>
              <a:buSzPts val="1600"/>
              <a:buChar char="●"/>
            </a:pPr>
            <a:r>
              <a:rPr lang="en-GB" sz="2133" dirty="0">
                <a:solidFill>
                  <a:schemeClr val="dk1"/>
                </a:solidFill>
              </a:rPr>
              <a:t>RBK Employment, Skills and Enterprise</a:t>
            </a:r>
            <a:endParaRPr sz="2400" dirty="0"/>
          </a:p>
        </p:txBody>
      </p:sp>
      <p:pic>
        <p:nvPicPr>
          <p:cNvPr id="137" name="Google Shape;137;p29"/>
          <p:cNvPicPr preferRelativeResize="0"/>
          <p:nvPr/>
        </p:nvPicPr>
        <p:blipFill rotWithShape="1">
          <a:blip r:embed="rId3">
            <a:alphaModFix/>
          </a:blip>
          <a:srcRect l="3554" t="69985" r="3646" b="4969"/>
          <a:stretch/>
        </p:blipFill>
        <p:spPr>
          <a:xfrm>
            <a:off x="6874400" y="1644200"/>
            <a:ext cx="5213600" cy="1869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rotWithShape="1">
          <a:blip r:embed="rId3">
            <a:alphaModFix/>
          </a:blip>
          <a:srcRect b="32755"/>
          <a:stretch/>
        </p:blipFill>
        <p:spPr>
          <a:xfrm>
            <a:off x="8767" y="0"/>
            <a:ext cx="6873767" cy="4152400"/>
          </a:xfrm>
          <a:prstGeom prst="rect">
            <a:avLst/>
          </a:prstGeom>
          <a:noFill/>
          <a:ln>
            <a:noFill/>
          </a:ln>
        </p:spPr>
      </p:pic>
      <p:pic>
        <p:nvPicPr>
          <p:cNvPr id="198" name="Google Shape;198;p30"/>
          <p:cNvPicPr preferRelativeResize="0"/>
          <p:nvPr/>
        </p:nvPicPr>
        <p:blipFill>
          <a:blip r:embed="rId4">
            <a:alphaModFix/>
          </a:blip>
          <a:stretch>
            <a:fillRect/>
          </a:stretch>
        </p:blipFill>
        <p:spPr>
          <a:xfrm>
            <a:off x="4889767" y="4361233"/>
            <a:ext cx="1884667" cy="1663867"/>
          </a:xfrm>
          <a:prstGeom prst="rect">
            <a:avLst/>
          </a:prstGeom>
          <a:noFill/>
          <a:ln>
            <a:noFill/>
          </a:ln>
        </p:spPr>
      </p:pic>
      <p:sp>
        <p:nvSpPr>
          <p:cNvPr id="199" name="Google Shape;199;p30"/>
          <p:cNvSpPr txBox="1"/>
          <p:nvPr/>
        </p:nvSpPr>
        <p:spPr>
          <a:xfrm>
            <a:off x="116467" y="4020767"/>
            <a:ext cx="4665200" cy="2517600"/>
          </a:xfrm>
          <a:prstGeom prst="rect">
            <a:avLst/>
          </a:prstGeom>
          <a:solidFill>
            <a:srgbClr val="EA4B5E"/>
          </a:solidFill>
          <a:ln>
            <a:noFill/>
          </a:ln>
        </p:spPr>
        <p:txBody>
          <a:bodyPr spcFirstLastPara="1" wrap="square" lIns="121900" tIns="121900" rIns="121900" bIns="121900" anchor="t" anchorCtr="0">
            <a:noAutofit/>
          </a:bodyPr>
          <a:lstStyle/>
          <a:p>
            <a:r>
              <a:rPr lang="en-GB" sz="2400" b="1">
                <a:solidFill>
                  <a:srgbClr val="FFFFFF"/>
                </a:solidFill>
                <a:latin typeface="Calibri"/>
                <a:ea typeface="Calibri"/>
                <a:cs typeface="Calibri"/>
                <a:sym typeface="Calibri"/>
              </a:rPr>
              <a:t>Exclusively breastfeeding provides protection against childhood overweight and obesity.</a:t>
            </a:r>
            <a:endParaRPr sz="2400" b="1">
              <a:solidFill>
                <a:srgbClr val="FFFFFF"/>
              </a:solidFill>
              <a:latin typeface="Calibri"/>
              <a:ea typeface="Calibri"/>
              <a:cs typeface="Calibri"/>
              <a:sym typeface="Calibri"/>
            </a:endParaRPr>
          </a:p>
          <a:p>
            <a:endParaRPr sz="2400" b="1">
              <a:solidFill>
                <a:srgbClr val="FFFFFF"/>
              </a:solidFill>
              <a:latin typeface="Calibri"/>
              <a:ea typeface="Calibri"/>
              <a:cs typeface="Calibri"/>
              <a:sym typeface="Calibri"/>
            </a:endParaRPr>
          </a:p>
          <a:p>
            <a:r>
              <a:rPr lang="en-GB" sz="2400" b="1">
                <a:solidFill>
                  <a:srgbClr val="FFFFFF"/>
                </a:solidFill>
                <a:latin typeface="Calibri"/>
                <a:ea typeface="Calibri"/>
                <a:cs typeface="Calibri"/>
                <a:sym typeface="Calibri"/>
              </a:rPr>
              <a:t>In Kingston, 77% of mothers are still breastfeeding at 6-8 weeks which was even maintained during COVID-19 restrictions. This is compared to 46% in England. </a:t>
            </a:r>
            <a:endParaRPr sz="2400" b="1">
              <a:solidFill>
                <a:srgbClr val="FFFFFF"/>
              </a:solidFill>
              <a:latin typeface="Calibri"/>
              <a:ea typeface="Calibri"/>
              <a:cs typeface="Calibri"/>
              <a:sym typeface="Calibri"/>
            </a:endParaRPr>
          </a:p>
        </p:txBody>
      </p:sp>
      <p:sp>
        <p:nvSpPr>
          <p:cNvPr id="200" name="Google Shape;200;p30"/>
          <p:cNvSpPr txBox="1"/>
          <p:nvPr/>
        </p:nvSpPr>
        <p:spPr>
          <a:xfrm>
            <a:off x="6882533" y="477167"/>
            <a:ext cx="5072800" cy="6380800"/>
          </a:xfrm>
          <a:prstGeom prst="rect">
            <a:avLst/>
          </a:prstGeom>
          <a:noFill/>
          <a:ln w="9525" cap="flat" cmpd="sng">
            <a:solidFill>
              <a:srgbClr val="F28B2C"/>
            </a:solidFill>
            <a:prstDash val="solid"/>
            <a:round/>
            <a:headEnd type="none" w="sm" len="sm"/>
            <a:tailEnd type="none" w="sm" len="sm"/>
          </a:ln>
        </p:spPr>
        <p:txBody>
          <a:bodyPr spcFirstLastPara="1" wrap="square" lIns="121900" tIns="121900" rIns="121900" bIns="121900" anchor="t" anchorCtr="0">
            <a:noAutofit/>
          </a:bodyPr>
          <a:lstStyle/>
          <a:p>
            <a:pPr marL="359990" indent="-423323">
              <a:buSzPts val="1400"/>
              <a:buFont typeface="Calibri"/>
              <a:buChar char="●"/>
            </a:pPr>
            <a:r>
              <a:rPr lang="en-GB" sz="2400" b="1">
                <a:latin typeface="Calibri"/>
                <a:ea typeface="Calibri"/>
                <a:cs typeface="Calibri"/>
                <a:sym typeface="Calibri"/>
              </a:rPr>
              <a:t>The Infant Feeding Partnership,</a:t>
            </a:r>
            <a:r>
              <a:rPr lang="en-GB" sz="2400">
                <a:latin typeface="Calibri"/>
                <a:ea typeface="Calibri"/>
                <a:cs typeface="Calibri"/>
                <a:sym typeface="Calibri"/>
              </a:rPr>
              <a:t> chaired by Public Health Kingston, has a multi agency  Infant Feeding Action Plan</a:t>
            </a:r>
            <a:endParaRPr sz="2400">
              <a:latin typeface="Calibri"/>
              <a:ea typeface="Calibri"/>
              <a:cs typeface="Calibri"/>
              <a:sym typeface="Calibri"/>
            </a:endParaRPr>
          </a:p>
          <a:p>
            <a:pPr marL="359990"/>
            <a:endParaRPr sz="2400">
              <a:latin typeface="Calibri"/>
              <a:ea typeface="Calibri"/>
              <a:cs typeface="Calibri"/>
              <a:sym typeface="Calibri"/>
            </a:endParaRPr>
          </a:p>
          <a:p>
            <a:pPr marL="359990" indent="-423323">
              <a:buSzPts val="1400"/>
              <a:buFont typeface="Calibri"/>
              <a:buChar char="●"/>
            </a:pPr>
            <a:r>
              <a:rPr lang="en-GB" sz="2400">
                <a:latin typeface="Calibri"/>
                <a:ea typeface="Calibri"/>
                <a:cs typeface="Calibri"/>
                <a:sym typeface="Calibri"/>
              </a:rPr>
              <a:t>Our target is for full </a:t>
            </a:r>
            <a:r>
              <a:rPr lang="en-GB" sz="2400" b="1">
                <a:latin typeface="Calibri"/>
                <a:ea typeface="Calibri"/>
                <a:cs typeface="Calibri"/>
                <a:sym typeface="Calibri"/>
              </a:rPr>
              <a:t>UNICEF Accreditation</a:t>
            </a:r>
            <a:r>
              <a:rPr lang="en-GB" sz="2400">
                <a:latin typeface="Calibri"/>
                <a:ea typeface="Calibri"/>
                <a:cs typeface="Calibri"/>
                <a:sym typeface="Calibri"/>
              </a:rPr>
              <a:t> across the borough</a:t>
            </a:r>
            <a:endParaRPr sz="2400">
              <a:latin typeface="Calibri"/>
              <a:ea typeface="Calibri"/>
              <a:cs typeface="Calibri"/>
              <a:sym typeface="Calibri"/>
            </a:endParaRPr>
          </a:p>
          <a:p>
            <a:pPr marL="1219170" lvl="1" indent="-423323">
              <a:buSzPts val="1400"/>
              <a:buFont typeface="Calibri"/>
              <a:buChar char="○"/>
            </a:pPr>
            <a:r>
              <a:rPr lang="en-GB" sz="2400">
                <a:latin typeface="Calibri"/>
                <a:ea typeface="Calibri"/>
                <a:cs typeface="Calibri"/>
                <a:sym typeface="Calibri"/>
              </a:rPr>
              <a:t>Health Visiting has achieved Level 3</a:t>
            </a:r>
            <a:endParaRPr sz="2400">
              <a:latin typeface="Calibri"/>
              <a:ea typeface="Calibri"/>
              <a:cs typeface="Calibri"/>
              <a:sym typeface="Calibri"/>
            </a:endParaRPr>
          </a:p>
          <a:p>
            <a:pPr marL="1219170" lvl="1" indent="-423323">
              <a:buSzPts val="1400"/>
              <a:buFont typeface="Calibri"/>
              <a:buChar char="○"/>
            </a:pPr>
            <a:r>
              <a:rPr lang="en-GB" sz="2400">
                <a:latin typeface="Calibri"/>
                <a:ea typeface="Calibri"/>
                <a:cs typeface="Calibri"/>
                <a:sym typeface="Calibri"/>
              </a:rPr>
              <a:t>Hospital in the process of Level 3</a:t>
            </a:r>
            <a:endParaRPr sz="2400">
              <a:latin typeface="Calibri"/>
              <a:ea typeface="Calibri"/>
              <a:cs typeface="Calibri"/>
              <a:sym typeface="Calibri"/>
            </a:endParaRPr>
          </a:p>
          <a:p>
            <a:pPr marL="1219170" lvl="1" indent="-423323">
              <a:buSzPts val="1400"/>
              <a:buFont typeface="Calibri"/>
              <a:buChar char="○"/>
            </a:pPr>
            <a:r>
              <a:rPr lang="en-GB" sz="2400">
                <a:latin typeface="Calibri"/>
                <a:ea typeface="Calibri"/>
                <a:cs typeface="Calibri"/>
                <a:sym typeface="Calibri"/>
              </a:rPr>
              <a:t>AfC Children's Centres Level 2</a:t>
            </a:r>
            <a:endParaRPr sz="2400">
              <a:latin typeface="Calibri"/>
              <a:ea typeface="Calibri"/>
              <a:cs typeface="Calibri"/>
              <a:sym typeface="Calibri"/>
            </a:endParaRPr>
          </a:p>
          <a:p>
            <a:pPr marL="359990" indent="-423323">
              <a:spcBef>
                <a:spcPts val="1333"/>
              </a:spcBef>
              <a:buSzPts val="1400"/>
              <a:buFont typeface="Calibri"/>
              <a:buChar char="●"/>
            </a:pPr>
            <a:r>
              <a:rPr lang="en-GB" sz="2400">
                <a:latin typeface="Calibri"/>
                <a:ea typeface="Calibri"/>
                <a:cs typeface="Calibri"/>
                <a:sym typeface="Calibri"/>
              </a:rPr>
              <a:t>Robust data is collected at 10 days and six-to-eight weeks. </a:t>
            </a:r>
            <a:endParaRPr sz="2400">
              <a:latin typeface="Calibri"/>
              <a:ea typeface="Calibri"/>
              <a:cs typeface="Calibri"/>
              <a:sym typeface="Calibri"/>
            </a:endParaRPr>
          </a:p>
          <a:p>
            <a:pPr marL="359990" indent="-423323">
              <a:spcBef>
                <a:spcPts val="1333"/>
              </a:spcBef>
              <a:buSzPts val="1400"/>
              <a:buFont typeface="Calibri"/>
              <a:buChar char="●"/>
            </a:pPr>
            <a:r>
              <a:rPr lang="en-GB" sz="2400">
                <a:latin typeface="Calibri"/>
                <a:ea typeface="Calibri"/>
                <a:cs typeface="Calibri"/>
                <a:sym typeface="Calibri"/>
              </a:rPr>
              <a:t>Hospital and community data is shared at meetings between multi-agency professionals and mother’s representative groups to inform where targeted work is required next</a:t>
            </a:r>
            <a:endParaRPr sz="2400">
              <a:latin typeface="Calibri"/>
              <a:ea typeface="Calibri"/>
              <a:cs typeface="Calibri"/>
              <a:sym typeface="Calibri"/>
            </a:endParaRPr>
          </a:p>
          <a:p>
            <a:pPr>
              <a:spcBef>
                <a:spcPts val="1333"/>
              </a:spcBef>
            </a:pPr>
            <a:endParaRPr sz="24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1"/>
          <p:cNvPicPr preferRelativeResize="0"/>
          <p:nvPr/>
        </p:nvPicPr>
        <p:blipFill rotWithShape="1">
          <a:blip r:embed="rId3">
            <a:alphaModFix/>
          </a:blip>
          <a:srcRect b="33404"/>
          <a:stretch/>
        </p:blipFill>
        <p:spPr>
          <a:xfrm>
            <a:off x="1" y="97467"/>
            <a:ext cx="7255967" cy="4075700"/>
          </a:xfrm>
          <a:prstGeom prst="rect">
            <a:avLst/>
          </a:prstGeom>
          <a:noFill/>
          <a:ln>
            <a:noFill/>
          </a:ln>
        </p:spPr>
      </p:pic>
      <p:sp>
        <p:nvSpPr>
          <p:cNvPr id="206" name="Google Shape;206;p31"/>
          <p:cNvSpPr txBox="1"/>
          <p:nvPr/>
        </p:nvSpPr>
        <p:spPr>
          <a:xfrm>
            <a:off x="6648233" y="176133"/>
            <a:ext cx="5544000" cy="6618800"/>
          </a:xfrm>
          <a:prstGeom prst="rect">
            <a:avLst/>
          </a:prstGeom>
          <a:noFill/>
          <a:ln w="9525" cap="flat" cmpd="sng">
            <a:solidFill>
              <a:srgbClr val="AD7F66"/>
            </a:solidFill>
            <a:prstDash val="solid"/>
            <a:round/>
            <a:headEnd type="none" w="sm" len="sm"/>
            <a:tailEnd type="none" w="sm" len="sm"/>
          </a:ln>
        </p:spPr>
        <p:txBody>
          <a:bodyPr spcFirstLastPara="1" wrap="square" lIns="121900" tIns="121900" rIns="121900" bIns="121900" anchor="t" anchorCtr="0">
            <a:noAutofit/>
          </a:bodyPr>
          <a:lstStyle/>
          <a:p>
            <a:r>
              <a:rPr lang="en-GB" sz="2400" b="1">
                <a:latin typeface="Calibri"/>
                <a:ea typeface="Calibri"/>
                <a:cs typeface="Calibri"/>
                <a:sym typeface="Calibri"/>
              </a:rPr>
              <a:t>The HENRY programme is a whole-family approach to achieving and maintaining a healthy weight from pregnancy to the end of primary school.</a:t>
            </a:r>
            <a:endParaRPr sz="2400" b="1">
              <a:latin typeface="Calibri"/>
              <a:ea typeface="Calibri"/>
              <a:cs typeface="Calibri"/>
              <a:sym typeface="Calibri"/>
            </a:endParaRPr>
          </a:p>
          <a:p>
            <a:endParaRPr sz="2400" b="1">
              <a:latin typeface="Calibri"/>
              <a:ea typeface="Calibri"/>
              <a:cs typeface="Calibri"/>
              <a:sym typeface="Calibri"/>
            </a:endParaRPr>
          </a:p>
          <a:p>
            <a:r>
              <a:rPr lang="en-GB" sz="2400">
                <a:latin typeface="Calibri"/>
                <a:ea typeface="Calibri"/>
                <a:cs typeface="Calibri"/>
                <a:sym typeface="Calibri"/>
              </a:rPr>
              <a:t>Following the successful implementation of the HENRY Healthy Families Right From the Start the service has delivered the following:</a:t>
            </a:r>
            <a:endParaRPr sz="2400">
              <a:latin typeface="Calibri"/>
              <a:ea typeface="Calibri"/>
              <a:cs typeface="Calibri"/>
              <a:sym typeface="Calibri"/>
            </a:endParaRPr>
          </a:p>
          <a:p>
            <a:pPr marL="609585" indent="-423323">
              <a:buSzPts val="1400"/>
              <a:buFont typeface="Calibri"/>
              <a:buChar char="●"/>
            </a:pPr>
            <a:r>
              <a:rPr lang="en-GB" sz="2400">
                <a:solidFill>
                  <a:schemeClr val="dk1"/>
                </a:solidFill>
                <a:latin typeface="Calibri"/>
                <a:ea typeface="Calibri"/>
                <a:cs typeface="Calibri"/>
                <a:sym typeface="Calibri"/>
              </a:rPr>
              <a:t>HENRY groups delivered</a:t>
            </a:r>
            <a:endParaRPr sz="2400">
              <a:solidFill>
                <a:schemeClr val="dk1"/>
              </a:solidFill>
              <a:latin typeface="Calibri"/>
              <a:ea typeface="Calibri"/>
              <a:cs typeface="Calibri"/>
              <a:sym typeface="Calibri"/>
            </a:endParaRPr>
          </a:p>
          <a:p>
            <a:pPr marL="609585" indent="-423323">
              <a:buSzPts val="1400"/>
              <a:buFont typeface="Calibri"/>
              <a:buChar char="●"/>
            </a:pPr>
            <a:r>
              <a:rPr lang="en-GB" sz="2400">
                <a:solidFill>
                  <a:schemeClr val="dk1"/>
                </a:solidFill>
                <a:latin typeface="Calibri"/>
                <a:ea typeface="Calibri"/>
                <a:cs typeface="Calibri"/>
                <a:sym typeface="Calibri"/>
              </a:rPr>
              <a:t>Additional practitioners trained in HENRY core skills from 0-19 service</a:t>
            </a:r>
            <a:endParaRPr sz="2400">
              <a:solidFill>
                <a:schemeClr val="dk1"/>
              </a:solidFill>
              <a:latin typeface="Calibri"/>
              <a:ea typeface="Calibri"/>
              <a:cs typeface="Calibri"/>
              <a:sym typeface="Calibri"/>
            </a:endParaRPr>
          </a:p>
          <a:p>
            <a:pPr marL="609585" indent="-423323">
              <a:buClr>
                <a:schemeClr val="dk1"/>
              </a:buClr>
              <a:buSzPts val="1400"/>
              <a:buFont typeface="Calibri"/>
              <a:buChar char="●"/>
            </a:pPr>
            <a:r>
              <a:rPr lang="en-GB" sz="2400">
                <a:solidFill>
                  <a:schemeClr val="dk1"/>
                </a:solidFill>
                <a:latin typeface="Calibri"/>
                <a:ea typeface="Calibri"/>
                <a:cs typeface="Calibri"/>
                <a:sym typeface="Calibri"/>
              </a:rPr>
              <a:t>8 Early Years practitioners trained in HENRY Healthy Start in Childcare</a:t>
            </a:r>
            <a:endParaRPr sz="2400">
              <a:solidFill>
                <a:schemeClr val="dk1"/>
              </a:solidFill>
              <a:latin typeface="Calibri"/>
              <a:ea typeface="Calibri"/>
              <a:cs typeface="Calibri"/>
              <a:sym typeface="Calibri"/>
            </a:endParaRPr>
          </a:p>
          <a:p>
            <a:pPr marL="609585" indent="-423323">
              <a:buSzPts val="1400"/>
              <a:buFont typeface="Calibri"/>
              <a:buChar char="●"/>
            </a:pPr>
            <a:r>
              <a:rPr lang="en-GB" sz="2400">
                <a:solidFill>
                  <a:schemeClr val="dk1"/>
                </a:solidFill>
                <a:latin typeface="Calibri"/>
                <a:ea typeface="Calibri"/>
                <a:cs typeface="Calibri"/>
                <a:sym typeface="Calibri"/>
              </a:rPr>
              <a:t>Offer of Raise, Engage Refer training in partnership organisations (AFC, VCS)</a:t>
            </a:r>
            <a:endParaRPr sz="2400">
              <a:solidFill>
                <a:schemeClr val="dk1"/>
              </a:solidFill>
              <a:latin typeface="Calibri"/>
              <a:ea typeface="Calibri"/>
              <a:cs typeface="Calibri"/>
              <a:sym typeface="Calibri"/>
            </a:endParaRPr>
          </a:p>
          <a:p>
            <a:pPr marL="609585" indent="-423323">
              <a:buSzPts val="1400"/>
              <a:buFont typeface="Calibri"/>
              <a:buChar char="●"/>
            </a:pPr>
            <a:r>
              <a:rPr lang="en-GB" sz="2400">
                <a:solidFill>
                  <a:schemeClr val="dk1"/>
                </a:solidFill>
                <a:latin typeface="Calibri"/>
                <a:ea typeface="Calibri"/>
                <a:cs typeface="Calibri"/>
                <a:sym typeface="Calibri"/>
              </a:rPr>
              <a:t>Expanded to offer the HENRY 5-11’s Healthy Families Growing Up programme delivered by School Health and supported by BriteBox</a:t>
            </a:r>
            <a:endParaRPr sz="2400">
              <a:latin typeface="Calibri"/>
              <a:ea typeface="Calibri"/>
              <a:cs typeface="Calibri"/>
              <a:sym typeface="Calibri"/>
            </a:endParaRPr>
          </a:p>
          <a:p>
            <a:r>
              <a:rPr lang="en-GB" sz="2400">
                <a:solidFill>
                  <a:schemeClr val="dk1"/>
                </a:solidFill>
                <a:latin typeface="Calibri"/>
                <a:ea typeface="Calibri"/>
                <a:cs typeface="Calibri"/>
                <a:sym typeface="Calibri"/>
              </a:rPr>
              <a:t>AfC and PH supporting all early years setting in the borough to achieve </a:t>
            </a:r>
            <a:r>
              <a:rPr lang="en-GB" sz="2400" b="1">
                <a:solidFill>
                  <a:schemeClr val="dk1"/>
                </a:solidFill>
                <a:latin typeface="Calibri"/>
                <a:ea typeface="Calibri"/>
                <a:cs typeface="Calibri"/>
                <a:sym typeface="Calibri"/>
              </a:rPr>
              <a:t>Health in Early Years awards (Mayor of London Scheme) </a:t>
            </a:r>
            <a:endParaRPr sz="2400">
              <a:solidFill>
                <a:schemeClr val="dk1"/>
              </a:solidFill>
              <a:latin typeface="Calibri"/>
              <a:ea typeface="Calibri"/>
              <a:cs typeface="Calibri"/>
              <a:sym typeface="Calibri"/>
            </a:endParaRPr>
          </a:p>
          <a:p>
            <a:pPr marL="609585" indent="-423323">
              <a:buClr>
                <a:schemeClr val="dk1"/>
              </a:buClr>
              <a:buSzPts val="1400"/>
              <a:buFont typeface="Calibri"/>
              <a:buChar char="●"/>
            </a:pPr>
            <a:r>
              <a:rPr lang="en-GB" sz="2400">
                <a:solidFill>
                  <a:schemeClr val="dk1"/>
                </a:solidFill>
                <a:latin typeface="Calibri"/>
                <a:ea typeface="Calibri"/>
                <a:cs typeface="Calibri"/>
                <a:sym typeface="Calibri"/>
              </a:rPr>
              <a:t>7 settings have achieved Bronze and a further 9 are drafting their Bronze award applications</a:t>
            </a:r>
            <a:endParaRPr sz="2400">
              <a:solidFill>
                <a:schemeClr val="dk1"/>
              </a:solidFill>
              <a:latin typeface="Calibri"/>
              <a:ea typeface="Calibri"/>
              <a:cs typeface="Calibri"/>
              <a:sym typeface="Calibri"/>
            </a:endParaRPr>
          </a:p>
          <a:p>
            <a:endParaRPr sz="2400">
              <a:latin typeface="Calibri"/>
              <a:ea typeface="Calibri"/>
              <a:cs typeface="Calibri"/>
              <a:sym typeface="Calibri"/>
            </a:endParaRPr>
          </a:p>
        </p:txBody>
      </p:sp>
      <p:pic>
        <p:nvPicPr>
          <p:cNvPr id="207" name="Google Shape;207;p31"/>
          <p:cNvPicPr preferRelativeResize="0"/>
          <p:nvPr/>
        </p:nvPicPr>
        <p:blipFill>
          <a:blip r:embed="rId4">
            <a:alphaModFix/>
          </a:blip>
          <a:stretch>
            <a:fillRect/>
          </a:stretch>
        </p:blipFill>
        <p:spPr>
          <a:xfrm>
            <a:off x="4231370" y="4814503"/>
            <a:ext cx="2039333" cy="1443600"/>
          </a:xfrm>
          <a:prstGeom prst="rect">
            <a:avLst/>
          </a:prstGeom>
          <a:noFill/>
          <a:ln>
            <a:noFill/>
          </a:ln>
        </p:spPr>
      </p:pic>
      <p:pic>
        <p:nvPicPr>
          <p:cNvPr id="208" name="Google Shape;208;p31" title="1080p 3.MOV">
            <a:hlinkClick r:id="rId5"/>
          </p:cNvPr>
          <p:cNvPicPr preferRelativeResize="0"/>
          <p:nvPr/>
        </p:nvPicPr>
        <p:blipFill rotWithShape="1">
          <a:blip r:embed="rId6">
            <a:alphaModFix/>
          </a:blip>
          <a:srcRect/>
          <a:stretch/>
        </p:blipFill>
        <p:spPr>
          <a:xfrm>
            <a:off x="76767" y="4398234"/>
            <a:ext cx="4046464" cy="227613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2"/>
          <p:cNvPicPr preferRelativeResize="0"/>
          <p:nvPr/>
        </p:nvPicPr>
        <p:blipFill rotWithShape="1">
          <a:blip r:embed="rId3">
            <a:alphaModFix/>
          </a:blip>
          <a:srcRect b="32623"/>
          <a:stretch/>
        </p:blipFill>
        <p:spPr>
          <a:xfrm>
            <a:off x="220900" y="203201"/>
            <a:ext cx="6665067" cy="4346868"/>
          </a:xfrm>
          <a:prstGeom prst="rect">
            <a:avLst/>
          </a:prstGeom>
          <a:noFill/>
          <a:ln>
            <a:noFill/>
          </a:ln>
        </p:spPr>
      </p:pic>
      <p:pic>
        <p:nvPicPr>
          <p:cNvPr id="214" name="Google Shape;214;p32" descr="Staff and students at St Paul's C of E Primary School in Kingston talk about why they taking part in The Daily Mile." title="St Paul's C of E Primary School - The Daily Mile">
            <a:hlinkClick r:id="rId4"/>
          </p:cNvPr>
          <p:cNvPicPr preferRelativeResize="0"/>
          <p:nvPr/>
        </p:nvPicPr>
        <p:blipFill>
          <a:blip r:embed="rId5">
            <a:alphaModFix/>
          </a:blip>
          <a:stretch>
            <a:fillRect/>
          </a:stretch>
        </p:blipFill>
        <p:spPr>
          <a:xfrm>
            <a:off x="8037500" y="352900"/>
            <a:ext cx="3883067" cy="2912267"/>
          </a:xfrm>
          <a:prstGeom prst="rect">
            <a:avLst/>
          </a:prstGeom>
          <a:noFill/>
          <a:ln>
            <a:noFill/>
          </a:ln>
        </p:spPr>
      </p:pic>
      <p:sp>
        <p:nvSpPr>
          <p:cNvPr id="215" name="Google Shape;215;p32"/>
          <p:cNvSpPr txBox="1"/>
          <p:nvPr/>
        </p:nvSpPr>
        <p:spPr>
          <a:xfrm>
            <a:off x="6714967" y="3429000"/>
            <a:ext cx="5378400" cy="3379200"/>
          </a:xfrm>
          <a:prstGeom prst="rect">
            <a:avLst/>
          </a:prstGeom>
          <a:noFill/>
          <a:ln w="9525" cap="flat" cmpd="sng">
            <a:solidFill>
              <a:srgbClr val="F4ABB8"/>
            </a:solidFill>
            <a:prstDash val="solid"/>
            <a:round/>
            <a:headEnd type="none" w="sm" len="sm"/>
            <a:tailEnd type="none" w="sm" len="sm"/>
          </a:ln>
        </p:spPr>
        <p:txBody>
          <a:bodyPr spcFirstLastPara="1" wrap="square" lIns="121900" tIns="121900" rIns="121900" bIns="121900" anchor="t" anchorCtr="0">
            <a:noAutofit/>
          </a:bodyPr>
          <a:lstStyle/>
          <a:p>
            <a:pPr marL="609585" indent="-423323">
              <a:lnSpc>
                <a:spcPct val="115000"/>
              </a:lnSpc>
              <a:buSzPts val="1400"/>
              <a:buFont typeface="Calibri"/>
              <a:buChar char="●"/>
            </a:pPr>
            <a:r>
              <a:rPr lang="en-GB" sz="2400">
                <a:latin typeface="Calibri"/>
                <a:ea typeface="Calibri"/>
                <a:cs typeface="Calibri"/>
                <a:sym typeface="Calibri"/>
              </a:rPr>
              <a:t>Healthy Schools Awards</a:t>
            </a:r>
            <a:endParaRPr sz="2400">
              <a:latin typeface="Calibri"/>
              <a:ea typeface="Calibri"/>
              <a:cs typeface="Calibri"/>
              <a:sym typeface="Calibri"/>
            </a:endParaRPr>
          </a:p>
          <a:p>
            <a:pPr marL="609585" indent="-423323">
              <a:lnSpc>
                <a:spcPct val="115000"/>
              </a:lnSpc>
              <a:buSzPts val="1400"/>
              <a:buFont typeface="Calibri"/>
              <a:buChar char="●"/>
            </a:pPr>
            <a:r>
              <a:rPr lang="en-GB" sz="2400">
                <a:solidFill>
                  <a:schemeClr val="dk1"/>
                </a:solidFill>
                <a:latin typeface="Calibri"/>
                <a:ea typeface="Calibri"/>
                <a:cs typeface="Calibri"/>
                <a:sym typeface="Calibri"/>
              </a:rPr>
              <a:t>Supporting all early years settings to achieve Healthy Early Years London awards</a:t>
            </a:r>
            <a:endParaRPr sz="2400">
              <a:latin typeface="Calibri"/>
              <a:ea typeface="Calibri"/>
              <a:cs typeface="Calibri"/>
              <a:sym typeface="Calibri"/>
            </a:endParaRPr>
          </a:p>
          <a:p>
            <a:pPr marL="609585" indent="-423323">
              <a:lnSpc>
                <a:spcPct val="115000"/>
              </a:lnSpc>
              <a:buSzPts val="1400"/>
              <a:buFont typeface="Calibri"/>
              <a:buChar char="●"/>
            </a:pPr>
            <a:r>
              <a:rPr lang="en-GB" sz="2400">
                <a:latin typeface="Calibri"/>
                <a:ea typeface="Calibri"/>
                <a:cs typeface="Calibri"/>
                <a:sym typeface="Calibri"/>
              </a:rPr>
              <a:t>Target for all schools to be participating in the Daily Mile </a:t>
            </a:r>
            <a:endParaRPr sz="2400">
              <a:latin typeface="Calibri"/>
              <a:ea typeface="Calibri"/>
              <a:cs typeface="Calibri"/>
              <a:sym typeface="Calibri"/>
            </a:endParaRPr>
          </a:p>
          <a:p>
            <a:pPr marL="609585" indent="-423323">
              <a:lnSpc>
                <a:spcPct val="115000"/>
              </a:lnSpc>
              <a:buSzPts val="1400"/>
              <a:buFont typeface="Calibri"/>
              <a:buChar char="●"/>
            </a:pPr>
            <a:r>
              <a:rPr lang="en-GB" sz="2400">
                <a:latin typeface="Calibri"/>
                <a:ea typeface="Calibri"/>
                <a:cs typeface="Calibri"/>
                <a:sym typeface="Calibri"/>
              </a:rPr>
              <a:t>Gold Food for Life served in 24 primary schools</a:t>
            </a:r>
            <a:endParaRPr sz="2400">
              <a:latin typeface="Calibri"/>
              <a:ea typeface="Calibri"/>
              <a:cs typeface="Calibri"/>
              <a:sym typeface="Calibri"/>
            </a:endParaRPr>
          </a:p>
          <a:p>
            <a:pPr marL="609585" indent="-423323">
              <a:lnSpc>
                <a:spcPct val="115000"/>
              </a:lnSpc>
              <a:buSzPts val="1400"/>
              <a:buFont typeface="Calibri"/>
              <a:buChar char="●"/>
            </a:pPr>
            <a:r>
              <a:rPr lang="en-GB" sz="2400">
                <a:latin typeface="Calibri"/>
                <a:ea typeface="Calibri"/>
                <a:cs typeface="Calibri"/>
                <a:sym typeface="Calibri"/>
              </a:rPr>
              <a:t>Youth Games and School Sports awards</a:t>
            </a:r>
            <a:endParaRPr sz="2400">
              <a:latin typeface="Calibri"/>
              <a:ea typeface="Calibri"/>
              <a:cs typeface="Calibri"/>
              <a:sym typeface="Calibri"/>
            </a:endParaRPr>
          </a:p>
          <a:p>
            <a:pPr marL="609585" indent="-423323">
              <a:lnSpc>
                <a:spcPct val="115000"/>
              </a:lnSpc>
              <a:buSzPts val="1400"/>
              <a:buFont typeface="Calibri"/>
              <a:buChar char="●"/>
            </a:pPr>
            <a:r>
              <a:rPr lang="en-GB" sz="2400">
                <a:latin typeface="Calibri"/>
                <a:ea typeface="Calibri"/>
                <a:cs typeface="Calibri"/>
                <a:sym typeface="Calibri"/>
              </a:rPr>
              <a:t>Weight management support delivered by Your Healthcare</a:t>
            </a:r>
            <a:endParaRPr sz="2400">
              <a:latin typeface="Calibri"/>
              <a:ea typeface="Calibri"/>
              <a:cs typeface="Calibri"/>
              <a:sym typeface="Calibri"/>
            </a:endParaRPr>
          </a:p>
        </p:txBody>
      </p:sp>
      <p:sp>
        <p:nvSpPr>
          <p:cNvPr id="216" name="Google Shape;216;p32"/>
          <p:cNvSpPr txBox="1"/>
          <p:nvPr/>
        </p:nvSpPr>
        <p:spPr>
          <a:xfrm>
            <a:off x="422700" y="4406733"/>
            <a:ext cx="4164400" cy="2114800"/>
          </a:xfrm>
          <a:prstGeom prst="rect">
            <a:avLst/>
          </a:prstGeom>
          <a:solidFill>
            <a:srgbClr val="EA4B5E"/>
          </a:solidFill>
          <a:ln w="9525" cap="flat" cmpd="sng">
            <a:solidFill>
              <a:srgbClr val="F4ABB8"/>
            </a:solidFill>
            <a:prstDash val="solid"/>
            <a:round/>
            <a:headEnd type="none" w="sm" len="sm"/>
            <a:tailEnd type="none" w="sm" len="sm"/>
          </a:ln>
        </p:spPr>
        <p:txBody>
          <a:bodyPr spcFirstLastPara="1" wrap="square" lIns="121900" tIns="121900" rIns="121900" bIns="121900" anchor="t" anchorCtr="0">
            <a:noAutofit/>
          </a:bodyPr>
          <a:lstStyle/>
          <a:p>
            <a:r>
              <a:rPr lang="en-GB" sz="2400" b="1">
                <a:solidFill>
                  <a:srgbClr val="FFFFFF"/>
                </a:solidFill>
                <a:latin typeface="Calibri"/>
                <a:ea typeface="Calibri"/>
                <a:cs typeface="Calibri"/>
                <a:sym typeface="Calibri"/>
              </a:rPr>
              <a:t>Healthy Schools Awards</a:t>
            </a:r>
            <a:endParaRPr sz="2400">
              <a:solidFill>
                <a:srgbClr val="FFFFFF"/>
              </a:solidFill>
              <a:latin typeface="Calibri"/>
              <a:ea typeface="Calibri"/>
              <a:cs typeface="Calibri"/>
              <a:sym typeface="Calibri"/>
            </a:endParaRPr>
          </a:p>
          <a:p>
            <a:pPr>
              <a:buClr>
                <a:schemeClr val="dk1"/>
              </a:buClr>
              <a:buSzPts val="1100"/>
            </a:pPr>
            <a:endParaRPr sz="2400">
              <a:solidFill>
                <a:srgbClr val="FFFFFF"/>
              </a:solidFill>
              <a:latin typeface="Calibri"/>
              <a:ea typeface="Calibri"/>
              <a:cs typeface="Calibri"/>
              <a:sym typeface="Calibri"/>
            </a:endParaRPr>
          </a:p>
          <a:p>
            <a:pPr>
              <a:buClr>
                <a:schemeClr val="dk1"/>
              </a:buClr>
              <a:buSzPts val="1100"/>
            </a:pPr>
            <a:r>
              <a:rPr lang="en-GB" sz="2400" b="1">
                <a:solidFill>
                  <a:srgbClr val="FFFFFF"/>
                </a:solidFill>
                <a:latin typeface="Calibri"/>
                <a:ea typeface="Calibri"/>
                <a:cs typeface="Calibri"/>
                <a:sym typeface="Calibri"/>
              </a:rPr>
              <a:t>A total of 32 schools hold a Healthy Schools Award in Kingston with </a:t>
            </a:r>
            <a:r>
              <a:rPr lang="en-GB" sz="2400">
                <a:solidFill>
                  <a:srgbClr val="FFFFFF"/>
                </a:solidFill>
                <a:latin typeface="Calibri"/>
                <a:ea typeface="Calibri"/>
                <a:cs typeface="Calibri"/>
                <a:sym typeface="Calibri"/>
              </a:rPr>
              <a:t>32 Bronze, 14 Silver and 6 Gold.</a:t>
            </a:r>
            <a:endParaRPr sz="2400" b="1">
              <a:solidFill>
                <a:srgbClr val="FFFFFF"/>
              </a:solidFill>
              <a:latin typeface="Calibri"/>
              <a:ea typeface="Calibri"/>
              <a:cs typeface="Calibri"/>
              <a:sym typeface="Calibri"/>
            </a:endParaRPr>
          </a:p>
          <a:p>
            <a:endParaRPr sz="2400"/>
          </a:p>
        </p:txBody>
      </p:sp>
      <p:pic>
        <p:nvPicPr>
          <p:cNvPr id="217" name="Google Shape;217;p32"/>
          <p:cNvPicPr preferRelativeResize="0"/>
          <p:nvPr/>
        </p:nvPicPr>
        <p:blipFill rotWithShape="1">
          <a:blip r:embed="rId6">
            <a:alphaModFix/>
          </a:blip>
          <a:srcRect l="15979" r="15083"/>
          <a:stretch/>
        </p:blipFill>
        <p:spPr>
          <a:xfrm>
            <a:off x="4685333" y="4452734"/>
            <a:ext cx="1931400" cy="186436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3"/>
          <p:cNvPicPr preferRelativeResize="0"/>
          <p:nvPr/>
        </p:nvPicPr>
        <p:blipFill rotWithShape="1">
          <a:blip r:embed="rId3">
            <a:alphaModFix/>
          </a:blip>
          <a:srcRect b="34610"/>
          <a:stretch/>
        </p:blipFill>
        <p:spPr>
          <a:xfrm>
            <a:off x="263567" y="1034133"/>
            <a:ext cx="6625700" cy="3749800"/>
          </a:xfrm>
          <a:prstGeom prst="rect">
            <a:avLst/>
          </a:prstGeom>
          <a:noFill/>
          <a:ln>
            <a:noFill/>
          </a:ln>
        </p:spPr>
      </p:pic>
      <p:sp>
        <p:nvSpPr>
          <p:cNvPr id="223" name="Google Shape;223;p33"/>
          <p:cNvSpPr txBox="1"/>
          <p:nvPr/>
        </p:nvSpPr>
        <p:spPr>
          <a:xfrm>
            <a:off x="7402300" y="1723567"/>
            <a:ext cx="4342400" cy="4914000"/>
          </a:xfrm>
          <a:prstGeom prst="rect">
            <a:avLst/>
          </a:prstGeom>
          <a:noFill/>
          <a:ln w="9525" cap="flat" cmpd="sng">
            <a:solidFill>
              <a:srgbClr val="69C5D7"/>
            </a:solidFill>
            <a:prstDash val="solid"/>
            <a:round/>
            <a:headEnd type="none" w="sm" len="sm"/>
            <a:tailEnd type="none" w="sm" len="sm"/>
          </a:ln>
        </p:spPr>
        <p:txBody>
          <a:bodyPr spcFirstLastPara="1" wrap="square" lIns="121900" tIns="121900" rIns="121900" bIns="121900" anchor="t" anchorCtr="0">
            <a:noAutofit/>
          </a:bodyPr>
          <a:lstStyle/>
          <a:p>
            <a:pPr marL="609585" indent="-448722">
              <a:spcBef>
                <a:spcPts val="1333"/>
              </a:spcBef>
              <a:buClr>
                <a:schemeClr val="dk1"/>
              </a:buClr>
              <a:buSzPts val="1700"/>
              <a:buFont typeface="Calibri"/>
              <a:buChar char="●"/>
            </a:pPr>
            <a:r>
              <a:rPr lang="en-GB" sz="2267">
                <a:solidFill>
                  <a:schemeClr val="dk1"/>
                </a:solidFill>
                <a:latin typeface="Calibri"/>
                <a:ea typeface="Calibri"/>
                <a:cs typeface="Calibri"/>
                <a:sym typeface="Calibri"/>
              </a:rPr>
              <a:t>RBK has committed to providing </a:t>
            </a:r>
            <a:r>
              <a:rPr lang="en-GB" sz="2267" b="1">
                <a:solidFill>
                  <a:schemeClr val="dk1"/>
                </a:solidFill>
                <a:latin typeface="Calibri"/>
                <a:ea typeface="Calibri"/>
                <a:cs typeface="Calibri"/>
                <a:sym typeface="Calibri"/>
              </a:rPr>
              <a:t>water fountains </a:t>
            </a:r>
            <a:r>
              <a:rPr lang="en-GB" sz="2267">
                <a:solidFill>
                  <a:schemeClr val="dk1"/>
                </a:solidFill>
                <a:latin typeface="Calibri"/>
                <a:ea typeface="Calibri"/>
                <a:cs typeface="Calibri"/>
                <a:sym typeface="Calibri"/>
              </a:rPr>
              <a:t>throughout the borough. </a:t>
            </a:r>
            <a:endParaRPr sz="2267">
              <a:solidFill>
                <a:schemeClr val="dk1"/>
              </a:solidFill>
              <a:latin typeface="Calibri"/>
              <a:ea typeface="Calibri"/>
              <a:cs typeface="Calibri"/>
              <a:sym typeface="Calibri"/>
            </a:endParaRPr>
          </a:p>
          <a:p>
            <a:pPr marL="609585" indent="-448722">
              <a:spcBef>
                <a:spcPts val="1333"/>
              </a:spcBef>
              <a:buClr>
                <a:schemeClr val="dk1"/>
              </a:buClr>
              <a:buSzPts val="1700"/>
              <a:buFont typeface="Calibri"/>
              <a:buChar char="●"/>
            </a:pPr>
            <a:r>
              <a:rPr lang="en-GB" sz="2267">
                <a:solidFill>
                  <a:schemeClr val="dk1"/>
                </a:solidFill>
                <a:latin typeface="Calibri"/>
                <a:ea typeface="Calibri"/>
                <a:cs typeface="Calibri"/>
                <a:sym typeface="Calibri"/>
              </a:rPr>
              <a:t>Schools are encouraged to be </a:t>
            </a:r>
            <a:r>
              <a:rPr lang="en-GB" sz="2267" b="1">
                <a:solidFill>
                  <a:schemeClr val="dk1"/>
                </a:solidFill>
                <a:latin typeface="Calibri"/>
                <a:ea typeface="Calibri"/>
                <a:cs typeface="Calibri"/>
                <a:sym typeface="Calibri"/>
              </a:rPr>
              <a:t>‘water only’ schools </a:t>
            </a:r>
            <a:r>
              <a:rPr lang="en-GB" sz="2267">
                <a:solidFill>
                  <a:schemeClr val="dk1"/>
                </a:solidFill>
                <a:latin typeface="Calibri"/>
                <a:ea typeface="Calibri"/>
                <a:cs typeface="Calibri"/>
                <a:sym typeface="Calibri"/>
              </a:rPr>
              <a:t>through the Healthy Schools Awards scheme and whole school food and drink policies. </a:t>
            </a:r>
            <a:endParaRPr sz="2267">
              <a:solidFill>
                <a:schemeClr val="dk1"/>
              </a:solidFill>
              <a:latin typeface="Calibri"/>
              <a:ea typeface="Calibri"/>
              <a:cs typeface="Calibri"/>
              <a:sym typeface="Calibri"/>
            </a:endParaRPr>
          </a:p>
        </p:txBody>
      </p:sp>
      <p:pic>
        <p:nvPicPr>
          <p:cNvPr id="224" name="Google Shape;224;p33"/>
          <p:cNvPicPr preferRelativeResize="0"/>
          <p:nvPr/>
        </p:nvPicPr>
        <p:blipFill>
          <a:blip r:embed="rId4">
            <a:alphaModFix/>
          </a:blip>
          <a:stretch>
            <a:fillRect/>
          </a:stretch>
        </p:blipFill>
        <p:spPr>
          <a:xfrm>
            <a:off x="3514708" y="4411900"/>
            <a:ext cx="3810000" cy="2133600"/>
          </a:xfrm>
          <a:prstGeom prst="rect">
            <a:avLst/>
          </a:prstGeom>
          <a:noFill/>
          <a:ln>
            <a:noFill/>
          </a:ln>
        </p:spPr>
      </p:pic>
      <p:sp>
        <p:nvSpPr>
          <p:cNvPr id="225" name="Google Shape;225;p33"/>
          <p:cNvSpPr txBox="1"/>
          <p:nvPr/>
        </p:nvSpPr>
        <p:spPr>
          <a:xfrm>
            <a:off x="0" y="1"/>
            <a:ext cx="10268800" cy="1271974"/>
          </a:xfrm>
          <a:prstGeom prst="rect">
            <a:avLst/>
          </a:prstGeom>
          <a:noFill/>
          <a:ln>
            <a:noFill/>
          </a:ln>
        </p:spPr>
        <p:txBody>
          <a:bodyPr spcFirstLastPara="1" wrap="square" lIns="121900" tIns="121900" rIns="121900" bIns="121900" anchor="t" anchorCtr="0">
            <a:spAutoFit/>
          </a:bodyPr>
          <a:lstStyle/>
          <a:p>
            <a:pPr algn="ctr"/>
            <a:r>
              <a:rPr lang="en-GB" sz="3333">
                <a:solidFill>
                  <a:srgbClr val="333333"/>
                </a:solidFill>
              </a:rPr>
              <a:t>Marmot Principle: Create and develop healthy and sustainable places and communities</a:t>
            </a:r>
            <a:endParaRPr sz="1467">
              <a:solidFill>
                <a:srgbClr val="333333"/>
              </a:solidFill>
            </a:endParaRPr>
          </a:p>
        </p:txBody>
      </p:sp>
      <p:pic>
        <p:nvPicPr>
          <p:cNvPr id="226" name="Google Shape;226;p33"/>
          <p:cNvPicPr preferRelativeResize="0"/>
          <p:nvPr/>
        </p:nvPicPr>
        <p:blipFill>
          <a:blip r:embed="rId5">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p:nvPr/>
        </p:nvSpPr>
        <p:spPr>
          <a:xfrm>
            <a:off x="6518633" y="61433"/>
            <a:ext cx="5340800" cy="6318800"/>
          </a:xfrm>
          <a:prstGeom prst="rect">
            <a:avLst/>
          </a:prstGeom>
          <a:noFill/>
          <a:ln w="9525" cap="flat" cmpd="sng">
            <a:solidFill>
              <a:srgbClr val="AD7F66"/>
            </a:solidFill>
            <a:prstDash val="solid"/>
            <a:round/>
            <a:headEnd type="none" w="sm" len="sm"/>
            <a:tailEnd type="none" w="sm" len="sm"/>
          </a:ln>
        </p:spPr>
        <p:txBody>
          <a:bodyPr spcFirstLastPara="1" wrap="square" lIns="121900" tIns="121900" rIns="121900" bIns="121900" anchor="t" anchorCtr="0">
            <a:noAutofit/>
          </a:bodyPr>
          <a:lstStyle/>
          <a:p>
            <a:pPr marL="609585" indent="-423323">
              <a:spcBef>
                <a:spcPts val="1333"/>
              </a:spcBef>
              <a:buSzPts val="1400"/>
              <a:buFont typeface="Calibri"/>
              <a:buChar char="●"/>
            </a:pPr>
            <a:r>
              <a:rPr lang="en-GB" sz="2400" b="1"/>
              <a:t>Street Tag</a:t>
            </a:r>
            <a:r>
              <a:rPr lang="en-GB" sz="2400"/>
              <a:t> - an initiative started in the borough in 2020 to get children and families to run and walk, using digital gamification to incentivise physical activity levels</a:t>
            </a:r>
            <a:endParaRPr sz="2400"/>
          </a:p>
          <a:p>
            <a:pPr marL="609585" indent="-423323">
              <a:spcBef>
                <a:spcPts val="1333"/>
              </a:spcBef>
              <a:buSzPts val="1400"/>
              <a:buFont typeface="Calibri"/>
              <a:buChar char="●"/>
            </a:pPr>
            <a:r>
              <a:rPr lang="en-GB" sz="2400" b="1"/>
              <a:t>School Streets Scheme. </a:t>
            </a:r>
            <a:r>
              <a:rPr lang="en-GB" sz="2400"/>
              <a:t>School streets are timed closures to motor traffic outside schools, usually during pick up and drop off times.  RBK has trialled schemes locally. </a:t>
            </a:r>
            <a:endParaRPr sz="2400"/>
          </a:p>
          <a:p>
            <a:pPr marL="609585">
              <a:spcBef>
                <a:spcPts val="1333"/>
              </a:spcBef>
            </a:pPr>
            <a:r>
              <a:rPr lang="en-GB" sz="2400" b="1"/>
              <a:t>Green Spaces &amp; Parks Strategy 2021. </a:t>
            </a:r>
            <a:r>
              <a:rPr lang="en-GB" sz="2400">
                <a:solidFill>
                  <a:schemeClr val="dk1"/>
                </a:solidFill>
              </a:rPr>
              <a:t>RBK have invested over £1.3 million to deliver a wide range of sustainable improvements for public health benefit. </a:t>
            </a:r>
            <a:endParaRPr sz="2400">
              <a:solidFill>
                <a:schemeClr val="dk1"/>
              </a:solidFill>
            </a:endParaRPr>
          </a:p>
          <a:p>
            <a:pPr marL="609585">
              <a:spcBef>
                <a:spcPts val="1333"/>
              </a:spcBef>
            </a:pPr>
            <a:r>
              <a:rPr lang="en-GB" sz="2400" b="1">
                <a:solidFill>
                  <a:schemeClr val="dk1"/>
                </a:solidFill>
              </a:rPr>
              <a:t>Leisure Facilities Strategy 2022.  </a:t>
            </a:r>
            <a:r>
              <a:rPr lang="en-GB" sz="2400" b="1"/>
              <a:t>‘</a:t>
            </a:r>
            <a:r>
              <a:rPr lang="en-GB" sz="2400"/>
              <a:t>Fit for purpose’ community sports facilities is a key priority for RBK and the new Leisure business plan. </a:t>
            </a:r>
            <a:endParaRPr sz="2400" b="1"/>
          </a:p>
          <a:p>
            <a:endParaRPr sz="2400"/>
          </a:p>
        </p:txBody>
      </p:sp>
      <p:pic>
        <p:nvPicPr>
          <p:cNvPr id="232" name="Google Shape;232;p34"/>
          <p:cNvPicPr preferRelativeResize="0"/>
          <p:nvPr/>
        </p:nvPicPr>
        <p:blipFill>
          <a:blip r:embed="rId3">
            <a:alphaModFix/>
          </a:blip>
          <a:stretch>
            <a:fillRect/>
          </a:stretch>
        </p:blipFill>
        <p:spPr>
          <a:xfrm>
            <a:off x="42467" y="4239367"/>
            <a:ext cx="2815963" cy="1989732"/>
          </a:xfrm>
          <a:prstGeom prst="rect">
            <a:avLst/>
          </a:prstGeom>
          <a:noFill/>
          <a:ln>
            <a:noFill/>
          </a:ln>
        </p:spPr>
      </p:pic>
      <p:pic>
        <p:nvPicPr>
          <p:cNvPr id="233" name="Google Shape;233;p34"/>
          <p:cNvPicPr preferRelativeResize="0"/>
          <p:nvPr/>
        </p:nvPicPr>
        <p:blipFill rotWithShape="1">
          <a:blip r:embed="rId4">
            <a:alphaModFix/>
          </a:blip>
          <a:srcRect b="35579"/>
          <a:stretch/>
        </p:blipFill>
        <p:spPr>
          <a:xfrm>
            <a:off x="1" y="0"/>
            <a:ext cx="7219799" cy="4156200"/>
          </a:xfrm>
          <a:prstGeom prst="rect">
            <a:avLst/>
          </a:prstGeom>
          <a:noFill/>
          <a:ln>
            <a:noFill/>
          </a:ln>
        </p:spPr>
      </p:pic>
      <p:pic>
        <p:nvPicPr>
          <p:cNvPr id="234" name="Google Shape;234;p34"/>
          <p:cNvPicPr preferRelativeResize="0"/>
          <p:nvPr/>
        </p:nvPicPr>
        <p:blipFill rotWithShape="1">
          <a:blip r:embed="rId5">
            <a:alphaModFix/>
          </a:blip>
          <a:srcRect t="12556"/>
          <a:stretch/>
        </p:blipFill>
        <p:spPr>
          <a:xfrm>
            <a:off x="5387301" y="3554131"/>
            <a:ext cx="1832500" cy="1667900"/>
          </a:xfrm>
          <a:prstGeom prst="rect">
            <a:avLst/>
          </a:prstGeom>
          <a:noFill/>
          <a:ln>
            <a:noFill/>
          </a:ln>
        </p:spPr>
      </p:pic>
      <p:sp>
        <p:nvSpPr>
          <p:cNvPr id="235" name="Google Shape;235;p34"/>
          <p:cNvSpPr txBox="1"/>
          <p:nvPr/>
        </p:nvSpPr>
        <p:spPr>
          <a:xfrm>
            <a:off x="2971667" y="4625434"/>
            <a:ext cx="3030000" cy="1754286"/>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GB" sz="1400">
                <a:solidFill>
                  <a:srgbClr val="3C4043"/>
                </a:solidFill>
                <a:highlight>
                  <a:srgbClr val="FFFFFF"/>
                </a:highlight>
                <a:latin typeface="Roboto"/>
                <a:ea typeface="Roboto"/>
                <a:cs typeface="Roboto"/>
                <a:sym typeface="Roboto"/>
              </a:rPr>
              <a:t>Kingston Schools are participating in Street Tag’s Schools leaderboard.</a:t>
            </a:r>
            <a:endParaRPr sz="1400">
              <a:solidFill>
                <a:srgbClr val="3C4043"/>
              </a:solidFill>
              <a:highlight>
                <a:srgbClr val="FFFFFF"/>
              </a:highlight>
              <a:latin typeface="Roboto"/>
              <a:ea typeface="Roboto"/>
              <a:cs typeface="Roboto"/>
              <a:sym typeface="Roboto"/>
            </a:endParaRPr>
          </a:p>
          <a:p>
            <a:pPr>
              <a:buClr>
                <a:schemeClr val="dk1"/>
              </a:buClr>
              <a:buSzPts val="1100"/>
            </a:pPr>
            <a:endParaRPr sz="1400">
              <a:solidFill>
                <a:srgbClr val="3C4043"/>
              </a:solidFill>
              <a:highlight>
                <a:srgbClr val="FFFFFF"/>
              </a:highlight>
              <a:latin typeface="Roboto"/>
              <a:ea typeface="Roboto"/>
              <a:cs typeface="Roboto"/>
              <a:sym typeface="Roboto"/>
            </a:endParaRPr>
          </a:p>
          <a:p>
            <a:pPr>
              <a:buClr>
                <a:schemeClr val="dk1"/>
              </a:buClr>
              <a:buSzPts val="1100"/>
            </a:pPr>
            <a:r>
              <a:rPr lang="en-GB" sz="1400">
                <a:solidFill>
                  <a:srgbClr val="3C4043"/>
                </a:solidFill>
                <a:highlight>
                  <a:srgbClr val="FFFFFF"/>
                </a:highlight>
                <a:latin typeface="Roboto"/>
                <a:ea typeface="Roboto"/>
                <a:cs typeface="Roboto"/>
                <a:sym typeface="Roboto"/>
              </a:rPr>
              <a:t>In February 2022</a:t>
            </a:r>
            <a:endParaRPr sz="1400">
              <a:solidFill>
                <a:srgbClr val="3C4043"/>
              </a:solidFill>
              <a:highlight>
                <a:srgbClr val="FFFFFF"/>
              </a:highlight>
              <a:latin typeface="Roboto"/>
              <a:ea typeface="Roboto"/>
              <a:cs typeface="Roboto"/>
              <a:sym typeface="Roboto"/>
            </a:endParaRPr>
          </a:p>
          <a:p>
            <a:pPr>
              <a:buClr>
                <a:schemeClr val="dk1"/>
              </a:buClr>
              <a:buSzPts val="1100"/>
            </a:pPr>
            <a:r>
              <a:rPr lang="en-GB" sz="1400">
                <a:solidFill>
                  <a:srgbClr val="3C4043"/>
                </a:solidFill>
                <a:highlight>
                  <a:srgbClr val="FFFFFF"/>
                </a:highlight>
                <a:latin typeface="Roboto"/>
                <a:ea typeface="Roboto"/>
                <a:cs typeface="Roboto"/>
                <a:sym typeface="Roboto"/>
              </a:rPr>
              <a:t>1393 families participated and collected 44,109 tags. </a:t>
            </a: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a:spLocks noGrp="1"/>
          </p:cNvSpPr>
          <p:nvPr>
            <p:ph type="title"/>
          </p:nvPr>
        </p:nvSpPr>
        <p:spPr>
          <a:xfrm>
            <a:off x="159733" y="220867"/>
            <a:ext cx="10490000" cy="1412000"/>
          </a:xfrm>
          <a:prstGeom prst="rect">
            <a:avLst/>
          </a:prstGeom>
        </p:spPr>
        <p:txBody>
          <a:bodyPr spcFirstLastPara="1" vert="horz" wrap="square" lIns="121900" tIns="121900" rIns="121900" bIns="121900" rtlCol="0" anchor="t" anchorCtr="0">
            <a:noAutofit/>
          </a:bodyPr>
          <a:lstStyle/>
          <a:p>
            <a:pPr algn="ctr"/>
            <a:r>
              <a:rPr lang="en-GB" sz="3333">
                <a:solidFill>
                  <a:srgbClr val="333333"/>
                </a:solidFill>
              </a:rPr>
              <a:t>Other initiatives to explore and do together to promote healthy weight, physical activity and tackle obesity in 2022/2023 </a:t>
            </a:r>
            <a:endParaRPr sz="3333">
              <a:solidFill>
                <a:srgbClr val="333333"/>
              </a:solidFill>
            </a:endParaRPr>
          </a:p>
        </p:txBody>
      </p:sp>
      <p:sp>
        <p:nvSpPr>
          <p:cNvPr id="241" name="Google Shape;241;p35"/>
          <p:cNvSpPr txBox="1">
            <a:spLocks noGrp="1"/>
          </p:cNvSpPr>
          <p:nvPr>
            <p:ph type="body" idx="1"/>
          </p:nvPr>
        </p:nvSpPr>
        <p:spPr>
          <a:xfrm>
            <a:off x="159733" y="1826800"/>
            <a:ext cx="11597600" cy="43948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GB" sz="2133">
                <a:solidFill>
                  <a:srgbClr val="333333"/>
                </a:solidFill>
                <a:highlight>
                  <a:srgbClr val="FFFFFF"/>
                </a:highlight>
              </a:rPr>
              <a:t>1) </a:t>
            </a:r>
            <a:r>
              <a:rPr lang="en-GB" sz="1867">
                <a:solidFill>
                  <a:srgbClr val="333333"/>
                </a:solidFill>
                <a:highlight>
                  <a:srgbClr val="FFFFFF"/>
                </a:highlight>
              </a:rPr>
              <a:t>Promoting physical activity and sustainable travel (Local Plan)</a:t>
            </a:r>
            <a:endParaRPr sz="1867">
              <a:solidFill>
                <a:srgbClr val="333333"/>
              </a:solidFill>
              <a:highlight>
                <a:srgbClr val="FFFFFF"/>
              </a:highlight>
            </a:endParaRPr>
          </a:p>
          <a:p>
            <a:pPr marL="0" indent="0">
              <a:spcBef>
                <a:spcPts val="2133"/>
              </a:spcBef>
              <a:buClr>
                <a:schemeClr val="dk1"/>
              </a:buClr>
              <a:buSzPts val="1100"/>
              <a:buNone/>
            </a:pPr>
            <a:r>
              <a:rPr lang="en-GB" sz="1867">
                <a:solidFill>
                  <a:srgbClr val="333333"/>
                </a:solidFill>
                <a:highlight>
                  <a:srgbClr val="FFFFFF"/>
                </a:highlight>
              </a:rPr>
              <a:t>2) Promoting healthy eating campaigns and enabling healthy eating via workplaces, local businesses and making affordable healthy food available for all in our communities (Health Promotion Campaigns, working with businesses, Tackling Food Insecurity -Brite Box, Pantry, Cookery Classes)</a:t>
            </a:r>
            <a:endParaRPr sz="1867">
              <a:solidFill>
                <a:srgbClr val="333333"/>
              </a:solidFill>
              <a:highlight>
                <a:srgbClr val="FFFFFF"/>
              </a:highlight>
            </a:endParaRPr>
          </a:p>
          <a:p>
            <a:pPr marL="0" indent="0">
              <a:spcBef>
                <a:spcPts val="2133"/>
              </a:spcBef>
              <a:buClr>
                <a:schemeClr val="dk1"/>
              </a:buClr>
              <a:buSzPts val="1100"/>
              <a:buNone/>
            </a:pPr>
            <a:r>
              <a:rPr lang="en-GB" sz="1867">
                <a:solidFill>
                  <a:srgbClr val="333333"/>
                </a:solidFill>
                <a:highlight>
                  <a:srgbClr val="FFFFFF"/>
                </a:highlight>
              </a:rPr>
              <a:t>3) Workforce development: Making Every Contact Count (Healthy Conversations) and encouraging people to take up available interventions and targeted weight management support (Vaccines and MECC)</a:t>
            </a:r>
            <a:endParaRPr sz="1867">
              <a:solidFill>
                <a:srgbClr val="333333"/>
              </a:solidFill>
              <a:highlight>
                <a:srgbClr val="FFFFFF"/>
              </a:highlight>
            </a:endParaRPr>
          </a:p>
          <a:p>
            <a:pPr marL="0" indent="0">
              <a:spcBef>
                <a:spcPts val="2133"/>
              </a:spcBef>
              <a:buNone/>
            </a:pPr>
            <a:r>
              <a:rPr lang="en-GB" sz="1867">
                <a:solidFill>
                  <a:srgbClr val="333333"/>
                </a:solidFill>
                <a:highlight>
                  <a:srgbClr val="FFFFFF"/>
                </a:highlight>
              </a:rPr>
              <a:t>4) Making free water available to all, everywhere (Focus on Water Only Schools)</a:t>
            </a:r>
            <a:endParaRPr sz="1867">
              <a:solidFill>
                <a:srgbClr val="333333"/>
              </a:solidFill>
              <a:highlight>
                <a:srgbClr val="FFFFFF"/>
              </a:highlight>
            </a:endParaRPr>
          </a:p>
          <a:p>
            <a:pPr marL="0" indent="0">
              <a:spcBef>
                <a:spcPts val="2133"/>
              </a:spcBef>
              <a:buNone/>
            </a:pPr>
            <a:r>
              <a:rPr lang="en-GB" sz="1867">
                <a:solidFill>
                  <a:srgbClr val="333333"/>
                </a:solidFill>
                <a:highlight>
                  <a:srgbClr val="FFFFFF"/>
                </a:highlight>
              </a:rPr>
              <a:t>5) Tackling inequalities by proportionately targeting population groups with poorer health outcomes (low income families, Black, asian and minority ethnic groups and young boys) </a:t>
            </a:r>
            <a:endParaRPr sz="1867">
              <a:solidFill>
                <a:srgbClr val="333333"/>
              </a:solidFill>
              <a:highlight>
                <a:srgbClr val="FFFFFF"/>
              </a:highlight>
            </a:endParaRPr>
          </a:p>
          <a:p>
            <a:pPr marL="0" indent="0">
              <a:spcBef>
                <a:spcPts val="2133"/>
              </a:spcBef>
              <a:spcAft>
                <a:spcPts val="2133"/>
              </a:spcAft>
              <a:buNone/>
            </a:pPr>
            <a:r>
              <a:rPr lang="en-GB" sz="1867">
                <a:solidFill>
                  <a:srgbClr val="333333"/>
                </a:solidFill>
                <a:highlight>
                  <a:srgbClr val="FFFFFF"/>
                </a:highlight>
              </a:rPr>
              <a:t>6) The Biggest Issue -finding out what is important to local people, what works for them? </a:t>
            </a:r>
            <a:endParaRPr sz="1867">
              <a:solidFill>
                <a:srgbClr val="333333"/>
              </a:solidFill>
              <a:highlight>
                <a:srgbClr val="FFFFFF"/>
              </a:highlight>
            </a:endParaRPr>
          </a:p>
        </p:txBody>
      </p:sp>
      <p:pic>
        <p:nvPicPr>
          <p:cNvPr id="242" name="Google Shape;242;p35"/>
          <p:cNvPicPr preferRelativeResize="0"/>
          <p:nvPr/>
        </p:nvPicPr>
        <p:blipFill>
          <a:blip r:embed="rId3">
            <a:alphaModFix/>
          </a:blip>
          <a:stretch>
            <a:fillRect/>
          </a:stretch>
        </p:blipFill>
        <p:spPr>
          <a:xfrm>
            <a:off x="10793768" y="220867"/>
            <a:ext cx="1103035" cy="12850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6" descr="thumbnail_IMG_2229.jpg"/>
          <p:cNvPicPr preferRelativeResize="0"/>
          <p:nvPr/>
        </p:nvPicPr>
        <p:blipFill rotWithShape="1">
          <a:blip r:embed="rId3">
            <a:alphaModFix/>
          </a:blip>
          <a:srcRect/>
          <a:stretch/>
        </p:blipFill>
        <p:spPr>
          <a:xfrm>
            <a:off x="3285522" y="4442828"/>
            <a:ext cx="1449468" cy="2366475"/>
          </a:xfrm>
          <a:prstGeom prst="rect">
            <a:avLst/>
          </a:prstGeom>
          <a:noFill/>
          <a:ln>
            <a:noFill/>
          </a:ln>
        </p:spPr>
      </p:pic>
      <p:pic>
        <p:nvPicPr>
          <p:cNvPr id="248" name="Google Shape;248;p36" descr="thumbnail_IMG_2226.jpg"/>
          <p:cNvPicPr preferRelativeResize="0"/>
          <p:nvPr/>
        </p:nvPicPr>
        <p:blipFill rotWithShape="1">
          <a:blip r:embed="rId4">
            <a:alphaModFix/>
          </a:blip>
          <a:srcRect/>
          <a:stretch/>
        </p:blipFill>
        <p:spPr>
          <a:xfrm>
            <a:off x="882" y="4442828"/>
            <a:ext cx="1621789" cy="2337715"/>
          </a:xfrm>
          <a:prstGeom prst="rect">
            <a:avLst/>
          </a:prstGeom>
          <a:noFill/>
          <a:ln>
            <a:noFill/>
          </a:ln>
        </p:spPr>
      </p:pic>
      <p:pic>
        <p:nvPicPr>
          <p:cNvPr id="249" name="Google Shape;249;p36" descr="Picture 9"/>
          <p:cNvPicPr preferRelativeResize="0"/>
          <p:nvPr/>
        </p:nvPicPr>
        <p:blipFill rotWithShape="1">
          <a:blip r:embed="rId5">
            <a:alphaModFix/>
          </a:blip>
          <a:srcRect/>
          <a:stretch/>
        </p:blipFill>
        <p:spPr>
          <a:xfrm>
            <a:off x="8891318" y="-461"/>
            <a:ext cx="2813087" cy="3750783"/>
          </a:xfrm>
          <a:prstGeom prst="rect">
            <a:avLst/>
          </a:prstGeom>
          <a:noFill/>
          <a:ln>
            <a:noFill/>
          </a:ln>
        </p:spPr>
      </p:pic>
      <p:pic>
        <p:nvPicPr>
          <p:cNvPr id="250" name="Google Shape;250;p36" descr="Picture 5"/>
          <p:cNvPicPr preferRelativeResize="0"/>
          <p:nvPr/>
        </p:nvPicPr>
        <p:blipFill rotWithShape="1">
          <a:blip r:embed="rId6">
            <a:alphaModFix/>
          </a:blip>
          <a:srcRect/>
          <a:stretch/>
        </p:blipFill>
        <p:spPr>
          <a:xfrm>
            <a:off x="7994243" y="2693726"/>
            <a:ext cx="4144760" cy="4164277"/>
          </a:xfrm>
          <a:prstGeom prst="rect">
            <a:avLst/>
          </a:prstGeom>
          <a:noFill/>
          <a:ln>
            <a:noFill/>
          </a:ln>
        </p:spPr>
      </p:pic>
      <p:pic>
        <p:nvPicPr>
          <p:cNvPr id="251" name="Google Shape;251;p36" descr="thumbnail_IMG_2225.jpg"/>
          <p:cNvPicPr preferRelativeResize="0"/>
          <p:nvPr/>
        </p:nvPicPr>
        <p:blipFill rotWithShape="1">
          <a:blip r:embed="rId7">
            <a:alphaModFix/>
          </a:blip>
          <a:srcRect/>
          <a:stretch/>
        </p:blipFill>
        <p:spPr>
          <a:xfrm>
            <a:off x="1630416" y="4442828"/>
            <a:ext cx="1647361" cy="2337715"/>
          </a:xfrm>
          <a:prstGeom prst="rect">
            <a:avLst/>
          </a:prstGeom>
          <a:noFill/>
          <a:ln>
            <a:noFill/>
          </a:ln>
        </p:spPr>
      </p:pic>
      <p:pic>
        <p:nvPicPr>
          <p:cNvPr id="252" name="Google Shape;252;p36" descr="Picture 2"/>
          <p:cNvPicPr preferRelativeResize="0"/>
          <p:nvPr/>
        </p:nvPicPr>
        <p:blipFill rotWithShape="1">
          <a:blip r:embed="rId8">
            <a:alphaModFix/>
          </a:blip>
          <a:srcRect/>
          <a:stretch/>
        </p:blipFill>
        <p:spPr>
          <a:xfrm rot="5400000">
            <a:off x="4627927" y="4064876"/>
            <a:ext cx="3192144" cy="2394109"/>
          </a:xfrm>
          <a:prstGeom prst="rect">
            <a:avLst/>
          </a:prstGeom>
          <a:noFill/>
          <a:ln>
            <a:noFill/>
          </a:ln>
        </p:spPr>
      </p:pic>
      <p:sp>
        <p:nvSpPr>
          <p:cNvPr id="253" name="Google Shape;253;p36"/>
          <p:cNvSpPr txBox="1">
            <a:spLocks noGrp="1"/>
          </p:cNvSpPr>
          <p:nvPr>
            <p:ph type="title"/>
          </p:nvPr>
        </p:nvSpPr>
        <p:spPr>
          <a:xfrm>
            <a:off x="180475" y="0"/>
            <a:ext cx="8223200" cy="3666000"/>
          </a:xfrm>
          <a:prstGeom prst="rect">
            <a:avLst/>
          </a:prstGeom>
          <a:noFill/>
          <a:ln>
            <a:noFill/>
          </a:ln>
        </p:spPr>
        <p:txBody>
          <a:bodyPr spcFirstLastPara="1" vert="horz" wrap="square" lIns="45700" tIns="45700" rIns="45700" bIns="45700" rtlCol="0" anchor="b" anchorCtr="0">
            <a:normAutofit fontScale="90000"/>
          </a:bodyPr>
          <a:lstStyle/>
          <a:p>
            <a:pPr>
              <a:lnSpc>
                <a:spcPct val="90000"/>
              </a:lnSpc>
              <a:buClr>
                <a:srgbClr val="404040"/>
              </a:buClr>
              <a:buSzPct val="100000"/>
            </a:pPr>
            <a:r>
              <a:rPr lang="en-GB" sz="4667">
                <a:solidFill>
                  <a:srgbClr val="404040"/>
                </a:solidFill>
                <a:latin typeface="Bookman Old Style"/>
                <a:ea typeface="Bookman Old Style"/>
                <a:cs typeface="Bookman Old Style"/>
                <a:sym typeface="Bookman Old Style"/>
              </a:rPr>
              <a:t>We want to hear from our communities – what people feel about their weight and why, and what they would find helpful to support them to be a healthy weight</a:t>
            </a:r>
            <a:endParaRPr sz="4667">
              <a:solidFill>
                <a:srgbClr val="404040"/>
              </a:solidFill>
              <a:latin typeface="Bookman Old Style"/>
              <a:ea typeface="Bookman Old Style"/>
              <a:cs typeface="Bookman Old Style"/>
              <a:sym typeface="Bookman Old Style"/>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p:nvPr/>
        </p:nvSpPr>
        <p:spPr>
          <a:xfrm>
            <a:off x="0" y="0"/>
            <a:ext cx="12192000" cy="6858000"/>
          </a:xfrm>
          <a:prstGeom prst="rect">
            <a:avLst/>
          </a:prstGeom>
          <a:solidFill>
            <a:srgbClr val="F0965A"/>
          </a:solidFill>
          <a:ln w="25400" cap="flat" cmpd="sng">
            <a:solidFill>
              <a:schemeClr val="accent1"/>
            </a:solidFill>
            <a:prstDash val="solid"/>
            <a:round/>
            <a:headEnd type="none" w="sm" len="sm"/>
            <a:tailEnd type="none" w="sm" len="sm"/>
          </a:ln>
          <a:effectLst>
            <a:outerShdw blurRad="38100" dist="25400" dir="2700000" rotWithShape="0">
              <a:srgbClr val="000000">
                <a:alpha val="60000"/>
              </a:srgbClr>
            </a:outerShdw>
          </a:effectLst>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Helvetica Neue"/>
              <a:ea typeface="Helvetica Neue"/>
              <a:cs typeface="Helvetica Neue"/>
              <a:sym typeface="Helvetica Neue"/>
            </a:endParaRPr>
          </a:p>
        </p:txBody>
      </p:sp>
      <p:pic>
        <p:nvPicPr>
          <p:cNvPr id="259" name="Google Shape;259;p37" descr="image3.jpeg"/>
          <p:cNvPicPr preferRelativeResize="0"/>
          <p:nvPr/>
        </p:nvPicPr>
        <p:blipFill rotWithShape="1">
          <a:blip r:embed="rId3">
            <a:alphaModFix/>
          </a:blip>
          <a:srcRect/>
          <a:stretch/>
        </p:blipFill>
        <p:spPr>
          <a:xfrm>
            <a:off x="3016973" y="569073"/>
            <a:ext cx="5962767" cy="585145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62062" y="411061"/>
            <a:ext cx="9132354" cy="3539430"/>
          </a:xfrm>
          <a:prstGeom prst="rect">
            <a:avLst/>
          </a:prstGeom>
          <a:noFill/>
        </p:spPr>
        <p:txBody>
          <a:bodyPr wrap="square" rtlCol="0">
            <a:spAutoFit/>
          </a:bodyPr>
          <a:lstStyle/>
          <a:p>
            <a:pPr fontAlgn="base"/>
            <a:r>
              <a:rPr lang="en-GB" sz="4800" b="1">
                <a:solidFill>
                  <a:srgbClr val="E7479D"/>
                </a:solidFill>
                <a:latin typeface="Trebuchet MS" panose="020B0703020202090204" pitchFamily="34" charset="0"/>
              </a:rPr>
              <a:t>Talk to Healthwatch Kingston, Community Surgery </a:t>
            </a:r>
            <a:endParaRPr lang="en-GB" sz="2800" b="1">
              <a:solidFill>
                <a:schemeClr val="accent5">
                  <a:lumMod val="50000"/>
                </a:schemeClr>
              </a:solidFill>
              <a:latin typeface="Trebuchet MS" panose="020B0703020202090204" pitchFamily="34" charset="0"/>
            </a:endParaRPr>
          </a:p>
          <a:p>
            <a:pPr fontAlgn="base"/>
            <a:endParaRPr lang="en-GB" sz="2800" b="1">
              <a:solidFill>
                <a:schemeClr val="accent5">
                  <a:lumMod val="50000"/>
                </a:schemeClr>
              </a:solidFill>
              <a:latin typeface="Trebuchet MS" panose="020B0703020202090204" pitchFamily="34" charset="0"/>
            </a:endParaRPr>
          </a:p>
          <a:p>
            <a:pPr fontAlgn="base"/>
            <a:r>
              <a:rPr lang="en-GB" sz="2800" b="1">
                <a:solidFill>
                  <a:schemeClr val="accent5">
                    <a:lumMod val="50000"/>
                  </a:schemeClr>
                </a:solidFill>
                <a:latin typeface="Trebuchet MS" panose="020B0703020202090204" pitchFamily="34" charset="0"/>
              </a:rPr>
              <a:t>Do you have a question or concern about local NHS and social care services? </a:t>
            </a:r>
          </a:p>
          <a:p>
            <a:pPr fontAlgn="base"/>
            <a:endParaRPr lang="en-US" sz="2400" b="1">
              <a:solidFill>
                <a:schemeClr val="accent5">
                  <a:lumMod val="50000"/>
                </a:schemeClr>
              </a:solidFill>
              <a:latin typeface="Trebuchet MS" panose="020B0703020202090204" pitchFamily="34" charset="0"/>
            </a:endParaRPr>
          </a:p>
          <a:p>
            <a:pPr fontAlgn="base"/>
            <a:endParaRPr lang="en-US" sz="2000" b="1">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344891" y="5609316"/>
            <a:ext cx="4557568" cy="1134328"/>
          </a:xfrm>
          <a:prstGeom prst="rect">
            <a:avLst/>
          </a:prstGeom>
        </p:spPr>
      </p:pic>
      <p:pic>
        <p:nvPicPr>
          <p:cNvPr id="7" name="Picture 10">
            <a:extLst>
              <a:ext uri="{FF2B5EF4-FFF2-40B4-BE49-F238E27FC236}">
                <a16:creationId xmlns:a16="http://schemas.microsoft.com/office/drawing/2014/main" id="{97926BAA-CB23-DE93-C489-C077A9374482}"/>
              </a:ext>
            </a:extLst>
          </p:cNvPr>
          <p:cNvPicPr>
            <a:picLocks noChangeAspect="1"/>
          </p:cNvPicPr>
          <p:nvPr/>
        </p:nvPicPr>
        <p:blipFill>
          <a:blip r:embed="rId3"/>
          <a:stretch>
            <a:fillRect/>
          </a:stretch>
        </p:blipFill>
        <p:spPr>
          <a:xfrm>
            <a:off x="562062" y="2547682"/>
            <a:ext cx="5121019" cy="5121019"/>
          </a:xfrm>
          <a:prstGeom prst="rect">
            <a:avLst/>
          </a:prstGeom>
        </p:spPr>
      </p:pic>
    </p:spTree>
    <p:extLst>
      <p:ext uri="{BB962C8B-B14F-4D97-AF65-F5344CB8AC3E}">
        <p14:creationId xmlns:p14="http://schemas.microsoft.com/office/powerpoint/2010/main" val="433717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62063" y="411061"/>
            <a:ext cx="8056298" cy="2246769"/>
          </a:xfrm>
          <a:prstGeom prst="rect">
            <a:avLst/>
          </a:prstGeom>
          <a:noFill/>
        </p:spPr>
        <p:txBody>
          <a:bodyPr wrap="square" rtlCol="0">
            <a:spAutoFit/>
          </a:bodyPr>
          <a:lstStyle/>
          <a:p>
            <a:pPr fontAlgn="base"/>
            <a:r>
              <a:rPr lang="en-GB" sz="4800" b="1" dirty="0">
                <a:solidFill>
                  <a:srgbClr val="E7479D"/>
                </a:solidFill>
                <a:latin typeface="Trebuchet MS" panose="020B0703020202090204" pitchFamily="34" charset="0"/>
              </a:rPr>
              <a:t>Healthwatch Kingston Update</a:t>
            </a:r>
          </a:p>
          <a:p>
            <a:pPr fontAlgn="base"/>
            <a:endParaRPr lang="en-US" sz="24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862097" y="5530090"/>
            <a:ext cx="4229602" cy="1052701"/>
          </a:xfrm>
          <a:prstGeom prst="rect">
            <a:avLst/>
          </a:prstGeom>
        </p:spPr>
      </p:pic>
      <p:sp>
        <p:nvSpPr>
          <p:cNvPr id="10" name="TextBox 9">
            <a:extLst>
              <a:ext uri="{FF2B5EF4-FFF2-40B4-BE49-F238E27FC236}">
                <a16:creationId xmlns:a16="http://schemas.microsoft.com/office/drawing/2014/main" id="{294B3294-F7BC-AC0F-50C3-93E711AC968B}"/>
              </a:ext>
            </a:extLst>
          </p:cNvPr>
          <p:cNvSpPr txBox="1"/>
          <p:nvPr/>
        </p:nvSpPr>
        <p:spPr>
          <a:xfrm>
            <a:off x="-150830" y="1894786"/>
            <a:ext cx="8540685" cy="5940088"/>
          </a:xfrm>
          <a:prstGeom prst="rect">
            <a:avLst/>
          </a:prstGeom>
          <a:noFill/>
        </p:spPr>
        <p:txBody>
          <a:bodyPr wrap="square">
            <a:spAutoFit/>
          </a:bodyPr>
          <a:lstStyle/>
          <a:p>
            <a:endParaRPr lang="en-GB" sz="1400" dirty="0">
              <a:effectLst/>
              <a:latin typeface="Trebuchet MS" panose="020B0603020202020204" pitchFamily="34" charset="0"/>
            </a:endParaRPr>
          </a:p>
          <a:p>
            <a:pPr marL="742950" lvl="1" indent="-285750">
              <a:lnSpc>
                <a:spcPct val="115000"/>
              </a:lnSpc>
              <a:buFont typeface="Courier New" panose="02070309020205020404" pitchFamily="49" charset="0"/>
              <a:buChar char="o"/>
            </a:pPr>
            <a:r>
              <a:rPr lang="en-GB" sz="1600" dirty="0">
                <a:solidFill>
                  <a:srgbClr val="1F4E79"/>
                </a:solidFill>
                <a:effectLst/>
                <a:latin typeface="Trebuchet MS" panose="020B0603020202020204" pitchFamily="34" charset="0"/>
                <a:ea typeface="Times New Roman" panose="02020603050405020304" pitchFamily="18" charset="0"/>
              </a:rPr>
              <a:t>Bereavement Report published 18 Aug 2022 </a:t>
            </a:r>
          </a:p>
          <a:p>
            <a:pPr marL="742950" lvl="1" indent="-285750">
              <a:lnSpc>
                <a:spcPct val="115000"/>
              </a:lnSpc>
              <a:buFont typeface="Courier New" panose="02070309020205020404" pitchFamily="49" charset="0"/>
              <a:buChar char="o"/>
            </a:pPr>
            <a:r>
              <a:rPr lang="en-GB" sz="1600" u="sng" dirty="0">
                <a:solidFill>
                  <a:srgbClr val="1F4E79"/>
                </a:solidFill>
                <a:effectLst/>
                <a:latin typeface="Trebuchet MS" panose="020B0603020202020204" pitchFamily="34" charset="0"/>
                <a:ea typeface="Times New Roman" panose="02020603050405020304" pitchFamily="18" charset="0"/>
                <a:hlinkClick r:id="rId3"/>
              </a:rPr>
              <a:t>Microsoft Word - Bereavement Services Report Final Draft V7[95].docx (healthwatchkingston.org.uk)</a:t>
            </a:r>
            <a:endParaRPr lang="en-GB" sz="1600" dirty="0">
              <a:solidFill>
                <a:srgbClr val="1F4E79"/>
              </a:solidFill>
              <a:effectLst/>
              <a:latin typeface="Trebuchet MS" panose="020B0603020202020204" pitchFamily="34" charset="0"/>
              <a:ea typeface="Times New Roman" panose="02020603050405020304" pitchFamily="18" charset="0"/>
            </a:endParaRPr>
          </a:p>
          <a:p>
            <a:pPr marL="742950" lvl="1" indent="-285750">
              <a:lnSpc>
                <a:spcPct val="115000"/>
              </a:lnSpc>
              <a:buFont typeface="Courier New" panose="02070309020205020404" pitchFamily="49" charset="0"/>
              <a:buChar char="o"/>
            </a:pPr>
            <a:r>
              <a:rPr lang="en-GB" sz="1600" dirty="0">
                <a:solidFill>
                  <a:srgbClr val="1F4E79"/>
                </a:solidFill>
                <a:effectLst/>
                <a:latin typeface="Trebuchet MS" panose="020B0603020202020204" pitchFamily="34" charset="0"/>
                <a:ea typeface="Times New Roman" panose="02020603050405020304" pitchFamily="18" charset="0"/>
              </a:rPr>
              <a:t>ME. Pulse Check Survey opened </a:t>
            </a:r>
            <a:r>
              <a:rPr lang="en-GB" sz="1600" dirty="0">
                <a:solidFill>
                  <a:srgbClr val="1F4E79"/>
                </a:solidFill>
                <a:effectLst/>
                <a:latin typeface="Trebuchet MS" panose="020B0603020202020204" pitchFamily="34" charset="0"/>
                <a:ea typeface="Times New Roman" panose="02020603050405020304" pitchFamily="18" charset="0"/>
                <a:hlinkClick r:id="rId4"/>
              </a:rPr>
              <a:t>–</a:t>
            </a:r>
            <a:r>
              <a:rPr lang="en-GB" sz="1600" dirty="0">
                <a:solidFill>
                  <a:srgbClr val="1F4E79"/>
                </a:solidFill>
                <a:effectLst/>
                <a:latin typeface="Trebuchet MS" panose="020B0603020202020204" pitchFamily="34" charset="0"/>
                <a:ea typeface="Times New Roman" panose="02020603050405020304" pitchFamily="18" charset="0"/>
              </a:rPr>
              <a:t> </a:t>
            </a:r>
          </a:p>
          <a:p>
            <a:pPr marL="742950" lvl="1" indent="-285750">
              <a:lnSpc>
                <a:spcPct val="115000"/>
              </a:lnSpc>
              <a:buFont typeface="Courier New" panose="02070309020205020404" pitchFamily="49" charset="0"/>
              <a:buChar char="o"/>
            </a:pPr>
            <a:r>
              <a:rPr lang="en-GB" sz="1600" u="sng" dirty="0">
                <a:solidFill>
                  <a:srgbClr val="1F4E79"/>
                </a:solidFill>
                <a:effectLst/>
                <a:latin typeface="Trebuchet MS" panose="020B0603020202020204" pitchFamily="34" charset="0"/>
                <a:ea typeface="Times New Roman" panose="02020603050405020304" pitchFamily="18" charset="0"/>
                <a:hlinkClick r:id="rId4"/>
              </a:rPr>
              <a:t>Pulse Check Survey - </a:t>
            </a:r>
            <a:r>
              <a:rPr lang="en-GB" sz="1600" u="sng" dirty="0" err="1">
                <a:solidFill>
                  <a:srgbClr val="1F4E79"/>
                </a:solidFill>
                <a:effectLst/>
                <a:latin typeface="Trebuchet MS" panose="020B0603020202020204" pitchFamily="34" charset="0"/>
                <a:ea typeface="Times New Roman" panose="02020603050405020304" pitchFamily="18" charset="0"/>
                <a:hlinkClick r:id="rId4"/>
              </a:rPr>
              <a:t>Myalgic</a:t>
            </a:r>
            <a:r>
              <a:rPr lang="en-GB" sz="1600" u="sng" dirty="0">
                <a:solidFill>
                  <a:srgbClr val="1F4E79"/>
                </a:solidFill>
                <a:effectLst/>
                <a:latin typeface="Trebuchet MS" panose="020B0603020202020204" pitchFamily="34" charset="0"/>
                <a:ea typeface="Times New Roman" panose="02020603050405020304" pitchFamily="18" charset="0"/>
                <a:hlinkClick r:id="rId4"/>
              </a:rPr>
              <a:t> Encephalopathy and Fibromyalgia | Healthwatch Kingston</a:t>
            </a:r>
            <a:endParaRPr lang="en-GB" sz="1600" dirty="0">
              <a:solidFill>
                <a:srgbClr val="1F4E79"/>
              </a:solidFill>
              <a:effectLst/>
              <a:latin typeface="Trebuchet MS" panose="020B0603020202020204" pitchFamily="34" charset="0"/>
              <a:ea typeface="Times New Roman" panose="02020603050405020304" pitchFamily="18" charset="0"/>
            </a:endParaRPr>
          </a:p>
          <a:p>
            <a:pPr marL="742950" lvl="1" indent="-285750">
              <a:lnSpc>
                <a:spcPct val="115000"/>
              </a:lnSpc>
              <a:buFont typeface="Courier New" panose="02070309020205020404" pitchFamily="49" charset="0"/>
              <a:buChar char="o"/>
            </a:pPr>
            <a:r>
              <a:rPr lang="en-GB" sz="1600" dirty="0">
                <a:solidFill>
                  <a:srgbClr val="1F4E79"/>
                </a:solidFill>
                <a:effectLst/>
                <a:latin typeface="Trebuchet MS" panose="020B0603020202020204" pitchFamily="34" charset="0"/>
                <a:ea typeface="Times New Roman" panose="02020603050405020304" pitchFamily="18" charset="0"/>
              </a:rPr>
              <a:t>Virtual Wards Engagement Monday 26 Sept 2022- Available online</a:t>
            </a:r>
          </a:p>
          <a:p>
            <a:pPr marL="742950" lvl="1" indent="-285750">
              <a:lnSpc>
                <a:spcPct val="115000"/>
              </a:lnSpc>
              <a:buFont typeface="Courier New" panose="02070309020205020404" pitchFamily="49" charset="0"/>
              <a:buChar char="o"/>
            </a:pPr>
            <a:r>
              <a:rPr lang="en-GB" sz="1600" u="sng" dirty="0">
                <a:solidFill>
                  <a:srgbClr val="1F4E79"/>
                </a:solidFill>
                <a:effectLst/>
                <a:latin typeface="Trebuchet MS" panose="020B0603020202020204" pitchFamily="34" charset="0"/>
                <a:ea typeface="Times New Roman" panose="02020603050405020304" pitchFamily="18" charset="0"/>
                <a:hlinkClick r:id="rId5"/>
              </a:rPr>
              <a:t>A virtual conversation about virtual wards - update on event | Healthwatch Kingston</a:t>
            </a:r>
            <a:r>
              <a:rPr lang="en-GB" sz="1600" dirty="0">
                <a:solidFill>
                  <a:srgbClr val="1F4E79"/>
                </a:solidFill>
                <a:effectLst/>
                <a:latin typeface="Trebuchet MS" panose="020B0603020202020204" pitchFamily="34" charset="0"/>
                <a:ea typeface="Times New Roman" panose="02020603050405020304" pitchFamily="18" charset="0"/>
              </a:rPr>
              <a:t> </a:t>
            </a:r>
          </a:p>
          <a:p>
            <a:pPr marL="742950" lvl="1" indent="-285750">
              <a:lnSpc>
                <a:spcPct val="115000"/>
              </a:lnSpc>
              <a:buFont typeface="Courier New" panose="02070309020205020404" pitchFamily="49" charset="0"/>
              <a:buChar char="o"/>
            </a:pPr>
            <a:r>
              <a:rPr lang="en-GB" sz="1600" dirty="0">
                <a:solidFill>
                  <a:srgbClr val="1F4E79"/>
                </a:solidFill>
                <a:effectLst/>
                <a:latin typeface="Trebuchet MS" panose="020B0603020202020204" pitchFamily="34" charset="0"/>
                <a:ea typeface="Times New Roman" panose="02020603050405020304" pitchFamily="18" charset="0"/>
              </a:rPr>
              <a:t>Monitor the development of Primary Care Networks (PCN) lead, Patient Participation Groups (PPG)  </a:t>
            </a:r>
          </a:p>
          <a:p>
            <a:pPr marL="742950" lvl="1" indent="-285750">
              <a:lnSpc>
                <a:spcPct val="115000"/>
              </a:lnSpc>
              <a:buFont typeface="Courier New" panose="02070309020205020404" pitchFamily="49" charset="0"/>
              <a:buChar char="o"/>
            </a:pPr>
            <a:r>
              <a:rPr lang="en-GB" sz="1600" u="sng" dirty="0">
                <a:solidFill>
                  <a:srgbClr val="1F4E79"/>
                </a:solidFill>
                <a:effectLst/>
                <a:latin typeface="Trebuchet MS" panose="020B0603020202020204" pitchFamily="34" charset="0"/>
                <a:ea typeface="Times New Roman" panose="02020603050405020304" pitchFamily="18" charset="0"/>
                <a:hlinkClick r:id="rId6"/>
              </a:rPr>
              <a:t>All about: The Integrated care systems (ICS) and Kingston Place | Healthwatch Kingston</a:t>
            </a:r>
            <a:endParaRPr lang="en-GB" sz="1600" u="sng" dirty="0">
              <a:solidFill>
                <a:srgbClr val="1F4E79"/>
              </a:solidFill>
              <a:effectLst/>
              <a:latin typeface="Trebuchet MS" panose="020B0603020202020204" pitchFamily="34" charset="0"/>
              <a:ea typeface="Times New Roman" panose="02020603050405020304" pitchFamily="18" charset="0"/>
            </a:endParaRPr>
          </a:p>
          <a:p>
            <a:pPr marL="742950" lvl="1" indent="-285750">
              <a:lnSpc>
                <a:spcPct val="115000"/>
              </a:lnSpc>
              <a:buFont typeface="Courier New" panose="02070309020205020404" pitchFamily="49" charset="0"/>
              <a:buChar char="o"/>
            </a:pPr>
            <a:r>
              <a:rPr lang="en-GB" sz="1600" u="sng" dirty="0">
                <a:solidFill>
                  <a:srgbClr val="1F4E79"/>
                </a:solidFill>
                <a:latin typeface="Trebuchet MS" panose="020B0603020202020204" pitchFamily="34" charset="0"/>
                <a:ea typeface="Times New Roman" panose="02020603050405020304" pitchFamily="18" charset="0"/>
              </a:rPr>
              <a:t>A Night to Remember. On 1</a:t>
            </a:r>
            <a:r>
              <a:rPr lang="en-GB" sz="1600" u="sng" baseline="30000" dirty="0">
                <a:solidFill>
                  <a:srgbClr val="1F4E79"/>
                </a:solidFill>
                <a:latin typeface="Trebuchet MS" panose="020B0603020202020204" pitchFamily="34" charset="0"/>
                <a:ea typeface="Times New Roman" panose="02020603050405020304" pitchFamily="18" charset="0"/>
              </a:rPr>
              <a:t>st</a:t>
            </a:r>
            <a:r>
              <a:rPr lang="en-GB" sz="1600" u="sng" dirty="0">
                <a:solidFill>
                  <a:srgbClr val="1F4E79"/>
                </a:solidFill>
                <a:latin typeface="Trebuchet MS" panose="020B0603020202020204" pitchFamily="34" charset="0"/>
                <a:ea typeface="Times New Roman" panose="02020603050405020304" pitchFamily="18" charset="0"/>
              </a:rPr>
              <a:t> October staff and trustees walked 5 miles for Kingston Hospitals </a:t>
            </a:r>
            <a:r>
              <a:rPr lang="en-GB" sz="1600" u="sng" dirty="0" err="1">
                <a:solidFill>
                  <a:srgbClr val="1F4E79"/>
                </a:solidFill>
                <a:latin typeface="Trebuchet MS" panose="020B0603020202020204" pitchFamily="34" charset="0"/>
                <a:ea typeface="Times New Roman" panose="02020603050405020304" pitchFamily="18" charset="0"/>
              </a:rPr>
              <a:t>Bereaevement</a:t>
            </a:r>
            <a:r>
              <a:rPr lang="en-GB" sz="1600" u="sng" dirty="0">
                <a:solidFill>
                  <a:srgbClr val="1F4E79"/>
                </a:solidFill>
                <a:latin typeface="Trebuchet MS" panose="020B0603020202020204" pitchFamily="34" charset="0"/>
                <a:ea typeface="Times New Roman" panose="02020603050405020304" pitchFamily="18" charset="0"/>
              </a:rPr>
              <a:t> Support Services currently raising £640 </a:t>
            </a:r>
            <a:endParaRPr lang="en-GB" sz="1600" dirty="0">
              <a:solidFill>
                <a:srgbClr val="1F4E79"/>
              </a:solidFill>
              <a:effectLst/>
              <a:latin typeface="Trebuchet MS" panose="020B0603020202020204" pitchFamily="34" charset="0"/>
              <a:ea typeface="Times New Roman" panose="02020603050405020304" pitchFamily="18" charset="0"/>
            </a:endParaRPr>
          </a:p>
          <a:p>
            <a:pPr fontAlgn="base"/>
            <a:endParaRPr lang="en-US" b="1" dirty="0">
              <a:solidFill>
                <a:schemeClr val="accent5">
                  <a:lumMod val="50000"/>
                </a:schemeClr>
              </a:solidFill>
              <a:latin typeface="Trebuchet MS" panose="020B0703020202090204" pitchFamily="34" charset="0"/>
            </a:endParaRPr>
          </a:p>
          <a:p>
            <a:pPr marL="285750" indent="-285750" fontAlgn="base">
              <a:buFont typeface="Arial" panose="020B0604020202020204" pitchFamily="34" charset="0"/>
              <a:buChar char="•"/>
            </a:pPr>
            <a:endParaRPr lang="en-GB" b="1" dirty="0">
              <a:solidFill>
                <a:schemeClr val="accent5">
                  <a:lumMod val="50000"/>
                </a:schemeClr>
              </a:solidFill>
              <a:latin typeface="Trebuchet MS" panose="020B0703020202090204" pitchFamily="34" charset="0"/>
            </a:endParaRPr>
          </a:p>
          <a:p>
            <a:br>
              <a:rPr lang="en-GB" dirty="0"/>
            </a:br>
            <a:endParaRPr lang="en-US" sz="1800" b="1" dirty="0">
              <a:solidFill>
                <a:schemeClr val="accent5">
                  <a:lumMod val="50000"/>
                </a:schemeClr>
              </a:solidFill>
              <a:latin typeface="Trebuchet MS" panose="020B0703020202090204" pitchFamily="34" charset="0"/>
            </a:endParaRPr>
          </a:p>
          <a:p>
            <a:pPr marL="285750" indent="-285750" fontAlgn="base">
              <a:buFont typeface="Arial" panose="020B0604020202020204" pitchFamily="34" charset="0"/>
              <a:buChar char="•"/>
            </a:pPr>
            <a:endParaRPr lang="en-US" sz="1800" b="1" dirty="0">
              <a:solidFill>
                <a:schemeClr val="accent5">
                  <a:lumMod val="50000"/>
                </a:schemeClr>
              </a:solidFill>
              <a:latin typeface="Trebuchet MS" panose="020B070302020209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78444700-337A-08B6-E2D3-6318F567F5CF}"/>
              </a:ext>
            </a:extLst>
          </p:cNvPr>
          <p:cNvPicPr>
            <a:picLocks noChangeAspect="1"/>
          </p:cNvPicPr>
          <p:nvPr/>
        </p:nvPicPr>
        <p:blipFill rotWithShape="1">
          <a:blip r:embed="rId7">
            <a:extLst>
              <a:ext uri="{28A0092B-C50C-407E-A947-70E740481C1C}">
                <a14:useLocalDpi xmlns:a14="http://schemas.microsoft.com/office/drawing/2010/main" val="0"/>
              </a:ext>
            </a:extLst>
          </a:blip>
          <a:srcRect l="4610" t="26241"/>
          <a:stretch/>
        </p:blipFill>
        <p:spPr>
          <a:xfrm>
            <a:off x="7274861" y="495848"/>
            <a:ext cx="4583050" cy="2657828"/>
          </a:xfrm>
          <a:prstGeom prst="rect">
            <a:avLst/>
          </a:prstGeom>
        </p:spPr>
      </p:pic>
      <p:pic>
        <p:nvPicPr>
          <p:cNvPr id="9" name="Picture 8">
            <a:extLst>
              <a:ext uri="{FF2B5EF4-FFF2-40B4-BE49-F238E27FC236}">
                <a16:creationId xmlns:a16="http://schemas.microsoft.com/office/drawing/2014/main" id="{1210DC20-48C5-AB23-3FFF-5FB783563A4B}"/>
              </a:ext>
            </a:extLst>
          </p:cNvPr>
          <p:cNvPicPr>
            <a:picLocks noChangeAspect="1"/>
          </p:cNvPicPr>
          <p:nvPr/>
        </p:nvPicPr>
        <p:blipFill rotWithShape="1">
          <a:blip r:embed="rId8"/>
          <a:srcRect l="28940" t="21884" r="29973" b="12899"/>
          <a:stretch/>
        </p:blipFill>
        <p:spPr>
          <a:xfrm>
            <a:off x="9193190" y="3429000"/>
            <a:ext cx="2089892" cy="1865975"/>
          </a:xfrm>
          <a:prstGeom prst="rect">
            <a:avLst/>
          </a:prstGeom>
        </p:spPr>
      </p:pic>
    </p:spTree>
    <p:extLst>
      <p:ext uri="{BB962C8B-B14F-4D97-AF65-F5344CB8AC3E}">
        <p14:creationId xmlns:p14="http://schemas.microsoft.com/office/powerpoint/2010/main" val="17683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p:nvPr/>
        </p:nvSpPr>
        <p:spPr>
          <a:xfrm>
            <a:off x="419000" y="1077034"/>
            <a:ext cx="11540000" cy="4854494"/>
          </a:xfrm>
          <a:prstGeom prst="rect">
            <a:avLst/>
          </a:prstGeom>
          <a:noFill/>
          <a:ln>
            <a:noFill/>
          </a:ln>
        </p:spPr>
        <p:txBody>
          <a:bodyPr spcFirstLastPara="1" wrap="square" lIns="121900" tIns="121900" rIns="121900" bIns="121900" anchor="t" anchorCtr="0">
            <a:spAutoFit/>
          </a:bodyPr>
          <a:lstStyle/>
          <a:p>
            <a:pPr marL="609585" indent="-474121">
              <a:lnSpc>
                <a:spcPct val="115000"/>
              </a:lnSpc>
              <a:buClr>
                <a:schemeClr val="dk2"/>
              </a:buClr>
              <a:buSzPts val="2000"/>
              <a:buChar char="●"/>
            </a:pPr>
            <a:r>
              <a:rPr lang="en-GB" sz="2133" dirty="0">
                <a:solidFill>
                  <a:schemeClr val="dk1"/>
                </a:solidFill>
              </a:rPr>
              <a:t>As a partnership to share and raise awareness of the support and advice available in the borough and more widely and promote our webpage:</a:t>
            </a:r>
            <a:r>
              <a:rPr lang="en-GB" sz="2133" u="sng" dirty="0">
                <a:solidFill>
                  <a:schemeClr val="accent5"/>
                </a:solidFill>
              </a:rPr>
              <a:t> </a:t>
            </a:r>
            <a:r>
              <a:rPr lang="en-GB" sz="2133" u="sng" dirty="0">
                <a:solidFill>
                  <a:schemeClr val="accent5"/>
                </a:solidFill>
                <a:hlinkClick r:id="rId3">
                  <a:extLst>
                    <a:ext uri="{A12FA001-AC4F-418D-AE19-62706E023703}">
                      <ahyp:hlinkClr xmlns:ahyp="http://schemas.microsoft.com/office/drawing/2018/hyperlinkcolor" val="tx"/>
                    </a:ext>
                  </a:extLst>
                </a:hlinkClick>
              </a:rPr>
              <a:t>kingston.gov.uk/</a:t>
            </a:r>
            <a:r>
              <a:rPr lang="en-GB" sz="2133" u="sng" dirty="0" err="1">
                <a:solidFill>
                  <a:schemeClr val="accent5"/>
                </a:solidFill>
                <a:hlinkClick r:id="rId3">
                  <a:extLst>
                    <a:ext uri="{A12FA001-AC4F-418D-AE19-62706E023703}">
                      <ahyp:hlinkClr xmlns:ahyp="http://schemas.microsoft.com/office/drawing/2018/hyperlinkcolor" val="tx"/>
                    </a:ext>
                  </a:extLst>
                </a:hlinkClick>
              </a:rPr>
              <a:t>costoflivingsupport</a:t>
            </a:r>
            <a:r>
              <a:rPr lang="en-GB" sz="2133" dirty="0">
                <a:solidFill>
                  <a:schemeClr val="dk1"/>
                </a:solidFill>
              </a:rPr>
              <a:t> </a:t>
            </a:r>
            <a:endParaRPr sz="2133" dirty="0">
              <a:solidFill>
                <a:schemeClr val="dk1"/>
              </a:solidFill>
            </a:endParaRPr>
          </a:p>
          <a:p>
            <a:pPr marL="609585" indent="-474121">
              <a:lnSpc>
                <a:spcPct val="115000"/>
              </a:lnSpc>
              <a:spcBef>
                <a:spcPts val="1333"/>
              </a:spcBef>
              <a:buClr>
                <a:schemeClr val="dk2"/>
              </a:buClr>
              <a:buSzPts val="2000"/>
              <a:buChar char="●"/>
            </a:pPr>
            <a:r>
              <a:rPr lang="en-GB" sz="2133" dirty="0">
                <a:solidFill>
                  <a:schemeClr val="dk1"/>
                </a:solidFill>
              </a:rPr>
              <a:t>To inform residents about the support available to them in Kingston and engage with them on what other support they may need.</a:t>
            </a:r>
            <a:endParaRPr sz="2133" dirty="0">
              <a:solidFill>
                <a:schemeClr val="dk1"/>
              </a:solidFill>
            </a:endParaRPr>
          </a:p>
          <a:p>
            <a:pPr marL="609585" indent="-474121">
              <a:lnSpc>
                <a:spcPct val="115000"/>
              </a:lnSpc>
              <a:spcBef>
                <a:spcPts val="1333"/>
              </a:spcBef>
              <a:buClr>
                <a:schemeClr val="dk2"/>
              </a:buClr>
              <a:buSzPts val="2000"/>
              <a:buChar char="●"/>
            </a:pPr>
            <a:r>
              <a:rPr lang="en-GB" sz="2133" dirty="0">
                <a:solidFill>
                  <a:schemeClr val="dk1"/>
                </a:solidFill>
              </a:rPr>
              <a:t>Partner communications leads working closely together to ensure the message is consistent and all frontline workers have the same information. </a:t>
            </a:r>
            <a:endParaRPr sz="2667" dirty="0">
              <a:solidFill>
                <a:schemeClr val="dk1"/>
              </a:solidFill>
            </a:endParaRPr>
          </a:p>
          <a:p>
            <a:pPr marL="609585" indent="-440256">
              <a:lnSpc>
                <a:spcPct val="115000"/>
              </a:lnSpc>
              <a:spcBef>
                <a:spcPts val="1333"/>
              </a:spcBef>
              <a:buClr>
                <a:schemeClr val="dk2"/>
              </a:buClr>
              <a:buSzPts val="1600"/>
              <a:buChar char="●"/>
            </a:pPr>
            <a:r>
              <a:rPr lang="en-GB" sz="2133" dirty="0">
                <a:solidFill>
                  <a:schemeClr val="dk1"/>
                </a:solidFill>
              </a:rPr>
              <a:t>Develop an early intervention offer to identify those who could fall through the gaps (e.g.  by developing three core screening questions and embedding these across the partnership)</a:t>
            </a:r>
            <a:endParaRPr sz="2133" dirty="0">
              <a:solidFill>
                <a:schemeClr val="dk1"/>
              </a:solidFill>
            </a:endParaRPr>
          </a:p>
          <a:p>
            <a:pPr marL="609585" indent="-440256">
              <a:lnSpc>
                <a:spcPct val="115000"/>
              </a:lnSpc>
              <a:spcBef>
                <a:spcPts val="1333"/>
              </a:spcBef>
              <a:spcAft>
                <a:spcPts val="1333"/>
              </a:spcAft>
              <a:buClr>
                <a:schemeClr val="dk2"/>
              </a:buClr>
              <a:buSzPts val="1600"/>
              <a:buChar char="●"/>
            </a:pPr>
            <a:r>
              <a:rPr lang="en-GB" sz="2133" dirty="0">
                <a:solidFill>
                  <a:schemeClr val="dk1"/>
                </a:solidFill>
              </a:rPr>
              <a:t>Further develop local information for residents, including mapping resources and ensuring effective communications (including potential for warm hubs and digital access)</a:t>
            </a:r>
            <a:endParaRPr sz="2133" dirty="0"/>
          </a:p>
        </p:txBody>
      </p:sp>
      <p:sp>
        <p:nvSpPr>
          <p:cNvPr id="143" name="Google Shape;143;p30"/>
          <p:cNvSpPr txBox="1"/>
          <p:nvPr/>
        </p:nvSpPr>
        <p:spPr>
          <a:xfrm>
            <a:off x="376800" y="256234"/>
            <a:ext cx="11711200" cy="820633"/>
          </a:xfrm>
          <a:prstGeom prst="rect">
            <a:avLst/>
          </a:prstGeom>
          <a:noFill/>
          <a:ln>
            <a:noFill/>
          </a:ln>
        </p:spPr>
        <p:txBody>
          <a:bodyPr spcFirstLastPara="1" wrap="square" lIns="121900" tIns="121900" rIns="121900" bIns="121900" anchor="t" anchorCtr="0">
            <a:spAutoFit/>
          </a:bodyPr>
          <a:lstStyle/>
          <a:p>
            <a:r>
              <a:rPr lang="en-GB" sz="3733"/>
              <a:t>Actions and next steps</a:t>
            </a:r>
            <a:endParaRPr sz="3733"/>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1"/>
          <p:cNvSpPr txBox="1"/>
          <p:nvPr/>
        </p:nvSpPr>
        <p:spPr>
          <a:xfrm>
            <a:off x="419000" y="745667"/>
            <a:ext cx="11354000" cy="9173433"/>
          </a:xfrm>
          <a:prstGeom prst="rect">
            <a:avLst/>
          </a:prstGeom>
          <a:noFill/>
          <a:ln>
            <a:noFill/>
          </a:ln>
        </p:spPr>
        <p:txBody>
          <a:bodyPr spcFirstLastPara="1" wrap="square" lIns="121900" tIns="121900" rIns="121900" bIns="121900" anchor="t" anchorCtr="0">
            <a:spAutoFit/>
          </a:bodyPr>
          <a:lstStyle/>
          <a:p>
            <a:pPr marL="609585" indent="-440256">
              <a:lnSpc>
                <a:spcPct val="115000"/>
              </a:lnSpc>
              <a:buClr>
                <a:schemeClr val="dk1"/>
              </a:buClr>
              <a:buSzPts val="1600"/>
              <a:buChar char="●"/>
            </a:pPr>
            <a:r>
              <a:rPr lang="en-GB" sz="2133" dirty="0">
                <a:solidFill>
                  <a:schemeClr val="dk1"/>
                </a:solidFill>
              </a:rPr>
              <a:t>Mapped what’s being offered across the borough </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Use existing buildings and spaces which are easily accessible to residents, includes council buildings such as libraries, leisure centres and community spaces </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To develop a collaborative approach to offer warm spaces for people to sit and have a hot drink - potentially also access </a:t>
            </a:r>
            <a:r>
              <a:rPr lang="en-GB" sz="2133" dirty="0" err="1">
                <a:solidFill>
                  <a:schemeClr val="dk1"/>
                </a:solidFill>
              </a:rPr>
              <a:t>wifi</a:t>
            </a:r>
            <a:r>
              <a:rPr lang="en-GB" sz="2133" dirty="0">
                <a:solidFill>
                  <a:schemeClr val="dk1"/>
                </a:solidFill>
              </a:rPr>
              <a:t> and advice</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To offer spaces where services, advice and signposting can be accessed, provided by organisations across the borough </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To engage with residents and offer activities to reduce isolation </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Some spaces will be for advice and signposting only - offer tailored to space</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Support residents through Community Library Service and Adult Social Care services, visiting people in their own homes</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To work with organisations who support people in their own homes to offer consistent sharing of information and resources</a:t>
            </a:r>
            <a:endParaRPr sz="2133" dirty="0">
              <a:solidFill>
                <a:schemeClr val="dk1"/>
              </a:solidFill>
            </a:endParaRPr>
          </a:p>
          <a:p>
            <a:pPr marL="609585" indent="-440256">
              <a:lnSpc>
                <a:spcPct val="115000"/>
              </a:lnSpc>
              <a:buClr>
                <a:schemeClr val="dk1"/>
              </a:buClr>
              <a:buSzPts val="1600"/>
              <a:buChar char="●"/>
            </a:pPr>
            <a:r>
              <a:rPr lang="en-GB" sz="2133" dirty="0">
                <a:solidFill>
                  <a:schemeClr val="dk1"/>
                </a:solidFill>
              </a:rPr>
              <a:t>To check on service users who may be vulnerable adults and to signpost / escalate need if appropriate</a:t>
            </a:r>
            <a:endParaRPr sz="2133" dirty="0">
              <a:solidFill>
                <a:schemeClr val="dk1"/>
              </a:solidFill>
            </a:endParaRPr>
          </a:p>
          <a:p>
            <a:pPr marL="609585">
              <a:lnSpc>
                <a:spcPct val="115000"/>
              </a:lnSpc>
            </a:pPr>
            <a:endParaRPr sz="2133" dirty="0">
              <a:solidFill>
                <a:schemeClr val="dk1"/>
              </a:solidFill>
            </a:endParaRPr>
          </a:p>
          <a:p>
            <a:pPr marL="609585">
              <a:lnSpc>
                <a:spcPct val="115000"/>
              </a:lnSpc>
              <a:spcBef>
                <a:spcPts val="1333"/>
              </a:spcBef>
            </a:pPr>
            <a:endParaRPr sz="2133" dirty="0">
              <a:solidFill>
                <a:schemeClr val="dk1"/>
              </a:solidFill>
            </a:endParaRPr>
          </a:p>
          <a:p>
            <a:pPr marL="609585">
              <a:lnSpc>
                <a:spcPct val="115000"/>
              </a:lnSpc>
              <a:spcBef>
                <a:spcPts val="1333"/>
              </a:spcBef>
            </a:pPr>
            <a:endParaRPr sz="2133" dirty="0">
              <a:solidFill>
                <a:schemeClr val="dk1"/>
              </a:solidFill>
            </a:endParaRPr>
          </a:p>
          <a:p>
            <a:pPr marL="609585">
              <a:lnSpc>
                <a:spcPct val="115000"/>
              </a:lnSpc>
              <a:spcBef>
                <a:spcPts val="1333"/>
              </a:spcBef>
            </a:pPr>
            <a:endParaRPr sz="2133" dirty="0">
              <a:solidFill>
                <a:schemeClr val="dk1"/>
              </a:solidFill>
            </a:endParaRPr>
          </a:p>
          <a:p>
            <a:pPr marL="609585">
              <a:lnSpc>
                <a:spcPct val="115000"/>
              </a:lnSpc>
              <a:spcBef>
                <a:spcPts val="1333"/>
              </a:spcBef>
            </a:pPr>
            <a:endParaRPr sz="2133" dirty="0">
              <a:solidFill>
                <a:schemeClr val="dk1"/>
              </a:solidFill>
            </a:endParaRPr>
          </a:p>
          <a:p>
            <a:pPr marL="609585">
              <a:lnSpc>
                <a:spcPct val="115000"/>
              </a:lnSpc>
              <a:spcBef>
                <a:spcPts val="1333"/>
              </a:spcBef>
              <a:spcAft>
                <a:spcPts val="1333"/>
              </a:spcAft>
            </a:pPr>
            <a:endParaRPr sz="2133" dirty="0">
              <a:solidFill>
                <a:schemeClr val="dk1"/>
              </a:solidFill>
            </a:endParaRPr>
          </a:p>
        </p:txBody>
      </p:sp>
      <p:sp>
        <p:nvSpPr>
          <p:cNvPr id="149" name="Google Shape;149;p31"/>
          <p:cNvSpPr txBox="1"/>
          <p:nvPr/>
        </p:nvSpPr>
        <p:spPr>
          <a:xfrm>
            <a:off x="419000" y="109534"/>
            <a:ext cx="11711200" cy="820633"/>
          </a:xfrm>
          <a:prstGeom prst="rect">
            <a:avLst/>
          </a:prstGeom>
          <a:noFill/>
          <a:ln>
            <a:noFill/>
          </a:ln>
        </p:spPr>
        <p:txBody>
          <a:bodyPr spcFirstLastPara="1" wrap="square" lIns="121900" tIns="121900" rIns="121900" bIns="121900" anchor="t" anchorCtr="0">
            <a:spAutoFit/>
          </a:bodyPr>
          <a:lstStyle/>
          <a:p>
            <a:r>
              <a:rPr lang="en-GB" sz="3733"/>
              <a:t>Actions and next steps - community/warm spaces</a:t>
            </a:r>
            <a:endParaRPr sz="3733"/>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265867" y="961133"/>
            <a:ext cx="11360800" cy="1122400"/>
          </a:xfrm>
          <a:prstGeom prst="rect">
            <a:avLst/>
          </a:prstGeom>
        </p:spPr>
        <p:txBody>
          <a:bodyPr spcFirstLastPara="1" vert="horz" wrap="square" lIns="121900" tIns="121900" rIns="121900" bIns="121900" rtlCol="0" anchor="ctr" anchorCtr="0">
            <a:noAutofit/>
          </a:bodyPr>
          <a:lstStyle/>
          <a:p>
            <a:r>
              <a:rPr lang="en-GB"/>
              <a:t>Local support available </a:t>
            </a:r>
            <a:endParaRPr/>
          </a:p>
        </p:txBody>
      </p:sp>
      <p:pic>
        <p:nvPicPr>
          <p:cNvPr id="155" name="Google Shape;155;p32"/>
          <p:cNvPicPr preferRelativeResize="0"/>
          <p:nvPr/>
        </p:nvPicPr>
        <p:blipFill>
          <a:blip r:embed="rId3">
            <a:alphaModFix/>
          </a:blip>
          <a:stretch>
            <a:fillRect/>
          </a:stretch>
        </p:blipFill>
        <p:spPr>
          <a:xfrm>
            <a:off x="999233" y="2545534"/>
            <a:ext cx="10151267" cy="40393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415600" y="205033"/>
            <a:ext cx="11360800" cy="763600"/>
          </a:xfrm>
          <a:prstGeom prst="rect">
            <a:avLst/>
          </a:prstGeom>
        </p:spPr>
        <p:txBody>
          <a:bodyPr spcFirstLastPara="1" vert="horz" wrap="square" lIns="121900" tIns="121900" rIns="121900" bIns="121900" rtlCol="0" anchor="ctr" anchorCtr="0">
            <a:noAutofit/>
          </a:bodyPr>
          <a:lstStyle/>
          <a:p>
            <a:pPr algn="l"/>
            <a:r>
              <a:rPr lang="en-GB" dirty="0"/>
              <a:t>RBK: Household Support Fund</a:t>
            </a:r>
            <a:endParaRPr dirty="0"/>
          </a:p>
        </p:txBody>
      </p:sp>
      <p:sp>
        <p:nvSpPr>
          <p:cNvPr id="161" name="Google Shape;161;p33"/>
          <p:cNvSpPr txBox="1"/>
          <p:nvPr/>
        </p:nvSpPr>
        <p:spPr>
          <a:xfrm>
            <a:off x="207800" y="818901"/>
            <a:ext cx="11776400" cy="6240642"/>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1200"/>
              </a:spcBef>
              <a:buClr>
                <a:schemeClr val="dk1"/>
              </a:buClr>
              <a:buSzPts val="1800"/>
              <a:buFont typeface="Calibri"/>
              <a:buChar char="●"/>
            </a:pPr>
            <a:r>
              <a:rPr lang="en-GB" sz="2400" dirty="0">
                <a:solidFill>
                  <a:srgbClr val="3C3C3C"/>
                </a:solidFill>
                <a:highlight>
                  <a:srgbClr val="FFFFFF"/>
                </a:highlight>
              </a:rPr>
              <a:t>Thanks to fantastic partnership working, we were able to successfully support </a:t>
            </a:r>
            <a:r>
              <a:rPr lang="en-GB" sz="2400" b="1" dirty="0">
                <a:solidFill>
                  <a:srgbClr val="3C3C3C"/>
                </a:solidFill>
                <a:highlight>
                  <a:srgbClr val="FFFFFF"/>
                </a:highlight>
              </a:rPr>
              <a:t>over 2500 households in the previous rounds of this scheme as well as provide over 12000 vouchers to families with children on Free School Meals</a:t>
            </a:r>
            <a:r>
              <a:rPr lang="en-GB" sz="2400" dirty="0">
                <a:solidFill>
                  <a:srgbClr val="3C3C3C"/>
                </a:solidFill>
                <a:highlight>
                  <a:srgbClr val="FFFFFF"/>
                </a:highlight>
              </a:rPr>
              <a:t>. We would like to continue to reach as many households as possible, who are need of support.</a:t>
            </a:r>
            <a:endParaRPr sz="2400" dirty="0">
              <a:solidFill>
                <a:srgbClr val="3C3C3C"/>
              </a:solidFill>
              <a:highlight>
                <a:srgbClr val="FFFFFF"/>
              </a:highlight>
            </a:endParaRPr>
          </a:p>
          <a:p>
            <a:pPr marL="609585" indent="-457189">
              <a:lnSpc>
                <a:spcPct val="115000"/>
              </a:lnSpc>
              <a:spcBef>
                <a:spcPts val="1333"/>
              </a:spcBef>
              <a:buClr>
                <a:schemeClr val="dk1"/>
              </a:buClr>
              <a:buSzPts val="1800"/>
              <a:buFont typeface="Calibri"/>
              <a:buChar char="●"/>
            </a:pPr>
            <a:r>
              <a:rPr lang="en-GB" sz="2400" dirty="0">
                <a:solidFill>
                  <a:srgbClr val="3C3C3C"/>
                </a:solidFill>
                <a:highlight>
                  <a:srgbClr val="FFFFFF"/>
                </a:highlight>
              </a:rPr>
              <a:t>Kingston has been granted up to </a:t>
            </a:r>
            <a:r>
              <a:rPr lang="en-GB" sz="2400" dirty="0">
                <a:solidFill>
                  <a:srgbClr val="3C3C3C"/>
                </a:solidFill>
                <a:highlight>
                  <a:schemeClr val="lt1"/>
                </a:highlight>
              </a:rPr>
              <a:t>£860,000 from the </a:t>
            </a:r>
            <a:r>
              <a:rPr lang="en-GB" sz="2400" dirty="0">
                <a:solidFill>
                  <a:srgbClr val="3C3C3C"/>
                </a:solidFill>
                <a:highlight>
                  <a:srgbClr val="FFFFFF"/>
                </a:highlight>
              </a:rPr>
              <a:t>Department of Work and Pensions in a third round of funding to support low income households in Kingston, who are struggling to afford food, utility bills and other essentials.  </a:t>
            </a:r>
            <a:endParaRPr sz="2400" dirty="0">
              <a:solidFill>
                <a:srgbClr val="3C3C3C"/>
              </a:solidFill>
              <a:highlight>
                <a:srgbClr val="FFFFFF"/>
              </a:highlight>
            </a:endParaRPr>
          </a:p>
          <a:p>
            <a:pPr marL="609585" indent="-457189">
              <a:lnSpc>
                <a:spcPct val="115000"/>
              </a:lnSpc>
              <a:spcBef>
                <a:spcPts val="1333"/>
              </a:spcBef>
              <a:buClr>
                <a:schemeClr val="dk1"/>
              </a:buClr>
              <a:buSzPts val="1800"/>
              <a:buFont typeface="Calibri"/>
              <a:buChar char="●"/>
            </a:pPr>
            <a:r>
              <a:rPr lang="en-GB" sz="2400" dirty="0">
                <a:solidFill>
                  <a:srgbClr val="3C3C3C"/>
                </a:solidFill>
                <a:highlight>
                  <a:srgbClr val="FFFFFF"/>
                </a:highlight>
              </a:rPr>
              <a:t>This funding runs from </a:t>
            </a:r>
            <a:r>
              <a:rPr lang="en-GB" sz="2400" b="1" dirty="0">
                <a:solidFill>
                  <a:srgbClr val="3C3C3C"/>
                </a:solidFill>
                <a:highlight>
                  <a:srgbClr val="FFFFFF"/>
                </a:highlight>
              </a:rPr>
              <a:t>1 October 2022 - 31 March 23. </a:t>
            </a:r>
            <a:endParaRPr sz="2400" dirty="0">
              <a:solidFill>
                <a:srgbClr val="3C3C3C"/>
              </a:solidFill>
              <a:highlight>
                <a:srgbClr val="FFFFFF"/>
              </a:highlight>
            </a:endParaRPr>
          </a:p>
          <a:p>
            <a:pPr marL="609585" indent="-457189">
              <a:lnSpc>
                <a:spcPct val="115000"/>
              </a:lnSpc>
              <a:spcBef>
                <a:spcPts val="1867"/>
              </a:spcBef>
              <a:buClr>
                <a:schemeClr val="dk1"/>
              </a:buClr>
              <a:buSzPts val="1800"/>
              <a:buFont typeface="Calibri"/>
              <a:buChar char="●"/>
            </a:pPr>
            <a:r>
              <a:rPr lang="en-GB" sz="2400" dirty="0">
                <a:solidFill>
                  <a:srgbClr val="3C3C3C"/>
                </a:solidFill>
                <a:highlight>
                  <a:srgbClr val="FFFFFF"/>
                </a:highlight>
              </a:rPr>
              <a:t>Applications can be made by professionals on behalf of a resident or residents can apply directly via </a:t>
            </a:r>
            <a:r>
              <a:rPr lang="en-GB" sz="2400" u="sng" dirty="0">
                <a:solidFill>
                  <a:srgbClr val="002060"/>
                </a:solidFill>
                <a:highlight>
                  <a:srgbClr val="FFFFFF"/>
                </a:highlight>
                <a:hlinkClick r:id="rId3">
                  <a:extLst>
                    <a:ext uri="{A12FA001-AC4F-418D-AE19-62706E023703}">
                      <ahyp:hlinkClr xmlns:ahyp="http://schemas.microsoft.com/office/drawing/2018/hyperlinkcolor" val="tx"/>
                    </a:ext>
                  </a:extLst>
                </a:hlinkClick>
              </a:rPr>
              <a:t>RBK’s website</a:t>
            </a:r>
            <a:r>
              <a:rPr lang="en-GB" sz="2400" dirty="0">
                <a:solidFill>
                  <a:srgbClr val="3C3C3C"/>
                </a:solidFill>
                <a:highlight>
                  <a:srgbClr val="FFFFFF"/>
                </a:highlight>
              </a:rPr>
              <a:t> and is a short Google Form.</a:t>
            </a:r>
            <a:endParaRPr sz="2400" dirty="0">
              <a:solidFill>
                <a:srgbClr val="3C3C3C"/>
              </a:solidFill>
              <a:highlight>
                <a:srgbClr val="FFFFFF"/>
              </a:highlight>
            </a:endParaRPr>
          </a:p>
          <a:p>
            <a:pPr marL="609585" indent="-457189">
              <a:lnSpc>
                <a:spcPct val="115000"/>
              </a:lnSpc>
              <a:spcBef>
                <a:spcPts val="1333"/>
              </a:spcBef>
              <a:buClr>
                <a:schemeClr val="dk1"/>
              </a:buClr>
              <a:buSzPts val="1800"/>
              <a:buFont typeface="Calibri"/>
              <a:buChar char="●"/>
            </a:pPr>
            <a:r>
              <a:rPr lang="en-GB" sz="2400" dirty="0">
                <a:solidFill>
                  <a:srgbClr val="3C3C3C"/>
                </a:solidFill>
                <a:highlight>
                  <a:srgbClr val="FFFFFF"/>
                </a:highlight>
              </a:rPr>
              <a:t>Any enquiries: </a:t>
            </a:r>
            <a:r>
              <a:rPr lang="en-GB" sz="2400" u="sng" dirty="0">
                <a:solidFill>
                  <a:srgbClr val="002060"/>
                </a:solidFill>
                <a:highlight>
                  <a:srgbClr val="FFFFFF"/>
                </a:highlight>
                <a:hlinkClick r:id="rId4">
                  <a:extLst>
                    <a:ext uri="{A12FA001-AC4F-418D-AE19-62706E023703}">
                      <ahyp:hlinkClr xmlns:ahyp="http://schemas.microsoft.com/office/drawing/2018/hyperlinkcolor" val="tx"/>
                    </a:ext>
                  </a:extLst>
                </a:hlinkClick>
              </a:rPr>
              <a:t>householdsupportfund@kingston.gov.uk</a:t>
            </a:r>
            <a:r>
              <a:rPr lang="en-GB" sz="2400" dirty="0">
                <a:solidFill>
                  <a:srgbClr val="3C3C3C"/>
                </a:solidFill>
                <a:highlight>
                  <a:srgbClr val="FFFFFF"/>
                </a:highlight>
              </a:rPr>
              <a:t>  or telephone RBK’s contact centre of 0208 547 5000 requesting a call back from the Household Support Fund team.</a:t>
            </a:r>
            <a:endParaRPr sz="2400" dirty="0">
              <a:solidFill>
                <a:srgbClr val="3C3C3C"/>
              </a:solidFill>
              <a:highlight>
                <a:srgbClr val="FFFFFF"/>
              </a:highl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bc0914-2808-44a4-8c28-8e8eb80649f8" xsi:nil="true"/>
    <lcf76f155ced4ddcb4097134ff3c332f xmlns="81e3bf43-3b4a-48a8-a189-d36e4410e3b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2F1012429DAC45A5AAB52B2E7CDDFE" ma:contentTypeVersion="16" ma:contentTypeDescription="Create a new document." ma:contentTypeScope="" ma:versionID="5e7f94b61e23c6781cd713ec79a84d62">
  <xsd:schema xmlns:xsd="http://www.w3.org/2001/XMLSchema" xmlns:xs="http://www.w3.org/2001/XMLSchema" xmlns:p="http://schemas.microsoft.com/office/2006/metadata/properties" xmlns:ns2="81e3bf43-3b4a-48a8-a189-d36e4410e3b7" xmlns:ns3="d2bc0914-2808-44a4-8c28-8e8eb80649f8" targetNamespace="http://schemas.microsoft.com/office/2006/metadata/properties" ma:root="true" ma:fieldsID="2957ec3cea9f2315a050dbecee3d03cf" ns2:_="" ns3:_="">
    <xsd:import namespace="81e3bf43-3b4a-48a8-a189-d36e4410e3b7"/>
    <xsd:import namespace="d2bc0914-2808-44a4-8c28-8e8eb80649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e3bf43-3b4a-48a8-a189-d36e4410e3b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d53c15-6a63-4553-8a49-39092db9b4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bc0914-2808-44a4-8c28-8e8eb80649f8"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37b6a40-724a-43cc-ad9c-4e5af272664d}" ma:internalName="TaxCatchAll" ma:showField="CatchAllData" ma:web="d2bc0914-2808-44a4-8c28-8e8eb80649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05EDA1-45D0-4991-8794-AF7648B39D3A}">
  <ds:schemaRefs>
    <ds:schemaRef ds:uri="81e3bf43-3b4a-48a8-a189-d36e4410e3b7"/>
    <ds:schemaRef ds:uri="d2bc0914-2808-44a4-8c28-8e8eb80649f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CEEF90D-E5C1-4901-87A3-F941B33EBAF6}">
  <ds:schemaRefs>
    <ds:schemaRef ds:uri="http://schemas.microsoft.com/sharepoint/v3/contenttype/forms"/>
  </ds:schemaRefs>
</ds:datastoreItem>
</file>

<file path=customXml/itemProps3.xml><?xml version="1.0" encoding="utf-8"?>
<ds:datastoreItem xmlns:ds="http://schemas.openxmlformats.org/officeDocument/2006/customXml" ds:itemID="{58E0D6C1-BC31-493E-98F6-87C4222C2A87}">
  <ds:schemaRefs>
    <ds:schemaRef ds:uri="81e3bf43-3b4a-48a8-a189-d36e4410e3b7"/>
    <ds:schemaRef ds:uri="d2bc0914-2808-44a4-8c28-8e8eb80649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1527</TotalTime>
  <Words>4801</Words>
  <Application>Microsoft Office PowerPoint</Application>
  <PresentationFormat>Widescreen</PresentationFormat>
  <Paragraphs>419</Paragraphs>
  <Slides>59</Slides>
  <Notes>55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Bookman Old Style</vt:lpstr>
      <vt:lpstr>Calibri</vt:lpstr>
      <vt:lpstr>Calibri Light</vt:lpstr>
      <vt:lpstr>Century Gothic</vt:lpstr>
      <vt:lpstr>Courier New</vt:lpstr>
      <vt:lpstr>Helvetica Neue</vt:lpstr>
      <vt:lpstr>Lato</vt:lpstr>
      <vt:lpstr>Roboto</vt:lpstr>
      <vt:lpstr>Trebuchet MS</vt:lpstr>
      <vt:lpstr>Office Theme</vt:lpstr>
      <vt:lpstr>PowerPoint Presentation</vt:lpstr>
      <vt:lpstr>PowerPoint Presentation</vt:lpstr>
      <vt:lpstr>PowerPoint Presentation</vt:lpstr>
      <vt:lpstr>Cost of living crisis </vt:lpstr>
      <vt:lpstr>PowerPoint Presentation</vt:lpstr>
      <vt:lpstr>PowerPoint Presentation</vt:lpstr>
      <vt:lpstr>PowerPoint Presentation</vt:lpstr>
      <vt:lpstr>Local support available </vt:lpstr>
      <vt:lpstr>RBK: Household Support Fund</vt:lpstr>
      <vt:lpstr>Voluntary &amp; Community Sector grants</vt:lpstr>
      <vt:lpstr>RBK: Cost of Living </vt:lpstr>
      <vt:lpstr>CAK: Cost of Living Toolkit</vt:lpstr>
      <vt:lpstr>Worrying About Money</vt:lpstr>
      <vt:lpstr>Connected Kingston: Money Matters</vt:lpstr>
      <vt:lpstr>GLA Cost of Living Toolkit</vt:lpstr>
      <vt:lpstr>Mental Health support</vt:lpstr>
      <vt:lpstr>Mental Health Links - emotional support</vt:lpstr>
      <vt:lpstr>Information gathering</vt:lpstr>
      <vt:lpstr>Please complete the Google form or get in touch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Eating and Physical Activity  in the Royal Borough of Kingston upon Thames</vt:lpstr>
      <vt:lpstr>PowerPoint Presentation</vt:lpstr>
      <vt:lpstr>Why we need to tackle Obesity </vt:lpstr>
      <vt:lpstr>Royal Borough of Kingston is a Marmot Borough</vt:lpstr>
      <vt:lpstr>Weight status of school aged children in Kingston (NCMP))</vt:lpstr>
      <vt:lpstr>NCMP Example – A Primary School in Kingston </vt:lpstr>
      <vt:lpstr>Childhood overweight and obesity</vt:lpstr>
      <vt:lpstr>Obesity and Gender</vt:lpstr>
      <vt:lpstr>Obesity and Ethnicity</vt:lpstr>
      <vt:lpstr>Adult Obesity Data</vt:lpstr>
      <vt:lpstr>Adult Activity Levels</vt:lpstr>
      <vt:lpstr>Diabetes and other long term conditions - disparities</vt:lpstr>
      <vt:lpstr>Beyond the Council - taking system-wide approaches  (involving several organisations and our communities)  Marmot Principle 1: Giving every child the best start    London’s Childhood Obesity Taskforce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initiatives to explore and do together to promote healthy weight, physical activity and tackle obesity in 2022/2023 </vt:lpstr>
      <vt:lpstr>We want to hear from our communities – what people feel about their weight and why, and what they would find helpful to support them to be a healthy weight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Candy Dunne</dc:creator>
  <cp:lastModifiedBy>Kezia Coleman</cp:lastModifiedBy>
  <cp:revision>4</cp:revision>
  <dcterms:created xsi:type="dcterms:W3CDTF">2022-07-22T21:37:49Z</dcterms:created>
  <dcterms:modified xsi:type="dcterms:W3CDTF">2022-10-05T14:14:35Z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0x0101002A2F1012429DAC45A5AAB52B2E7CDDFE</vt:lpwstr>
  </property>
  <property fmtid="{D5CDD505-2E9C-101B-9397-08002B2CF9AE}" pid="3" name="MediaServiceImageTags">
    <vt:lpwstr/>
  </property>
</Properties>
</file>