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60" r:id="rId5"/>
    <p:sldId id="2145706917" r:id="rId6"/>
    <p:sldId id="2145706918" r:id="rId7"/>
    <p:sldId id="2145706919" r:id="rId8"/>
    <p:sldId id="2145706914" r:id="rId9"/>
    <p:sldId id="2145706901" r:id="rId10"/>
    <p:sldId id="2145706907" r:id="rId11"/>
    <p:sldId id="2145706903" r:id="rId12"/>
    <p:sldId id="2145706912" r:id="rId13"/>
    <p:sldId id="2145706887" r:id="rId14"/>
    <p:sldId id="2145706913" r:id="rId15"/>
  </p:sldIdLst>
  <p:sldSz cx="12192000" cy="6858000"/>
  <p:notesSz cx="6808788" cy="9940925"/>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FFEFB-6A2C-88F5-8CC6-2A86577FDCE6}" name="John Atherton (NHS South West London ICB)" initials="JA(SWLI" userId="S::John.Atherton@swlondon.nhs.uk::1a50f35b-4133-485a-952d-b001145d3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8C5"/>
    <a:srgbClr val="674696"/>
    <a:srgbClr val="2AB4AB"/>
    <a:srgbClr val="EA6293"/>
    <a:srgbClr val="F08034"/>
    <a:srgbClr val="F3D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3792" autoAdjust="0"/>
  </p:normalViewPr>
  <p:slideViewPr>
    <p:cSldViewPr snapToGrid="0" snapToObjects="1">
      <p:cViewPr varScale="1">
        <p:scale>
          <a:sx n="67" d="100"/>
          <a:sy n="67" d="100"/>
        </p:scale>
        <p:origin x="70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1" d="100"/>
          <a:sy n="91" d="100"/>
        </p:scale>
        <p:origin x="380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EDDDE-959E-462E-998A-154BFB5B5B32}" type="doc">
      <dgm:prSet loTypeId="urn:microsoft.com/office/officeart/2005/8/layout/hProcess9" loCatId="process" qsTypeId="urn:microsoft.com/office/officeart/2005/8/quickstyle/simple1" qsCatId="simple" csTypeId="urn:microsoft.com/office/officeart/2005/8/colors/colorful5" csCatId="colorful" phldr="1"/>
      <dgm:spPr/>
    </dgm:pt>
    <dgm:pt modelId="{F8C4D37F-F0EC-4F50-8F8A-FDE4B6C88535}">
      <dgm:prSet phldrT="[Text]" custT="1"/>
      <dgm:spPr/>
      <dgm:t>
        <a:bodyPr/>
        <a:lstStyle/>
        <a:p>
          <a:r>
            <a:rPr lang="en-GB" sz="1450" dirty="0">
              <a:latin typeface="Century Gothic" panose="020B0502020202020204" pitchFamily="34" charset="0"/>
            </a:rPr>
            <a:t>Reviewed population health needs</a:t>
          </a:r>
        </a:p>
      </dgm:t>
    </dgm:pt>
    <dgm:pt modelId="{4A1F8C38-3BD3-42E4-A011-BFB33119323C}" type="parTrans" cxnId="{29AB9A97-E674-42A3-ADFA-D0E127FE1097}">
      <dgm:prSet/>
      <dgm:spPr/>
      <dgm:t>
        <a:bodyPr/>
        <a:lstStyle/>
        <a:p>
          <a:endParaRPr lang="en-GB">
            <a:latin typeface="Century Gothic" panose="020B0502020202020204" pitchFamily="34" charset="0"/>
          </a:endParaRPr>
        </a:p>
      </dgm:t>
    </dgm:pt>
    <dgm:pt modelId="{F1DC2D3F-7A2A-4B0A-B25D-1836C2805235}" type="sibTrans" cxnId="{29AB9A97-E674-42A3-ADFA-D0E127FE1097}">
      <dgm:prSet/>
      <dgm:spPr/>
      <dgm:t>
        <a:bodyPr/>
        <a:lstStyle/>
        <a:p>
          <a:endParaRPr lang="en-GB">
            <a:latin typeface="Century Gothic" panose="020B0502020202020204" pitchFamily="34" charset="0"/>
          </a:endParaRPr>
        </a:p>
      </dgm:t>
    </dgm:pt>
    <dgm:pt modelId="{0F3D115D-51B5-4829-AF09-1216C0B7095F}">
      <dgm:prSet phldrT="[Text]" custT="1"/>
      <dgm:spPr/>
      <dgm:t>
        <a:bodyPr/>
        <a:lstStyle/>
        <a:p>
          <a:r>
            <a:rPr lang="en-GB" sz="1450" dirty="0">
              <a:latin typeface="Century Gothic" panose="020B0502020202020204" pitchFamily="34" charset="0"/>
            </a:rPr>
            <a:t>Identified innovation and best practice</a:t>
          </a:r>
        </a:p>
      </dgm:t>
    </dgm:pt>
    <dgm:pt modelId="{00BB4ACC-B44D-4B4C-90D0-65436EBB4B42}" type="parTrans" cxnId="{EF765481-BF58-46C8-9190-7BE97519EAB1}">
      <dgm:prSet/>
      <dgm:spPr/>
      <dgm:t>
        <a:bodyPr/>
        <a:lstStyle/>
        <a:p>
          <a:endParaRPr lang="en-GB"/>
        </a:p>
      </dgm:t>
    </dgm:pt>
    <dgm:pt modelId="{2BE866CF-B147-44E6-BF09-6E36718623F3}" type="sibTrans" cxnId="{EF765481-BF58-46C8-9190-7BE97519EAB1}">
      <dgm:prSet/>
      <dgm:spPr/>
      <dgm:t>
        <a:bodyPr/>
        <a:lstStyle/>
        <a:p>
          <a:endParaRPr lang="en-GB"/>
        </a:p>
      </dgm:t>
    </dgm:pt>
    <dgm:pt modelId="{D76F276F-8B65-4416-AE43-9ED514705CFA}">
      <dgm:prSet phldrT="[Text]" custT="1"/>
      <dgm:spPr/>
      <dgm:t>
        <a:bodyPr/>
        <a:lstStyle/>
        <a:p>
          <a:r>
            <a:rPr lang="en-GB" sz="1450" dirty="0">
              <a:latin typeface="Century Gothic" panose="020B0502020202020204" pitchFamily="34" charset="0"/>
            </a:rPr>
            <a:t>Carried out engage-</a:t>
          </a:r>
          <a:r>
            <a:rPr lang="en-GB" sz="1450" dirty="0" err="1">
              <a:latin typeface="Century Gothic" panose="020B0502020202020204" pitchFamily="34" charset="0"/>
            </a:rPr>
            <a:t>ment</a:t>
          </a:r>
          <a:r>
            <a:rPr lang="en-GB" sz="1450" dirty="0">
              <a:latin typeface="Century Gothic" panose="020B0502020202020204" pitchFamily="34" charset="0"/>
            </a:rPr>
            <a:t> work – meetings and survey</a:t>
          </a:r>
        </a:p>
      </dgm:t>
    </dgm:pt>
    <dgm:pt modelId="{672D0AD2-1602-46ED-ACEC-C65016A119CD}" type="parTrans" cxnId="{5F4B8FA8-4644-44BD-92FA-A612BEAFAA8C}">
      <dgm:prSet/>
      <dgm:spPr/>
      <dgm:t>
        <a:bodyPr/>
        <a:lstStyle/>
        <a:p>
          <a:endParaRPr lang="en-GB"/>
        </a:p>
      </dgm:t>
    </dgm:pt>
    <dgm:pt modelId="{E51EF7BC-6276-4EE4-9EC5-3D13E36CC287}" type="sibTrans" cxnId="{5F4B8FA8-4644-44BD-92FA-A612BEAFAA8C}">
      <dgm:prSet/>
      <dgm:spPr/>
      <dgm:t>
        <a:bodyPr/>
        <a:lstStyle/>
        <a:p>
          <a:endParaRPr lang="en-GB"/>
        </a:p>
      </dgm:t>
    </dgm:pt>
    <dgm:pt modelId="{F2E0E765-B0CD-40DD-A57D-0C82776D7796}">
      <dgm:prSet phldrT="[Text]" custT="1"/>
      <dgm:spPr/>
      <dgm:t>
        <a:bodyPr/>
        <a:lstStyle/>
        <a:p>
          <a:r>
            <a:rPr lang="en-GB" sz="1450" dirty="0">
              <a:latin typeface="Century Gothic" panose="020B0502020202020204" pitchFamily="34" charset="0"/>
            </a:rPr>
            <a:t>Developed draft vision, aims and themes.</a:t>
          </a:r>
        </a:p>
      </dgm:t>
    </dgm:pt>
    <dgm:pt modelId="{F775F6C4-6DBE-453E-9A7C-B084E8AE0864}" type="parTrans" cxnId="{D593A5CE-5B85-4112-9E14-A88B7E411E4C}">
      <dgm:prSet/>
      <dgm:spPr/>
      <dgm:t>
        <a:bodyPr/>
        <a:lstStyle/>
        <a:p>
          <a:endParaRPr lang="en-GB"/>
        </a:p>
      </dgm:t>
    </dgm:pt>
    <dgm:pt modelId="{FAA077B3-4D87-4B41-8D00-6E65EA6E3B45}" type="sibTrans" cxnId="{D593A5CE-5B85-4112-9E14-A88B7E411E4C}">
      <dgm:prSet/>
      <dgm:spPr/>
      <dgm:t>
        <a:bodyPr/>
        <a:lstStyle/>
        <a:p>
          <a:endParaRPr lang="en-GB"/>
        </a:p>
      </dgm:t>
    </dgm:pt>
    <dgm:pt modelId="{67E205ED-818F-412B-ACDF-7BAAFD5AE8A7}">
      <dgm:prSet phldrT="[Text]" custT="1"/>
      <dgm:spPr/>
      <dgm:t>
        <a:bodyPr/>
        <a:lstStyle/>
        <a:p>
          <a:r>
            <a:rPr lang="en-GB" sz="1450" dirty="0">
              <a:latin typeface="Century Gothic" panose="020B0502020202020204" pitchFamily="34" charset="0"/>
            </a:rPr>
            <a:t>Testing our vision, aims and themes with stake-holders</a:t>
          </a:r>
        </a:p>
      </dgm:t>
    </dgm:pt>
    <dgm:pt modelId="{0E7C0E83-A1C3-4825-A3E9-3E86B3A595C9}" type="parTrans" cxnId="{C1E0B74A-86A2-4B3E-9409-7B48993B4D89}">
      <dgm:prSet/>
      <dgm:spPr/>
      <dgm:t>
        <a:bodyPr/>
        <a:lstStyle/>
        <a:p>
          <a:endParaRPr lang="en-GB"/>
        </a:p>
      </dgm:t>
    </dgm:pt>
    <dgm:pt modelId="{FEF0A50E-9B2A-44E9-B306-3CE68087369E}" type="sibTrans" cxnId="{C1E0B74A-86A2-4B3E-9409-7B48993B4D89}">
      <dgm:prSet/>
      <dgm:spPr/>
      <dgm:t>
        <a:bodyPr/>
        <a:lstStyle/>
        <a:p>
          <a:endParaRPr lang="en-GB"/>
        </a:p>
      </dgm:t>
    </dgm:pt>
    <dgm:pt modelId="{59DB0C78-8D8A-4A3B-A0B8-345AF2C64077}">
      <dgm:prSet phldrT="[Text]" custT="1"/>
      <dgm:spPr/>
      <dgm:t>
        <a:bodyPr/>
        <a:lstStyle/>
        <a:p>
          <a:r>
            <a:rPr lang="en-GB" sz="1450" dirty="0">
              <a:latin typeface="Century Gothic" panose="020B0502020202020204" pitchFamily="34" charset="0"/>
            </a:rPr>
            <a:t>Produce draft strategy</a:t>
          </a:r>
        </a:p>
      </dgm:t>
    </dgm:pt>
    <dgm:pt modelId="{CDAEA2D1-50AE-4095-B501-BE95F4299A64}" type="parTrans" cxnId="{47F9E49E-1C0E-4776-9421-BC1194B01039}">
      <dgm:prSet/>
      <dgm:spPr/>
      <dgm:t>
        <a:bodyPr/>
        <a:lstStyle/>
        <a:p>
          <a:endParaRPr lang="en-GB"/>
        </a:p>
      </dgm:t>
    </dgm:pt>
    <dgm:pt modelId="{A4D1ED59-DF5C-4000-96DF-C7A86F2B06A4}" type="sibTrans" cxnId="{47F9E49E-1C0E-4776-9421-BC1194B01039}">
      <dgm:prSet/>
      <dgm:spPr/>
      <dgm:t>
        <a:bodyPr/>
        <a:lstStyle/>
        <a:p>
          <a:endParaRPr lang="en-GB"/>
        </a:p>
      </dgm:t>
    </dgm:pt>
    <dgm:pt modelId="{9DA48C5C-51EB-4E3C-A542-A3DE2409B5FD}">
      <dgm:prSet phldrT="[Text]" custT="1"/>
      <dgm:spPr/>
      <dgm:t>
        <a:bodyPr/>
        <a:lstStyle/>
        <a:p>
          <a:r>
            <a:rPr lang="en-GB" sz="1450" dirty="0">
              <a:latin typeface="Century Gothic" panose="020B0502020202020204" pitchFamily="34" charset="0"/>
            </a:rPr>
            <a:t>Approve the final strategy</a:t>
          </a:r>
        </a:p>
      </dgm:t>
    </dgm:pt>
    <dgm:pt modelId="{4E6749C4-A8FF-4E53-8F69-056BEE5267E7}" type="parTrans" cxnId="{3713B911-4D56-4A67-BCB1-8AF2DD58B332}">
      <dgm:prSet/>
      <dgm:spPr/>
      <dgm:t>
        <a:bodyPr/>
        <a:lstStyle/>
        <a:p>
          <a:endParaRPr lang="en-GB"/>
        </a:p>
      </dgm:t>
    </dgm:pt>
    <dgm:pt modelId="{0BCFB50E-E529-42EE-8BBC-AEB54B9F888C}" type="sibTrans" cxnId="{3713B911-4D56-4A67-BCB1-8AF2DD58B332}">
      <dgm:prSet/>
      <dgm:spPr/>
      <dgm:t>
        <a:bodyPr/>
        <a:lstStyle/>
        <a:p>
          <a:endParaRPr lang="en-GB"/>
        </a:p>
      </dgm:t>
    </dgm:pt>
    <dgm:pt modelId="{853DA96C-5C43-49F0-923F-C91B4A83318B}" type="pres">
      <dgm:prSet presAssocID="{29FEDDDE-959E-462E-998A-154BFB5B5B32}" presName="CompostProcess" presStyleCnt="0">
        <dgm:presLayoutVars>
          <dgm:dir/>
          <dgm:resizeHandles val="exact"/>
        </dgm:presLayoutVars>
      </dgm:prSet>
      <dgm:spPr/>
    </dgm:pt>
    <dgm:pt modelId="{68BCF45E-7D85-46EC-9C43-D4DCEEB20BA6}" type="pres">
      <dgm:prSet presAssocID="{29FEDDDE-959E-462E-998A-154BFB5B5B32}" presName="arrow" presStyleLbl="bgShp" presStyleIdx="0" presStyleCnt="1" custLinFactNeighborY="4367"/>
      <dgm:spPr/>
    </dgm:pt>
    <dgm:pt modelId="{3BEEE956-4ABE-400C-9413-FF504DEAE447}" type="pres">
      <dgm:prSet presAssocID="{29FEDDDE-959E-462E-998A-154BFB5B5B32}" presName="linearProcess" presStyleCnt="0"/>
      <dgm:spPr/>
    </dgm:pt>
    <dgm:pt modelId="{EFBE08F3-3AB6-4C3E-A46B-E1FCBB2BB97A}" type="pres">
      <dgm:prSet presAssocID="{F8C4D37F-F0EC-4F50-8F8A-FDE4B6C88535}" presName="textNode" presStyleLbl="node1" presStyleIdx="0" presStyleCnt="7">
        <dgm:presLayoutVars>
          <dgm:bulletEnabled val="1"/>
        </dgm:presLayoutVars>
      </dgm:prSet>
      <dgm:spPr/>
    </dgm:pt>
    <dgm:pt modelId="{97085BF1-7D19-4DCF-8C29-7C8D46BBC6D0}" type="pres">
      <dgm:prSet presAssocID="{F1DC2D3F-7A2A-4B0A-B25D-1836C2805235}" presName="sibTrans" presStyleCnt="0"/>
      <dgm:spPr/>
    </dgm:pt>
    <dgm:pt modelId="{F2CF888C-945E-4014-9787-1173F05B0F02}" type="pres">
      <dgm:prSet presAssocID="{0F3D115D-51B5-4829-AF09-1216C0B7095F}" presName="textNode" presStyleLbl="node1" presStyleIdx="1" presStyleCnt="7">
        <dgm:presLayoutVars>
          <dgm:bulletEnabled val="1"/>
        </dgm:presLayoutVars>
      </dgm:prSet>
      <dgm:spPr/>
    </dgm:pt>
    <dgm:pt modelId="{087AE604-B1C4-405C-AA38-3EEFDA233525}" type="pres">
      <dgm:prSet presAssocID="{2BE866CF-B147-44E6-BF09-6E36718623F3}" presName="sibTrans" presStyleCnt="0"/>
      <dgm:spPr/>
    </dgm:pt>
    <dgm:pt modelId="{6ED0098D-6DCD-47F9-94DF-D3D621121BE5}" type="pres">
      <dgm:prSet presAssocID="{D76F276F-8B65-4416-AE43-9ED514705CFA}" presName="textNode" presStyleLbl="node1" presStyleIdx="2" presStyleCnt="7">
        <dgm:presLayoutVars>
          <dgm:bulletEnabled val="1"/>
        </dgm:presLayoutVars>
      </dgm:prSet>
      <dgm:spPr/>
    </dgm:pt>
    <dgm:pt modelId="{365A446D-D353-42F8-A62F-4D835AB0029C}" type="pres">
      <dgm:prSet presAssocID="{E51EF7BC-6276-4EE4-9EC5-3D13E36CC287}" presName="sibTrans" presStyleCnt="0"/>
      <dgm:spPr/>
    </dgm:pt>
    <dgm:pt modelId="{D2743DBC-5E45-4632-B76F-44A21F214B87}" type="pres">
      <dgm:prSet presAssocID="{F2E0E765-B0CD-40DD-A57D-0C82776D7796}" presName="textNode" presStyleLbl="node1" presStyleIdx="3" presStyleCnt="7">
        <dgm:presLayoutVars>
          <dgm:bulletEnabled val="1"/>
        </dgm:presLayoutVars>
      </dgm:prSet>
      <dgm:spPr/>
    </dgm:pt>
    <dgm:pt modelId="{78453574-1A39-40D7-8418-247DE10C778A}" type="pres">
      <dgm:prSet presAssocID="{FAA077B3-4D87-4B41-8D00-6E65EA6E3B45}" presName="sibTrans" presStyleCnt="0"/>
      <dgm:spPr/>
    </dgm:pt>
    <dgm:pt modelId="{5EF03762-5AAB-4AD4-8738-30D0B9576527}" type="pres">
      <dgm:prSet presAssocID="{67E205ED-818F-412B-ACDF-7BAAFD5AE8A7}" presName="textNode" presStyleLbl="node1" presStyleIdx="4" presStyleCnt="7">
        <dgm:presLayoutVars>
          <dgm:bulletEnabled val="1"/>
        </dgm:presLayoutVars>
      </dgm:prSet>
      <dgm:spPr/>
    </dgm:pt>
    <dgm:pt modelId="{86114D24-6578-4428-8701-FADE1A73281B}" type="pres">
      <dgm:prSet presAssocID="{FEF0A50E-9B2A-44E9-B306-3CE68087369E}" presName="sibTrans" presStyleCnt="0"/>
      <dgm:spPr/>
    </dgm:pt>
    <dgm:pt modelId="{57ED59DC-EC91-4BAD-8520-60805F1DF5A3}" type="pres">
      <dgm:prSet presAssocID="{59DB0C78-8D8A-4A3B-A0B8-345AF2C64077}" presName="textNode" presStyleLbl="node1" presStyleIdx="5" presStyleCnt="7">
        <dgm:presLayoutVars>
          <dgm:bulletEnabled val="1"/>
        </dgm:presLayoutVars>
      </dgm:prSet>
      <dgm:spPr/>
    </dgm:pt>
    <dgm:pt modelId="{9A3A51C4-A1A2-467D-9D28-1ADF72D5F345}" type="pres">
      <dgm:prSet presAssocID="{A4D1ED59-DF5C-4000-96DF-C7A86F2B06A4}" presName="sibTrans" presStyleCnt="0"/>
      <dgm:spPr/>
    </dgm:pt>
    <dgm:pt modelId="{269B1935-6558-47A4-A67D-E840FEF8E4C8}" type="pres">
      <dgm:prSet presAssocID="{9DA48C5C-51EB-4E3C-A542-A3DE2409B5FD}" presName="textNode" presStyleLbl="node1" presStyleIdx="6" presStyleCnt="7">
        <dgm:presLayoutVars>
          <dgm:bulletEnabled val="1"/>
        </dgm:presLayoutVars>
      </dgm:prSet>
      <dgm:spPr/>
    </dgm:pt>
  </dgm:ptLst>
  <dgm:cxnLst>
    <dgm:cxn modelId="{3713B911-4D56-4A67-BCB1-8AF2DD58B332}" srcId="{29FEDDDE-959E-462E-998A-154BFB5B5B32}" destId="{9DA48C5C-51EB-4E3C-A542-A3DE2409B5FD}" srcOrd="6" destOrd="0" parTransId="{4E6749C4-A8FF-4E53-8F69-056BEE5267E7}" sibTransId="{0BCFB50E-E529-42EE-8BBC-AEB54B9F888C}"/>
    <dgm:cxn modelId="{F27FC714-B5AD-479F-AB12-D30EC1ED3E57}" type="presOf" srcId="{59DB0C78-8D8A-4A3B-A0B8-345AF2C64077}" destId="{57ED59DC-EC91-4BAD-8520-60805F1DF5A3}" srcOrd="0" destOrd="0" presId="urn:microsoft.com/office/officeart/2005/8/layout/hProcess9"/>
    <dgm:cxn modelId="{51D1EC22-4AAD-48A7-8E2C-9A1FD46BDBCF}" type="presOf" srcId="{F2E0E765-B0CD-40DD-A57D-0C82776D7796}" destId="{D2743DBC-5E45-4632-B76F-44A21F214B87}" srcOrd="0" destOrd="0" presId="urn:microsoft.com/office/officeart/2005/8/layout/hProcess9"/>
    <dgm:cxn modelId="{6055BD2C-7C6F-4A8B-9C31-8486DB717A2A}" type="presOf" srcId="{D76F276F-8B65-4416-AE43-9ED514705CFA}" destId="{6ED0098D-6DCD-47F9-94DF-D3D621121BE5}" srcOrd="0" destOrd="0" presId="urn:microsoft.com/office/officeart/2005/8/layout/hProcess9"/>
    <dgm:cxn modelId="{7FDB3835-DA85-46A2-95FD-FBBD8D16AD7C}" type="presOf" srcId="{67E205ED-818F-412B-ACDF-7BAAFD5AE8A7}" destId="{5EF03762-5AAB-4AD4-8738-30D0B9576527}" srcOrd="0" destOrd="0" presId="urn:microsoft.com/office/officeart/2005/8/layout/hProcess9"/>
    <dgm:cxn modelId="{D6573944-D588-4FB4-A491-7849287B1773}" type="presOf" srcId="{F8C4D37F-F0EC-4F50-8F8A-FDE4B6C88535}" destId="{EFBE08F3-3AB6-4C3E-A46B-E1FCBB2BB97A}" srcOrd="0" destOrd="0" presId="urn:microsoft.com/office/officeart/2005/8/layout/hProcess9"/>
    <dgm:cxn modelId="{C1E0B74A-86A2-4B3E-9409-7B48993B4D89}" srcId="{29FEDDDE-959E-462E-998A-154BFB5B5B32}" destId="{67E205ED-818F-412B-ACDF-7BAAFD5AE8A7}" srcOrd="4" destOrd="0" parTransId="{0E7C0E83-A1C3-4825-A3E9-3E86B3A595C9}" sibTransId="{FEF0A50E-9B2A-44E9-B306-3CE68087369E}"/>
    <dgm:cxn modelId="{84EAC556-2679-405A-B662-D5FD68FE142F}" type="presOf" srcId="{29FEDDDE-959E-462E-998A-154BFB5B5B32}" destId="{853DA96C-5C43-49F0-923F-C91B4A83318B}" srcOrd="0" destOrd="0" presId="urn:microsoft.com/office/officeart/2005/8/layout/hProcess9"/>
    <dgm:cxn modelId="{EF765481-BF58-46C8-9190-7BE97519EAB1}" srcId="{29FEDDDE-959E-462E-998A-154BFB5B5B32}" destId="{0F3D115D-51B5-4829-AF09-1216C0B7095F}" srcOrd="1" destOrd="0" parTransId="{00BB4ACC-B44D-4B4C-90D0-65436EBB4B42}" sibTransId="{2BE866CF-B147-44E6-BF09-6E36718623F3}"/>
    <dgm:cxn modelId="{29AB9A97-E674-42A3-ADFA-D0E127FE1097}" srcId="{29FEDDDE-959E-462E-998A-154BFB5B5B32}" destId="{F8C4D37F-F0EC-4F50-8F8A-FDE4B6C88535}" srcOrd="0" destOrd="0" parTransId="{4A1F8C38-3BD3-42E4-A011-BFB33119323C}" sibTransId="{F1DC2D3F-7A2A-4B0A-B25D-1836C2805235}"/>
    <dgm:cxn modelId="{F4A2F199-0E20-4E9F-B978-82F5BEB66F70}" type="presOf" srcId="{0F3D115D-51B5-4829-AF09-1216C0B7095F}" destId="{F2CF888C-945E-4014-9787-1173F05B0F02}" srcOrd="0" destOrd="0" presId="urn:microsoft.com/office/officeart/2005/8/layout/hProcess9"/>
    <dgm:cxn modelId="{A6E3A69C-F4F8-4FF1-9D79-55401670871F}" type="presOf" srcId="{9DA48C5C-51EB-4E3C-A542-A3DE2409B5FD}" destId="{269B1935-6558-47A4-A67D-E840FEF8E4C8}" srcOrd="0" destOrd="0" presId="urn:microsoft.com/office/officeart/2005/8/layout/hProcess9"/>
    <dgm:cxn modelId="{47F9E49E-1C0E-4776-9421-BC1194B01039}" srcId="{29FEDDDE-959E-462E-998A-154BFB5B5B32}" destId="{59DB0C78-8D8A-4A3B-A0B8-345AF2C64077}" srcOrd="5" destOrd="0" parTransId="{CDAEA2D1-50AE-4095-B501-BE95F4299A64}" sibTransId="{A4D1ED59-DF5C-4000-96DF-C7A86F2B06A4}"/>
    <dgm:cxn modelId="{5F4B8FA8-4644-44BD-92FA-A612BEAFAA8C}" srcId="{29FEDDDE-959E-462E-998A-154BFB5B5B32}" destId="{D76F276F-8B65-4416-AE43-9ED514705CFA}" srcOrd="2" destOrd="0" parTransId="{672D0AD2-1602-46ED-ACEC-C65016A119CD}" sibTransId="{E51EF7BC-6276-4EE4-9EC5-3D13E36CC287}"/>
    <dgm:cxn modelId="{D593A5CE-5B85-4112-9E14-A88B7E411E4C}" srcId="{29FEDDDE-959E-462E-998A-154BFB5B5B32}" destId="{F2E0E765-B0CD-40DD-A57D-0C82776D7796}" srcOrd="3" destOrd="0" parTransId="{F775F6C4-6DBE-453E-9A7C-B084E8AE0864}" sibTransId="{FAA077B3-4D87-4B41-8D00-6E65EA6E3B45}"/>
    <dgm:cxn modelId="{2F21DF4D-A095-4090-8539-222FF494B54D}" type="presParOf" srcId="{853DA96C-5C43-49F0-923F-C91B4A83318B}" destId="{68BCF45E-7D85-46EC-9C43-D4DCEEB20BA6}" srcOrd="0" destOrd="0" presId="urn:microsoft.com/office/officeart/2005/8/layout/hProcess9"/>
    <dgm:cxn modelId="{95A1C66D-8ED0-44E9-9872-D24C1FB68B43}" type="presParOf" srcId="{853DA96C-5C43-49F0-923F-C91B4A83318B}" destId="{3BEEE956-4ABE-400C-9413-FF504DEAE447}" srcOrd="1" destOrd="0" presId="urn:microsoft.com/office/officeart/2005/8/layout/hProcess9"/>
    <dgm:cxn modelId="{EAB62A08-AB60-4FAB-8BAF-0C54352910D6}" type="presParOf" srcId="{3BEEE956-4ABE-400C-9413-FF504DEAE447}" destId="{EFBE08F3-3AB6-4C3E-A46B-E1FCBB2BB97A}" srcOrd="0" destOrd="0" presId="urn:microsoft.com/office/officeart/2005/8/layout/hProcess9"/>
    <dgm:cxn modelId="{D39803B1-DBC8-44E4-836B-90611B74510A}" type="presParOf" srcId="{3BEEE956-4ABE-400C-9413-FF504DEAE447}" destId="{97085BF1-7D19-4DCF-8C29-7C8D46BBC6D0}" srcOrd="1" destOrd="0" presId="urn:microsoft.com/office/officeart/2005/8/layout/hProcess9"/>
    <dgm:cxn modelId="{D1441DA1-81F4-4EEB-B20A-738EBC0A9216}" type="presParOf" srcId="{3BEEE956-4ABE-400C-9413-FF504DEAE447}" destId="{F2CF888C-945E-4014-9787-1173F05B0F02}" srcOrd="2" destOrd="0" presId="urn:microsoft.com/office/officeart/2005/8/layout/hProcess9"/>
    <dgm:cxn modelId="{BBA4CA66-79CD-43A1-B1B4-A1E9238BA492}" type="presParOf" srcId="{3BEEE956-4ABE-400C-9413-FF504DEAE447}" destId="{087AE604-B1C4-405C-AA38-3EEFDA233525}" srcOrd="3" destOrd="0" presId="urn:microsoft.com/office/officeart/2005/8/layout/hProcess9"/>
    <dgm:cxn modelId="{6E8A60F9-79E0-434D-BFA9-BCC13567C6D7}" type="presParOf" srcId="{3BEEE956-4ABE-400C-9413-FF504DEAE447}" destId="{6ED0098D-6DCD-47F9-94DF-D3D621121BE5}" srcOrd="4" destOrd="0" presId="urn:microsoft.com/office/officeart/2005/8/layout/hProcess9"/>
    <dgm:cxn modelId="{DF2F7F9D-F902-4E36-A30F-81EB0995AC77}" type="presParOf" srcId="{3BEEE956-4ABE-400C-9413-FF504DEAE447}" destId="{365A446D-D353-42F8-A62F-4D835AB0029C}" srcOrd="5" destOrd="0" presId="urn:microsoft.com/office/officeart/2005/8/layout/hProcess9"/>
    <dgm:cxn modelId="{045C3855-64E1-414E-AD05-1EAB8BD62F97}" type="presParOf" srcId="{3BEEE956-4ABE-400C-9413-FF504DEAE447}" destId="{D2743DBC-5E45-4632-B76F-44A21F214B87}" srcOrd="6" destOrd="0" presId="urn:microsoft.com/office/officeart/2005/8/layout/hProcess9"/>
    <dgm:cxn modelId="{A4912911-F25C-4EC2-9015-4F9E0F136B2D}" type="presParOf" srcId="{3BEEE956-4ABE-400C-9413-FF504DEAE447}" destId="{78453574-1A39-40D7-8418-247DE10C778A}" srcOrd="7" destOrd="0" presId="urn:microsoft.com/office/officeart/2005/8/layout/hProcess9"/>
    <dgm:cxn modelId="{31DB20D1-A3FB-4AF1-9B88-BE8B6F190B36}" type="presParOf" srcId="{3BEEE956-4ABE-400C-9413-FF504DEAE447}" destId="{5EF03762-5AAB-4AD4-8738-30D0B9576527}" srcOrd="8" destOrd="0" presId="urn:microsoft.com/office/officeart/2005/8/layout/hProcess9"/>
    <dgm:cxn modelId="{6803D648-3503-47EE-9535-0462A40C9157}" type="presParOf" srcId="{3BEEE956-4ABE-400C-9413-FF504DEAE447}" destId="{86114D24-6578-4428-8701-FADE1A73281B}" srcOrd="9" destOrd="0" presId="urn:microsoft.com/office/officeart/2005/8/layout/hProcess9"/>
    <dgm:cxn modelId="{AA233A80-D6CF-44B7-9D9D-6F01F3B75E84}" type="presParOf" srcId="{3BEEE956-4ABE-400C-9413-FF504DEAE447}" destId="{57ED59DC-EC91-4BAD-8520-60805F1DF5A3}" srcOrd="10" destOrd="0" presId="urn:microsoft.com/office/officeart/2005/8/layout/hProcess9"/>
    <dgm:cxn modelId="{2F8146FC-5FD2-46B8-BE3F-DDBD4258AD10}" type="presParOf" srcId="{3BEEE956-4ABE-400C-9413-FF504DEAE447}" destId="{9A3A51C4-A1A2-467D-9D28-1ADF72D5F345}" srcOrd="11" destOrd="0" presId="urn:microsoft.com/office/officeart/2005/8/layout/hProcess9"/>
    <dgm:cxn modelId="{A2B26423-FB30-4337-BB2C-02C92BE3FB7D}" type="presParOf" srcId="{3BEEE956-4ABE-400C-9413-FF504DEAE447}" destId="{269B1935-6558-47A4-A67D-E840FEF8E4C8}"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3068D-2B8E-48A3-B359-CFD9F728E2E7}"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n-GB"/>
        </a:p>
      </dgm:t>
    </dgm:pt>
    <dgm:pt modelId="{9B1DC286-F0B2-46D3-BB9B-E7CF49794136}">
      <dgm:prSet phldrT="[Text]"/>
      <dgm:spPr/>
      <dgm:t>
        <a:bodyPr/>
        <a:lstStyle/>
        <a:p>
          <a:r>
            <a:rPr lang="en-GB" dirty="0">
              <a:latin typeface="Century Gothic" panose="020B0502020202020204" pitchFamily="34" charset="0"/>
            </a:rPr>
            <a:t>We have key challenges to address</a:t>
          </a:r>
        </a:p>
      </dgm:t>
    </dgm:pt>
    <dgm:pt modelId="{542D473E-2E4E-45D7-9214-11AE1D5453EE}" type="parTrans" cxnId="{1381EA76-3868-49B9-A15F-66FDF9DAE62B}">
      <dgm:prSet/>
      <dgm:spPr/>
      <dgm:t>
        <a:bodyPr/>
        <a:lstStyle/>
        <a:p>
          <a:endParaRPr lang="en-GB">
            <a:latin typeface="Century Gothic" panose="020B0502020202020204" pitchFamily="34" charset="0"/>
          </a:endParaRPr>
        </a:p>
      </dgm:t>
    </dgm:pt>
    <dgm:pt modelId="{2F14526D-F399-4747-A219-98D48F276DA1}" type="sibTrans" cxnId="{1381EA76-3868-49B9-A15F-66FDF9DAE62B}">
      <dgm:prSet/>
      <dgm:spPr/>
      <dgm:t>
        <a:bodyPr/>
        <a:lstStyle/>
        <a:p>
          <a:endParaRPr lang="en-GB">
            <a:latin typeface="Century Gothic" panose="020B0502020202020204" pitchFamily="34" charset="0"/>
          </a:endParaRPr>
        </a:p>
      </dgm:t>
    </dgm:pt>
    <dgm:pt modelId="{7325BA4C-0D94-4A38-AE4B-CB680C75E764}">
      <dgm:prSet phldrT="[Text]"/>
      <dgm:spPr/>
      <dgm:t>
        <a:bodyPr/>
        <a:lstStyle/>
        <a:p>
          <a:r>
            <a:rPr lang="en-GB" dirty="0">
              <a:latin typeface="Century Gothic" panose="020B0502020202020204" pitchFamily="34" charset="0"/>
            </a:rPr>
            <a:t>We have a diverse population </a:t>
          </a:r>
          <a:r>
            <a:rPr lang="en-GB">
              <a:latin typeface="Century Gothic" panose="020B0502020202020204" pitchFamily="34" charset="0"/>
            </a:rPr>
            <a:t>with varied needs</a:t>
          </a:r>
          <a:endParaRPr lang="en-GB" dirty="0">
            <a:latin typeface="Century Gothic" panose="020B0502020202020204" pitchFamily="34" charset="0"/>
          </a:endParaRPr>
        </a:p>
      </dgm:t>
    </dgm:pt>
    <dgm:pt modelId="{18DE1350-B938-4F1C-B9D2-CF25BDBA4BC5}" type="parTrans" cxnId="{30F8F8F7-755C-4803-9DCF-BE615CDF1171}">
      <dgm:prSet/>
      <dgm:spPr/>
      <dgm:t>
        <a:bodyPr/>
        <a:lstStyle/>
        <a:p>
          <a:endParaRPr lang="en-GB">
            <a:latin typeface="Century Gothic" panose="020B0502020202020204" pitchFamily="34" charset="0"/>
          </a:endParaRPr>
        </a:p>
      </dgm:t>
    </dgm:pt>
    <dgm:pt modelId="{F96488B0-EEB1-4027-97F3-BFAAB26AFE4E}" type="sibTrans" cxnId="{30F8F8F7-755C-4803-9DCF-BE615CDF1171}">
      <dgm:prSet/>
      <dgm:spPr/>
      <dgm:t>
        <a:bodyPr/>
        <a:lstStyle/>
        <a:p>
          <a:endParaRPr lang="en-GB">
            <a:latin typeface="Century Gothic" panose="020B0502020202020204" pitchFamily="34" charset="0"/>
          </a:endParaRPr>
        </a:p>
      </dgm:t>
    </dgm:pt>
    <dgm:pt modelId="{D48364CB-291A-4DDF-A4AF-B70FAC49ECD9}">
      <dgm:prSet phldrT="[Text]"/>
      <dgm:spPr/>
      <dgm:t>
        <a:bodyPr/>
        <a:lstStyle/>
        <a:p>
          <a:r>
            <a:rPr lang="en-GB" dirty="0">
              <a:latin typeface="Century Gothic" panose="020B0502020202020204" pitchFamily="34" charset="0"/>
            </a:rPr>
            <a:t>Demand, acuity and complexity has increased through and since the pandemic.</a:t>
          </a:r>
        </a:p>
      </dgm:t>
    </dgm:pt>
    <dgm:pt modelId="{D1D6D2CD-C211-4BAE-B36E-6CE886A614EA}" type="parTrans" cxnId="{EE19B2BA-BB38-4956-B12B-F030C06F3193}">
      <dgm:prSet/>
      <dgm:spPr/>
      <dgm:t>
        <a:bodyPr/>
        <a:lstStyle/>
        <a:p>
          <a:endParaRPr lang="en-GB">
            <a:latin typeface="Century Gothic" panose="020B0502020202020204" pitchFamily="34" charset="0"/>
          </a:endParaRPr>
        </a:p>
      </dgm:t>
    </dgm:pt>
    <dgm:pt modelId="{280A21F2-353D-44CE-AEC1-F15964F35E83}" type="sibTrans" cxnId="{EE19B2BA-BB38-4956-B12B-F030C06F3193}">
      <dgm:prSet/>
      <dgm:spPr/>
      <dgm:t>
        <a:bodyPr/>
        <a:lstStyle/>
        <a:p>
          <a:endParaRPr lang="en-GB">
            <a:latin typeface="Century Gothic" panose="020B0502020202020204" pitchFamily="34" charset="0"/>
          </a:endParaRPr>
        </a:p>
      </dgm:t>
    </dgm:pt>
    <dgm:pt modelId="{EC895F8C-186C-4E0C-9AAA-77E4B4912080}">
      <dgm:prSet phldrT="[Text]"/>
      <dgm:spPr/>
      <dgm:t>
        <a:bodyPr/>
        <a:lstStyle/>
        <a:p>
          <a:r>
            <a:rPr lang="en-GB" dirty="0">
              <a:latin typeface="Century Gothic" panose="020B0502020202020204" pitchFamily="34" charset="0"/>
            </a:rPr>
            <a:t>We are struggling to recruit and retain our workforce.</a:t>
          </a:r>
        </a:p>
      </dgm:t>
    </dgm:pt>
    <dgm:pt modelId="{ECDC2222-8520-4223-ADE2-A6D7E65A3B2B}" type="parTrans" cxnId="{8E748105-3568-41B1-A52E-974DD7EC68BC}">
      <dgm:prSet/>
      <dgm:spPr/>
      <dgm:t>
        <a:bodyPr/>
        <a:lstStyle/>
        <a:p>
          <a:endParaRPr lang="en-GB"/>
        </a:p>
      </dgm:t>
    </dgm:pt>
    <dgm:pt modelId="{9F9798BB-4DA7-4883-AE8E-BA2297380DE2}" type="sibTrans" cxnId="{8E748105-3568-41B1-A52E-974DD7EC68BC}">
      <dgm:prSet/>
      <dgm:spPr/>
      <dgm:t>
        <a:bodyPr/>
        <a:lstStyle/>
        <a:p>
          <a:endParaRPr lang="en-GB"/>
        </a:p>
      </dgm:t>
    </dgm:pt>
    <dgm:pt modelId="{16754BF6-E250-4EB6-932C-00B20CA5BA07}">
      <dgm:prSet phldrT="[Text]"/>
      <dgm:spPr/>
      <dgm:t>
        <a:bodyPr/>
        <a:lstStyle/>
        <a:p>
          <a:r>
            <a:rPr lang="en-GB" dirty="0">
              <a:latin typeface="Century Gothic" panose="020B0502020202020204" pitchFamily="34" charset="0"/>
            </a:rPr>
            <a:t>Spend on mental health is lower in SWL than in other areas.</a:t>
          </a:r>
        </a:p>
      </dgm:t>
    </dgm:pt>
    <dgm:pt modelId="{04D56862-C2F8-461A-8556-182B2199CB39}" type="parTrans" cxnId="{349DA08A-A79D-47A2-BC7D-EC00438BA79D}">
      <dgm:prSet/>
      <dgm:spPr/>
      <dgm:t>
        <a:bodyPr/>
        <a:lstStyle/>
        <a:p>
          <a:endParaRPr lang="en-GB"/>
        </a:p>
      </dgm:t>
    </dgm:pt>
    <dgm:pt modelId="{1ED52523-CC3C-4318-B1EA-5E6F4478EAFA}" type="sibTrans" cxnId="{349DA08A-A79D-47A2-BC7D-EC00438BA79D}">
      <dgm:prSet/>
      <dgm:spPr/>
      <dgm:t>
        <a:bodyPr/>
        <a:lstStyle/>
        <a:p>
          <a:endParaRPr lang="en-GB"/>
        </a:p>
      </dgm:t>
    </dgm:pt>
    <dgm:pt modelId="{4BB39859-AB3F-4D94-8095-1583FAA844E1}">
      <dgm:prSet phldrT="[Text]"/>
      <dgm:spPr/>
      <dgm:t>
        <a:bodyPr/>
        <a:lstStyle/>
        <a:p>
          <a:r>
            <a:rPr lang="en-GB" dirty="0">
              <a:latin typeface="Century Gothic" panose="020B0502020202020204" pitchFamily="34" charset="0"/>
            </a:rPr>
            <a:t>There are gaps in our pathways and our delivery models and service performance vary by borough.  </a:t>
          </a:r>
        </a:p>
      </dgm:t>
    </dgm:pt>
    <dgm:pt modelId="{3716DC11-AB4C-4CDC-B237-A0FC7E930FEA}" type="parTrans" cxnId="{FE05D685-5331-45A5-8B76-1A3F4AEC2B06}">
      <dgm:prSet/>
      <dgm:spPr/>
      <dgm:t>
        <a:bodyPr/>
        <a:lstStyle/>
        <a:p>
          <a:endParaRPr lang="en-GB"/>
        </a:p>
      </dgm:t>
    </dgm:pt>
    <dgm:pt modelId="{323041C4-DA15-4185-8C5E-7A90231DC97E}" type="sibTrans" cxnId="{FE05D685-5331-45A5-8B76-1A3F4AEC2B06}">
      <dgm:prSet/>
      <dgm:spPr/>
      <dgm:t>
        <a:bodyPr/>
        <a:lstStyle/>
        <a:p>
          <a:endParaRPr lang="en-GB"/>
        </a:p>
      </dgm:t>
    </dgm:pt>
    <dgm:pt modelId="{86221C98-9844-4C93-9D17-941EAFA1AA3D}">
      <dgm:prSet phldrT="[Text]"/>
      <dgm:spPr/>
      <dgm:t>
        <a:bodyPr/>
        <a:lstStyle/>
        <a:p>
          <a:r>
            <a:rPr lang="en-GB" dirty="0">
              <a:latin typeface="Century Gothic" panose="020B0502020202020204" pitchFamily="34" charset="0"/>
            </a:rPr>
            <a:t>We do not have much early support in place.</a:t>
          </a:r>
        </a:p>
      </dgm:t>
    </dgm:pt>
    <dgm:pt modelId="{70DC504D-92B5-40D5-A9A7-8C0C75855E88}" type="parTrans" cxnId="{9DA40876-5683-48FD-9803-A6A31D6E1A4D}">
      <dgm:prSet/>
      <dgm:spPr/>
      <dgm:t>
        <a:bodyPr/>
        <a:lstStyle/>
        <a:p>
          <a:endParaRPr lang="en-GB"/>
        </a:p>
      </dgm:t>
    </dgm:pt>
    <dgm:pt modelId="{CAC96741-350C-4806-961D-3D2E014A4E1A}" type="sibTrans" cxnId="{9DA40876-5683-48FD-9803-A6A31D6E1A4D}">
      <dgm:prSet/>
      <dgm:spPr/>
      <dgm:t>
        <a:bodyPr/>
        <a:lstStyle/>
        <a:p>
          <a:endParaRPr lang="en-GB"/>
        </a:p>
      </dgm:t>
    </dgm:pt>
    <dgm:pt modelId="{CB61B171-B3F2-44A7-8CF6-A61C823C7D40}">
      <dgm:prSet phldrT="[Text]"/>
      <dgm:spPr/>
      <dgm:t>
        <a:bodyPr/>
        <a:lstStyle/>
        <a:p>
          <a:r>
            <a:rPr lang="en-GB" dirty="0">
              <a:latin typeface="Century Gothic" panose="020B0502020202020204" pitchFamily="34" charset="0"/>
            </a:rPr>
            <a:t>Ethnic diversity varies across SWL an some groups are over/ under represented in services.</a:t>
          </a:r>
        </a:p>
      </dgm:t>
    </dgm:pt>
    <dgm:pt modelId="{7ECDBF0D-D28E-44F4-86E7-B5CAA6883FD2}" type="parTrans" cxnId="{3CA22E21-58C2-486F-9C92-575234A1ECEC}">
      <dgm:prSet/>
      <dgm:spPr/>
      <dgm:t>
        <a:bodyPr/>
        <a:lstStyle/>
        <a:p>
          <a:endParaRPr lang="en-GB"/>
        </a:p>
      </dgm:t>
    </dgm:pt>
    <dgm:pt modelId="{A73FF090-32AD-4A6C-874F-C5673A423554}" type="sibTrans" cxnId="{3CA22E21-58C2-486F-9C92-575234A1ECEC}">
      <dgm:prSet/>
      <dgm:spPr/>
      <dgm:t>
        <a:bodyPr/>
        <a:lstStyle/>
        <a:p>
          <a:endParaRPr lang="en-GB"/>
        </a:p>
      </dgm:t>
    </dgm:pt>
    <dgm:pt modelId="{A6D4FD08-D1C0-496F-90A0-AED4F7B5293F}">
      <dgm:prSet phldrT="[Text]"/>
      <dgm:spPr/>
      <dgm:t>
        <a:bodyPr/>
        <a:lstStyle/>
        <a:p>
          <a:r>
            <a:rPr lang="en-GB" dirty="0">
              <a:latin typeface="Century Gothic" panose="020B0502020202020204" pitchFamily="34" charset="0"/>
            </a:rPr>
            <a:t>Wider determinants of health and wellbeing such as educational attainment, employment, stability of housing and income levels vary across SWL.</a:t>
          </a:r>
        </a:p>
      </dgm:t>
    </dgm:pt>
    <dgm:pt modelId="{70A65362-DED3-4950-8AD5-96DBAC058F53}" type="parTrans" cxnId="{37B98ED6-7CB9-45B7-8B48-69E12442D521}">
      <dgm:prSet/>
      <dgm:spPr/>
      <dgm:t>
        <a:bodyPr/>
        <a:lstStyle/>
        <a:p>
          <a:endParaRPr lang="en-GB"/>
        </a:p>
      </dgm:t>
    </dgm:pt>
    <dgm:pt modelId="{50C0E641-D48B-488F-982E-38A583079669}" type="sibTrans" cxnId="{37B98ED6-7CB9-45B7-8B48-69E12442D521}">
      <dgm:prSet/>
      <dgm:spPr/>
      <dgm:t>
        <a:bodyPr/>
        <a:lstStyle/>
        <a:p>
          <a:endParaRPr lang="en-GB"/>
        </a:p>
      </dgm:t>
    </dgm:pt>
    <dgm:pt modelId="{53776F39-5206-45C9-823C-6EB4B938208D}">
      <dgm:prSet phldrT="[Text]"/>
      <dgm:spPr/>
      <dgm:t>
        <a:bodyPr/>
        <a:lstStyle/>
        <a:p>
          <a:r>
            <a:rPr lang="en-GB" dirty="0">
              <a:latin typeface="Century Gothic" panose="020B0502020202020204" pitchFamily="34" charset="0"/>
            </a:rPr>
            <a:t>Social challenges such as loneliness, isolation and alcohol misuse exist.</a:t>
          </a:r>
        </a:p>
      </dgm:t>
    </dgm:pt>
    <dgm:pt modelId="{C0118396-9F3E-4506-BBBC-EEE8319B9C7E}" type="parTrans" cxnId="{CA9AC26E-5638-4C77-AFE0-9EFF943A55AE}">
      <dgm:prSet/>
      <dgm:spPr/>
      <dgm:t>
        <a:bodyPr/>
        <a:lstStyle/>
        <a:p>
          <a:endParaRPr lang="en-GB"/>
        </a:p>
      </dgm:t>
    </dgm:pt>
    <dgm:pt modelId="{7E47A14B-F51E-4AC1-9366-83CF2E8890F4}" type="sibTrans" cxnId="{CA9AC26E-5638-4C77-AFE0-9EFF943A55AE}">
      <dgm:prSet/>
      <dgm:spPr/>
      <dgm:t>
        <a:bodyPr/>
        <a:lstStyle/>
        <a:p>
          <a:endParaRPr lang="en-GB"/>
        </a:p>
      </dgm:t>
    </dgm:pt>
    <dgm:pt modelId="{B4E83B5B-1AA3-4553-9087-A6B3DDAD95B2}">
      <dgm:prSet phldrT="[Text]"/>
      <dgm:spPr/>
      <dgm:t>
        <a:bodyPr/>
        <a:lstStyle/>
        <a:p>
          <a:r>
            <a:rPr lang="en-GB" dirty="0">
              <a:latin typeface="Century Gothic" panose="020B0502020202020204" pitchFamily="34" charset="0"/>
            </a:rPr>
            <a:t>Presenting needs vary across our population</a:t>
          </a:r>
        </a:p>
      </dgm:t>
    </dgm:pt>
    <dgm:pt modelId="{65550884-1C7F-4B38-BE1C-BB37815366E7}" type="parTrans" cxnId="{AA0A829D-6D3E-4076-B185-F24F5D6359D6}">
      <dgm:prSet/>
      <dgm:spPr/>
      <dgm:t>
        <a:bodyPr/>
        <a:lstStyle/>
        <a:p>
          <a:endParaRPr lang="en-GB"/>
        </a:p>
      </dgm:t>
    </dgm:pt>
    <dgm:pt modelId="{9A1248A9-E993-4214-81C7-FC0FFF8604B7}" type="sibTrans" cxnId="{AA0A829D-6D3E-4076-B185-F24F5D6359D6}">
      <dgm:prSet/>
      <dgm:spPr/>
      <dgm:t>
        <a:bodyPr/>
        <a:lstStyle/>
        <a:p>
          <a:endParaRPr lang="en-GB"/>
        </a:p>
      </dgm:t>
    </dgm:pt>
    <dgm:pt modelId="{0701DA8F-8FB6-44A0-81F9-0A90B19C9EDC}" type="pres">
      <dgm:prSet presAssocID="{4683068D-2B8E-48A3-B359-CFD9F728E2E7}" presName="Name0" presStyleCnt="0">
        <dgm:presLayoutVars>
          <dgm:chMax val="2"/>
          <dgm:chPref val="2"/>
          <dgm:animLvl val="lvl"/>
        </dgm:presLayoutVars>
      </dgm:prSet>
      <dgm:spPr/>
    </dgm:pt>
    <dgm:pt modelId="{AE68D380-F5B1-48BC-9054-D1807BD1E0B7}" type="pres">
      <dgm:prSet presAssocID="{4683068D-2B8E-48A3-B359-CFD9F728E2E7}" presName="LeftText" presStyleLbl="revTx" presStyleIdx="0" presStyleCnt="0">
        <dgm:presLayoutVars>
          <dgm:bulletEnabled val="1"/>
        </dgm:presLayoutVars>
      </dgm:prSet>
      <dgm:spPr/>
    </dgm:pt>
    <dgm:pt modelId="{4EE665ED-DB3F-4265-8597-C886A41B3064}" type="pres">
      <dgm:prSet presAssocID="{4683068D-2B8E-48A3-B359-CFD9F728E2E7}" presName="LeftNode" presStyleLbl="bgImgPlace1" presStyleIdx="0" presStyleCnt="2" custScaleY="112106">
        <dgm:presLayoutVars>
          <dgm:chMax val="2"/>
          <dgm:chPref val="2"/>
        </dgm:presLayoutVars>
      </dgm:prSet>
      <dgm:spPr/>
    </dgm:pt>
    <dgm:pt modelId="{3C5BB7B0-A239-43A7-B806-2B1B5E793020}" type="pres">
      <dgm:prSet presAssocID="{4683068D-2B8E-48A3-B359-CFD9F728E2E7}" presName="RightText" presStyleLbl="revTx" presStyleIdx="0" presStyleCnt="0">
        <dgm:presLayoutVars>
          <dgm:bulletEnabled val="1"/>
        </dgm:presLayoutVars>
      </dgm:prSet>
      <dgm:spPr/>
    </dgm:pt>
    <dgm:pt modelId="{7467E758-B55B-4B1C-ADA1-FADDF4B48E67}" type="pres">
      <dgm:prSet presAssocID="{4683068D-2B8E-48A3-B359-CFD9F728E2E7}" presName="RightNode" presStyleLbl="bgImgPlace1" presStyleIdx="1" presStyleCnt="2" custScaleY="111604">
        <dgm:presLayoutVars>
          <dgm:chMax val="0"/>
          <dgm:chPref val="0"/>
        </dgm:presLayoutVars>
      </dgm:prSet>
      <dgm:spPr/>
    </dgm:pt>
    <dgm:pt modelId="{0D1B7172-1E72-4DA7-806D-3570263F8582}" type="pres">
      <dgm:prSet presAssocID="{4683068D-2B8E-48A3-B359-CFD9F728E2E7}" presName="TopArrow" presStyleLbl="node1" presStyleIdx="0" presStyleCnt="2" custLinFactNeighborX="786" custLinFactNeighborY="-13363"/>
      <dgm:spPr/>
    </dgm:pt>
    <dgm:pt modelId="{FC8103A4-E783-452C-8E5C-69F821BAD9CB}" type="pres">
      <dgm:prSet presAssocID="{4683068D-2B8E-48A3-B359-CFD9F728E2E7}" presName="BottomArrow" presStyleLbl="node1" presStyleIdx="1" presStyleCnt="2" custLinFactNeighborX="1179" custLinFactNeighborY="8254"/>
      <dgm:spPr/>
    </dgm:pt>
  </dgm:ptLst>
  <dgm:cxnLst>
    <dgm:cxn modelId="{8E748105-3568-41B1-A52E-974DD7EC68BC}" srcId="{9B1DC286-F0B2-46D3-BB9B-E7CF49794136}" destId="{EC895F8C-186C-4E0C-9AAA-77E4B4912080}" srcOrd="1" destOrd="0" parTransId="{ECDC2222-8520-4223-ADE2-A6D7E65A3B2B}" sibTransId="{9F9798BB-4DA7-4883-AE8E-BA2297380DE2}"/>
    <dgm:cxn modelId="{AD116D06-48B7-4266-A45B-2A1B3BE022D7}" type="presOf" srcId="{D48364CB-291A-4DDF-A4AF-B70FAC49ECD9}" destId="{4EE665ED-DB3F-4265-8597-C886A41B3064}" srcOrd="1" destOrd="1" presId="urn:microsoft.com/office/officeart/2009/layout/ReverseList"/>
    <dgm:cxn modelId="{00DF160C-41F7-498B-A923-25727AB45A63}" type="presOf" srcId="{16754BF6-E250-4EB6-932C-00B20CA5BA07}" destId="{AE68D380-F5B1-48BC-9054-D1807BD1E0B7}" srcOrd="0" destOrd="3" presId="urn:microsoft.com/office/officeart/2009/layout/ReverseList"/>
    <dgm:cxn modelId="{9E0E371C-5022-4900-9D68-50BE5856F0C3}" type="presOf" srcId="{CB61B171-B3F2-44A7-8CF6-A61C823C7D40}" destId="{3C5BB7B0-A239-43A7-B806-2B1B5E793020}" srcOrd="0" destOrd="1" presId="urn:microsoft.com/office/officeart/2009/layout/ReverseList"/>
    <dgm:cxn modelId="{3CA22E21-58C2-486F-9C92-575234A1ECEC}" srcId="{7325BA4C-0D94-4A38-AE4B-CB680C75E764}" destId="{CB61B171-B3F2-44A7-8CF6-A61C823C7D40}" srcOrd="0" destOrd="0" parTransId="{7ECDBF0D-D28E-44F4-86E7-B5CAA6883FD2}" sibTransId="{A73FF090-32AD-4A6C-874F-C5673A423554}"/>
    <dgm:cxn modelId="{CA7ED024-DBA2-47D7-9D38-45CA5B7C00C7}" type="presOf" srcId="{A6D4FD08-D1C0-496F-90A0-AED4F7B5293F}" destId="{3C5BB7B0-A239-43A7-B806-2B1B5E793020}" srcOrd="0" destOrd="2" presId="urn:microsoft.com/office/officeart/2009/layout/ReverseList"/>
    <dgm:cxn modelId="{CEF47438-3E70-4C95-9B34-FEAC280FBCC3}" type="presOf" srcId="{EC895F8C-186C-4E0C-9AAA-77E4B4912080}" destId="{4EE665ED-DB3F-4265-8597-C886A41B3064}" srcOrd="1" destOrd="2" presId="urn:microsoft.com/office/officeart/2009/layout/ReverseList"/>
    <dgm:cxn modelId="{BE800C41-1BED-4A60-854A-6DD5D76FA39E}" type="presOf" srcId="{B4E83B5B-1AA3-4553-9087-A6B3DDAD95B2}" destId="{7467E758-B55B-4B1C-ADA1-FADDF4B48E67}" srcOrd="1" destOrd="4" presId="urn:microsoft.com/office/officeart/2009/layout/ReverseList"/>
    <dgm:cxn modelId="{35AE0D66-88AA-48E8-8738-1D1768EF20CD}" type="presOf" srcId="{86221C98-9844-4C93-9D17-941EAFA1AA3D}" destId="{AE68D380-F5B1-48BC-9054-D1807BD1E0B7}" srcOrd="0" destOrd="5" presId="urn:microsoft.com/office/officeart/2009/layout/ReverseList"/>
    <dgm:cxn modelId="{053EB24E-7D9A-4474-B20E-104E24553FB1}" type="presOf" srcId="{CB61B171-B3F2-44A7-8CF6-A61C823C7D40}" destId="{7467E758-B55B-4B1C-ADA1-FADDF4B48E67}" srcOrd="1" destOrd="1" presId="urn:microsoft.com/office/officeart/2009/layout/ReverseList"/>
    <dgm:cxn modelId="{CA9AC26E-5638-4C77-AFE0-9EFF943A55AE}" srcId="{7325BA4C-0D94-4A38-AE4B-CB680C75E764}" destId="{53776F39-5206-45C9-823C-6EB4B938208D}" srcOrd="2" destOrd="0" parTransId="{C0118396-9F3E-4506-BBBC-EEE8319B9C7E}" sibTransId="{7E47A14B-F51E-4AC1-9366-83CF2E8890F4}"/>
    <dgm:cxn modelId="{3E21FF52-F1F3-4792-AC16-29D090AED68E}" type="presOf" srcId="{7325BA4C-0D94-4A38-AE4B-CB680C75E764}" destId="{3C5BB7B0-A239-43A7-B806-2B1B5E793020}" srcOrd="0" destOrd="0" presId="urn:microsoft.com/office/officeart/2009/layout/ReverseList"/>
    <dgm:cxn modelId="{33B6FA74-1BAC-443C-9E84-996539E27E2B}" type="presOf" srcId="{53776F39-5206-45C9-823C-6EB4B938208D}" destId="{7467E758-B55B-4B1C-ADA1-FADDF4B48E67}" srcOrd="1" destOrd="3" presId="urn:microsoft.com/office/officeart/2009/layout/ReverseList"/>
    <dgm:cxn modelId="{28A51655-94F8-4564-9BD7-5CE730603B73}" type="presOf" srcId="{86221C98-9844-4C93-9D17-941EAFA1AA3D}" destId="{4EE665ED-DB3F-4265-8597-C886A41B3064}" srcOrd="1" destOrd="5" presId="urn:microsoft.com/office/officeart/2009/layout/ReverseList"/>
    <dgm:cxn modelId="{9DA40876-5683-48FD-9803-A6A31D6E1A4D}" srcId="{9B1DC286-F0B2-46D3-BB9B-E7CF49794136}" destId="{86221C98-9844-4C93-9D17-941EAFA1AA3D}" srcOrd="4" destOrd="0" parTransId="{70DC504D-92B5-40D5-A9A7-8C0C75855E88}" sibTransId="{CAC96741-350C-4806-961D-3D2E014A4E1A}"/>
    <dgm:cxn modelId="{1381EA76-3868-49B9-A15F-66FDF9DAE62B}" srcId="{4683068D-2B8E-48A3-B359-CFD9F728E2E7}" destId="{9B1DC286-F0B2-46D3-BB9B-E7CF49794136}" srcOrd="0" destOrd="0" parTransId="{542D473E-2E4E-45D7-9214-11AE1D5453EE}" sibTransId="{2F14526D-F399-4747-A219-98D48F276DA1}"/>
    <dgm:cxn modelId="{DD82E95A-701F-408A-A653-F934B25759F6}" type="presOf" srcId="{4BB39859-AB3F-4D94-8095-1583FAA844E1}" destId="{AE68D380-F5B1-48BC-9054-D1807BD1E0B7}" srcOrd="0" destOrd="4" presId="urn:microsoft.com/office/officeart/2009/layout/ReverseList"/>
    <dgm:cxn modelId="{AE34E081-39A3-4BFE-B496-1AAF92F71655}" type="presOf" srcId="{B4E83B5B-1AA3-4553-9087-A6B3DDAD95B2}" destId="{3C5BB7B0-A239-43A7-B806-2B1B5E793020}" srcOrd="0" destOrd="4" presId="urn:microsoft.com/office/officeart/2009/layout/ReverseList"/>
    <dgm:cxn modelId="{FE05D685-5331-45A5-8B76-1A3F4AEC2B06}" srcId="{9B1DC286-F0B2-46D3-BB9B-E7CF49794136}" destId="{4BB39859-AB3F-4D94-8095-1583FAA844E1}" srcOrd="3" destOrd="0" parTransId="{3716DC11-AB4C-4CDC-B237-A0FC7E930FEA}" sibTransId="{323041C4-DA15-4185-8C5E-7A90231DC97E}"/>
    <dgm:cxn modelId="{2A49CF86-90F4-4C65-B3AC-CB0817982ACA}" type="presOf" srcId="{EC895F8C-186C-4E0C-9AAA-77E4B4912080}" destId="{AE68D380-F5B1-48BC-9054-D1807BD1E0B7}" srcOrd="0" destOrd="2" presId="urn:microsoft.com/office/officeart/2009/layout/ReverseList"/>
    <dgm:cxn modelId="{349DA08A-A79D-47A2-BC7D-EC00438BA79D}" srcId="{9B1DC286-F0B2-46D3-BB9B-E7CF49794136}" destId="{16754BF6-E250-4EB6-932C-00B20CA5BA07}" srcOrd="2" destOrd="0" parTransId="{04D56862-C2F8-461A-8556-182B2199CB39}" sibTransId="{1ED52523-CC3C-4318-B1EA-5E6F4478EAFA}"/>
    <dgm:cxn modelId="{AA0A829D-6D3E-4076-B185-F24F5D6359D6}" srcId="{7325BA4C-0D94-4A38-AE4B-CB680C75E764}" destId="{B4E83B5B-1AA3-4553-9087-A6B3DDAD95B2}" srcOrd="3" destOrd="0" parTransId="{65550884-1C7F-4B38-BE1C-BB37815366E7}" sibTransId="{9A1248A9-E993-4214-81C7-FC0FFF8604B7}"/>
    <dgm:cxn modelId="{508714A9-7447-47DE-B823-A641F484000E}" type="presOf" srcId="{9B1DC286-F0B2-46D3-BB9B-E7CF49794136}" destId="{AE68D380-F5B1-48BC-9054-D1807BD1E0B7}" srcOrd="0" destOrd="0" presId="urn:microsoft.com/office/officeart/2009/layout/ReverseList"/>
    <dgm:cxn modelId="{895B55AF-8CB6-4339-B075-D7543F2365BD}" type="presOf" srcId="{4BB39859-AB3F-4D94-8095-1583FAA844E1}" destId="{4EE665ED-DB3F-4265-8597-C886A41B3064}" srcOrd="1" destOrd="4" presId="urn:microsoft.com/office/officeart/2009/layout/ReverseList"/>
    <dgm:cxn modelId="{577A13B1-AA9B-48D4-81E6-5A471DE711D8}" type="presOf" srcId="{16754BF6-E250-4EB6-932C-00B20CA5BA07}" destId="{4EE665ED-DB3F-4265-8597-C886A41B3064}" srcOrd="1" destOrd="3" presId="urn:microsoft.com/office/officeart/2009/layout/ReverseList"/>
    <dgm:cxn modelId="{EE19B2BA-BB38-4956-B12B-F030C06F3193}" srcId="{9B1DC286-F0B2-46D3-BB9B-E7CF49794136}" destId="{D48364CB-291A-4DDF-A4AF-B70FAC49ECD9}" srcOrd="0" destOrd="0" parTransId="{D1D6D2CD-C211-4BAE-B36E-6CE886A614EA}" sibTransId="{280A21F2-353D-44CE-AEC1-F15964F35E83}"/>
    <dgm:cxn modelId="{1B4D94BC-4287-49F5-AA0F-423F80702749}" type="presOf" srcId="{53776F39-5206-45C9-823C-6EB4B938208D}" destId="{3C5BB7B0-A239-43A7-B806-2B1B5E793020}" srcOrd="0" destOrd="3" presId="urn:microsoft.com/office/officeart/2009/layout/ReverseList"/>
    <dgm:cxn modelId="{37B98ED6-7CB9-45B7-8B48-69E12442D521}" srcId="{7325BA4C-0D94-4A38-AE4B-CB680C75E764}" destId="{A6D4FD08-D1C0-496F-90A0-AED4F7B5293F}" srcOrd="1" destOrd="0" parTransId="{70A65362-DED3-4950-8AD5-96DBAC058F53}" sibTransId="{50C0E641-D48B-488F-982E-38A583079669}"/>
    <dgm:cxn modelId="{01EE47DE-3E9D-4DC1-8950-3AD702E42BB3}" type="presOf" srcId="{4683068D-2B8E-48A3-B359-CFD9F728E2E7}" destId="{0701DA8F-8FB6-44A0-81F9-0A90B19C9EDC}" srcOrd="0" destOrd="0" presId="urn:microsoft.com/office/officeart/2009/layout/ReverseList"/>
    <dgm:cxn modelId="{27672DEF-1112-4FF2-94A2-4E8ADD49CD10}" type="presOf" srcId="{A6D4FD08-D1C0-496F-90A0-AED4F7B5293F}" destId="{7467E758-B55B-4B1C-ADA1-FADDF4B48E67}" srcOrd="1" destOrd="2" presId="urn:microsoft.com/office/officeart/2009/layout/ReverseList"/>
    <dgm:cxn modelId="{088FE3F1-02ED-4ECD-BBC5-AF05A677753C}" type="presOf" srcId="{7325BA4C-0D94-4A38-AE4B-CB680C75E764}" destId="{7467E758-B55B-4B1C-ADA1-FADDF4B48E67}" srcOrd="1" destOrd="0" presId="urn:microsoft.com/office/officeart/2009/layout/ReverseList"/>
    <dgm:cxn modelId="{2E25ECF5-DCC1-4395-8C15-0FE0DF6D7619}" type="presOf" srcId="{9B1DC286-F0B2-46D3-BB9B-E7CF49794136}" destId="{4EE665ED-DB3F-4265-8597-C886A41B3064}" srcOrd="1" destOrd="0" presId="urn:microsoft.com/office/officeart/2009/layout/ReverseList"/>
    <dgm:cxn modelId="{30F8F8F7-755C-4803-9DCF-BE615CDF1171}" srcId="{4683068D-2B8E-48A3-B359-CFD9F728E2E7}" destId="{7325BA4C-0D94-4A38-AE4B-CB680C75E764}" srcOrd="1" destOrd="0" parTransId="{18DE1350-B938-4F1C-B9D2-CF25BDBA4BC5}" sibTransId="{F96488B0-EEB1-4027-97F3-BFAAB26AFE4E}"/>
    <dgm:cxn modelId="{C97BB2FB-7C7B-4E57-962A-1161738301C6}" type="presOf" srcId="{D48364CB-291A-4DDF-A4AF-B70FAC49ECD9}" destId="{AE68D380-F5B1-48BC-9054-D1807BD1E0B7}" srcOrd="0" destOrd="1" presId="urn:microsoft.com/office/officeart/2009/layout/ReverseList"/>
    <dgm:cxn modelId="{E6A9FAF9-A921-40D2-9C74-FE58EB370086}" type="presParOf" srcId="{0701DA8F-8FB6-44A0-81F9-0A90B19C9EDC}" destId="{AE68D380-F5B1-48BC-9054-D1807BD1E0B7}" srcOrd="0" destOrd="0" presId="urn:microsoft.com/office/officeart/2009/layout/ReverseList"/>
    <dgm:cxn modelId="{1B54B0A6-0582-48F8-B673-1DAE1787BA97}" type="presParOf" srcId="{0701DA8F-8FB6-44A0-81F9-0A90B19C9EDC}" destId="{4EE665ED-DB3F-4265-8597-C886A41B3064}" srcOrd="1" destOrd="0" presId="urn:microsoft.com/office/officeart/2009/layout/ReverseList"/>
    <dgm:cxn modelId="{730552EC-97FC-45F1-98CA-6C0355EBE7D4}" type="presParOf" srcId="{0701DA8F-8FB6-44A0-81F9-0A90B19C9EDC}" destId="{3C5BB7B0-A239-43A7-B806-2B1B5E793020}" srcOrd="2" destOrd="0" presId="urn:microsoft.com/office/officeart/2009/layout/ReverseList"/>
    <dgm:cxn modelId="{51CA436D-B362-4632-8962-E9C80FAF6706}" type="presParOf" srcId="{0701DA8F-8FB6-44A0-81F9-0A90B19C9EDC}" destId="{7467E758-B55B-4B1C-ADA1-FADDF4B48E67}" srcOrd="3" destOrd="0" presId="urn:microsoft.com/office/officeart/2009/layout/ReverseList"/>
    <dgm:cxn modelId="{13E1DD94-CCB6-4C53-AA8C-A06EB425C2AB}" type="presParOf" srcId="{0701DA8F-8FB6-44A0-81F9-0A90B19C9EDC}" destId="{0D1B7172-1E72-4DA7-806D-3570263F8582}" srcOrd="4" destOrd="0" presId="urn:microsoft.com/office/officeart/2009/layout/ReverseList"/>
    <dgm:cxn modelId="{400F54BD-52D5-40FF-B2BB-42890BF0F762}" type="presParOf" srcId="{0701DA8F-8FB6-44A0-81F9-0A90B19C9EDC}" destId="{FC8103A4-E783-452C-8E5C-69F821BAD9C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60D84-DA32-4CFC-AB4D-2D0E3EC25026}" type="doc">
      <dgm:prSet loTypeId="urn:microsoft.com/office/officeart/2005/8/layout/gear1" loCatId="relationship" qsTypeId="urn:microsoft.com/office/officeart/2005/8/quickstyle/simple1" qsCatId="simple" csTypeId="urn:microsoft.com/office/officeart/2005/8/colors/colorful5" csCatId="colorful" phldr="1"/>
      <dgm:spPr/>
    </dgm:pt>
    <dgm:pt modelId="{0D6B37DB-8E49-45FF-9AB9-1FA1FEDB4862}">
      <dgm:prSet phldrT="[Text]" custT="1"/>
      <dgm:spPr/>
      <dgm:t>
        <a:bodyPr/>
        <a:lstStyle/>
        <a:p>
          <a:r>
            <a:rPr lang="en-GB" sz="1400" dirty="0">
              <a:latin typeface="Century Gothic" panose="020B0502020202020204" pitchFamily="34" charset="0"/>
            </a:rPr>
            <a:t>An increased awareness of mental health and willingness to talk about this; changing expectations around access to support. </a:t>
          </a:r>
        </a:p>
      </dgm:t>
    </dgm:pt>
    <dgm:pt modelId="{0C500156-AA11-436A-95A0-883654EB7611}" type="parTrans" cxnId="{4D7A9284-99A6-4FA2-A594-13BCC4783935}">
      <dgm:prSet/>
      <dgm:spPr/>
      <dgm:t>
        <a:bodyPr/>
        <a:lstStyle/>
        <a:p>
          <a:endParaRPr lang="en-GB">
            <a:latin typeface="Century Gothic" panose="020B0502020202020204" pitchFamily="34" charset="0"/>
          </a:endParaRPr>
        </a:p>
      </dgm:t>
    </dgm:pt>
    <dgm:pt modelId="{634A7A3B-D861-47B5-8AB7-1F6E4E18C42B}" type="sibTrans" cxnId="{4D7A9284-99A6-4FA2-A594-13BCC4783935}">
      <dgm:prSet/>
      <dgm:spPr/>
      <dgm:t>
        <a:bodyPr/>
        <a:lstStyle/>
        <a:p>
          <a:endParaRPr lang="en-GB">
            <a:latin typeface="Century Gothic" panose="020B0502020202020204" pitchFamily="34" charset="0"/>
          </a:endParaRPr>
        </a:p>
      </dgm:t>
    </dgm:pt>
    <dgm:pt modelId="{61F9FA8B-9F0A-4261-B0EC-D6A8851F3B88}">
      <dgm:prSet phldrT="[Text]" custT="1"/>
      <dgm:spPr/>
      <dgm:t>
        <a:bodyPr/>
        <a:lstStyle/>
        <a:p>
          <a:r>
            <a:rPr lang="en-GB" sz="1400" dirty="0">
              <a:latin typeface="Century Gothic" panose="020B0502020202020204" pitchFamily="34" charset="0"/>
            </a:rPr>
            <a:t>Strong foundation of collaborative practice and engagement.</a:t>
          </a:r>
        </a:p>
      </dgm:t>
    </dgm:pt>
    <dgm:pt modelId="{10F1548E-5CFF-48BC-9D45-FECDBE15BB26}" type="parTrans" cxnId="{C9B90071-D379-42FF-BC91-2BBD7C54091E}">
      <dgm:prSet/>
      <dgm:spPr/>
      <dgm:t>
        <a:bodyPr/>
        <a:lstStyle/>
        <a:p>
          <a:endParaRPr lang="en-GB">
            <a:latin typeface="Century Gothic" panose="020B0502020202020204" pitchFamily="34" charset="0"/>
          </a:endParaRPr>
        </a:p>
      </dgm:t>
    </dgm:pt>
    <dgm:pt modelId="{B4B41FBE-7E34-467B-9338-E26C8F4FA786}" type="sibTrans" cxnId="{C9B90071-D379-42FF-BC91-2BBD7C54091E}">
      <dgm:prSet/>
      <dgm:spPr/>
      <dgm:t>
        <a:bodyPr/>
        <a:lstStyle/>
        <a:p>
          <a:endParaRPr lang="en-GB">
            <a:latin typeface="Century Gothic" panose="020B0502020202020204" pitchFamily="34" charset="0"/>
          </a:endParaRPr>
        </a:p>
      </dgm:t>
    </dgm:pt>
    <dgm:pt modelId="{3825B8E1-0B08-4D9E-A2D0-0B4670C0C38C}">
      <dgm:prSet phldrT="[Text]" custT="1"/>
      <dgm:spPr/>
      <dgm:t>
        <a:bodyPr/>
        <a:lstStyle/>
        <a:p>
          <a:r>
            <a:rPr lang="en-GB" sz="1400" dirty="0">
              <a:latin typeface="Century Gothic" panose="020B0502020202020204" pitchFamily="34" charset="0"/>
            </a:rPr>
            <a:t>Huge passion and enthusiasm for mental health.</a:t>
          </a:r>
        </a:p>
      </dgm:t>
    </dgm:pt>
    <dgm:pt modelId="{C13E680D-0BFC-4616-A895-710A21BA847C}" type="parTrans" cxnId="{1B456446-A786-49D9-A2FE-064BA01B0756}">
      <dgm:prSet/>
      <dgm:spPr/>
      <dgm:t>
        <a:bodyPr/>
        <a:lstStyle/>
        <a:p>
          <a:endParaRPr lang="en-GB">
            <a:latin typeface="Century Gothic" panose="020B0502020202020204" pitchFamily="34" charset="0"/>
          </a:endParaRPr>
        </a:p>
      </dgm:t>
    </dgm:pt>
    <dgm:pt modelId="{38967038-713E-4F7F-ABC8-5CE275499329}" type="sibTrans" cxnId="{1B456446-A786-49D9-A2FE-064BA01B0756}">
      <dgm:prSet/>
      <dgm:spPr/>
      <dgm:t>
        <a:bodyPr/>
        <a:lstStyle/>
        <a:p>
          <a:endParaRPr lang="en-GB">
            <a:latin typeface="Century Gothic" panose="020B0502020202020204" pitchFamily="34" charset="0"/>
          </a:endParaRPr>
        </a:p>
      </dgm:t>
    </dgm:pt>
    <dgm:pt modelId="{B3E9DFAB-5AF5-47A9-9675-2D90AA9553AD}" type="pres">
      <dgm:prSet presAssocID="{A1B60D84-DA32-4CFC-AB4D-2D0E3EC25026}" presName="composite" presStyleCnt="0">
        <dgm:presLayoutVars>
          <dgm:chMax val="3"/>
          <dgm:animLvl val="lvl"/>
          <dgm:resizeHandles val="exact"/>
        </dgm:presLayoutVars>
      </dgm:prSet>
      <dgm:spPr/>
    </dgm:pt>
    <dgm:pt modelId="{A3CB01EC-CCE6-4547-865B-B3A1819A0ED1}" type="pres">
      <dgm:prSet presAssocID="{0D6B37DB-8E49-45FF-9AB9-1FA1FEDB4862}" presName="gear1" presStyleLbl="node1" presStyleIdx="0" presStyleCnt="3">
        <dgm:presLayoutVars>
          <dgm:chMax val="1"/>
          <dgm:bulletEnabled val="1"/>
        </dgm:presLayoutVars>
      </dgm:prSet>
      <dgm:spPr/>
    </dgm:pt>
    <dgm:pt modelId="{1BF69697-C150-414C-9659-130449924F80}" type="pres">
      <dgm:prSet presAssocID="{0D6B37DB-8E49-45FF-9AB9-1FA1FEDB4862}" presName="gear1srcNode" presStyleLbl="node1" presStyleIdx="0" presStyleCnt="3"/>
      <dgm:spPr/>
    </dgm:pt>
    <dgm:pt modelId="{166677C7-6677-4A73-AF32-EC3F262D8EC5}" type="pres">
      <dgm:prSet presAssocID="{0D6B37DB-8E49-45FF-9AB9-1FA1FEDB4862}" presName="gear1dstNode" presStyleLbl="node1" presStyleIdx="0" presStyleCnt="3"/>
      <dgm:spPr/>
    </dgm:pt>
    <dgm:pt modelId="{8B6C4990-B656-41B9-9B73-8D68E49D2D9C}" type="pres">
      <dgm:prSet presAssocID="{61F9FA8B-9F0A-4261-B0EC-D6A8851F3B88}" presName="gear2" presStyleLbl="node1" presStyleIdx="1" presStyleCnt="3" custLinFactNeighborX="-1607" custLinFactNeighborY="1148">
        <dgm:presLayoutVars>
          <dgm:chMax val="1"/>
          <dgm:bulletEnabled val="1"/>
        </dgm:presLayoutVars>
      </dgm:prSet>
      <dgm:spPr/>
    </dgm:pt>
    <dgm:pt modelId="{A1E9EF6A-E017-436F-925E-3944E82F34AE}" type="pres">
      <dgm:prSet presAssocID="{61F9FA8B-9F0A-4261-B0EC-D6A8851F3B88}" presName="gear2srcNode" presStyleLbl="node1" presStyleIdx="1" presStyleCnt="3"/>
      <dgm:spPr/>
    </dgm:pt>
    <dgm:pt modelId="{928449FE-BFDD-47E6-93CD-DB5DA402AF43}" type="pres">
      <dgm:prSet presAssocID="{61F9FA8B-9F0A-4261-B0EC-D6A8851F3B88}" presName="gear2dstNode" presStyleLbl="node1" presStyleIdx="1" presStyleCnt="3"/>
      <dgm:spPr/>
    </dgm:pt>
    <dgm:pt modelId="{CA51F175-B15D-43BC-9493-2A8BF19EB3F2}" type="pres">
      <dgm:prSet presAssocID="{3825B8E1-0B08-4D9E-A2D0-0B4670C0C38C}" presName="gear3" presStyleLbl="node1" presStyleIdx="2" presStyleCnt="3"/>
      <dgm:spPr/>
    </dgm:pt>
    <dgm:pt modelId="{E811A3C0-8F03-4243-B24C-FE1A4D71892D}" type="pres">
      <dgm:prSet presAssocID="{3825B8E1-0B08-4D9E-A2D0-0B4670C0C38C}" presName="gear3tx" presStyleLbl="node1" presStyleIdx="2" presStyleCnt="3">
        <dgm:presLayoutVars>
          <dgm:chMax val="1"/>
          <dgm:bulletEnabled val="1"/>
        </dgm:presLayoutVars>
      </dgm:prSet>
      <dgm:spPr/>
    </dgm:pt>
    <dgm:pt modelId="{15F2396B-5DC1-4F96-8957-4EC36118D96A}" type="pres">
      <dgm:prSet presAssocID="{3825B8E1-0B08-4D9E-A2D0-0B4670C0C38C}" presName="gear3srcNode" presStyleLbl="node1" presStyleIdx="2" presStyleCnt="3"/>
      <dgm:spPr/>
    </dgm:pt>
    <dgm:pt modelId="{4B1D9B43-D42F-46E1-87E2-7D6FA8839695}" type="pres">
      <dgm:prSet presAssocID="{3825B8E1-0B08-4D9E-A2D0-0B4670C0C38C}" presName="gear3dstNode" presStyleLbl="node1" presStyleIdx="2" presStyleCnt="3"/>
      <dgm:spPr/>
    </dgm:pt>
    <dgm:pt modelId="{015D899F-24E0-438D-A41C-D382E2A23508}" type="pres">
      <dgm:prSet presAssocID="{634A7A3B-D861-47B5-8AB7-1F6E4E18C42B}" presName="connector1" presStyleLbl="sibTrans2D1" presStyleIdx="0" presStyleCnt="3"/>
      <dgm:spPr/>
    </dgm:pt>
    <dgm:pt modelId="{CDEC5B98-1ED3-4679-AD2C-431E48781F9A}" type="pres">
      <dgm:prSet presAssocID="{B4B41FBE-7E34-467B-9338-E26C8F4FA786}" presName="connector2" presStyleLbl="sibTrans2D1" presStyleIdx="1" presStyleCnt="3"/>
      <dgm:spPr/>
    </dgm:pt>
    <dgm:pt modelId="{84292BA9-0E64-41D4-865E-0EBDCD86AA74}" type="pres">
      <dgm:prSet presAssocID="{38967038-713E-4F7F-ABC8-5CE275499329}" presName="connector3" presStyleLbl="sibTrans2D1" presStyleIdx="2" presStyleCnt="3"/>
      <dgm:spPr/>
    </dgm:pt>
  </dgm:ptLst>
  <dgm:cxnLst>
    <dgm:cxn modelId="{E616FE22-1486-4286-9A2B-17F787A2CB6F}" type="presOf" srcId="{61F9FA8B-9F0A-4261-B0EC-D6A8851F3B88}" destId="{928449FE-BFDD-47E6-93CD-DB5DA402AF43}" srcOrd="2" destOrd="0" presId="urn:microsoft.com/office/officeart/2005/8/layout/gear1"/>
    <dgm:cxn modelId="{6B2A1523-18A7-4FCE-99EC-ED6B2B95F7F9}" type="presOf" srcId="{61F9FA8B-9F0A-4261-B0EC-D6A8851F3B88}" destId="{8B6C4990-B656-41B9-9B73-8D68E49D2D9C}" srcOrd="0" destOrd="0" presId="urn:microsoft.com/office/officeart/2005/8/layout/gear1"/>
    <dgm:cxn modelId="{81D04D26-6422-445C-B800-52B60DD6265F}" type="presOf" srcId="{0D6B37DB-8E49-45FF-9AB9-1FA1FEDB4862}" destId="{A3CB01EC-CCE6-4547-865B-B3A1819A0ED1}" srcOrd="0" destOrd="0" presId="urn:microsoft.com/office/officeart/2005/8/layout/gear1"/>
    <dgm:cxn modelId="{D937E43B-DEFB-43EE-A8E0-8C28A5667D6E}" type="presOf" srcId="{0D6B37DB-8E49-45FF-9AB9-1FA1FEDB4862}" destId="{166677C7-6677-4A73-AF32-EC3F262D8EC5}" srcOrd="2" destOrd="0" presId="urn:microsoft.com/office/officeart/2005/8/layout/gear1"/>
    <dgm:cxn modelId="{1DDA275D-1BD5-4C24-A158-53949AC2C021}" type="presOf" srcId="{61F9FA8B-9F0A-4261-B0EC-D6A8851F3B88}" destId="{A1E9EF6A-E017-436F-925E-3944E82F34AE}" srcOrd="1" destOrd="0" presId="urn:microsoft.com/office/officeart/2005/8/layout/gear1"/>
    <dgm:cxn modelId="{1B456446-A786-49D9-A2FE-064BA01B0756}" srcId="{A1B60D84-DA32-4CFC-AB4D-2D0E3EC25026}" destId="{3825B8E1-0B08-4D9E-A2D0-0B4670C0C38C}" srcOrd="2" destOrd="0" parTransId="{C13E680D-0BFC-4616-A895-710A21BA847C}" sibTransId="{38967038-713E-4F7F-ABC8-5CE275499329}"/>
    <dgm:cxn modelId="{89A1A868-DFF5-4B27-B380-C2FDBD1B5ACC}" type="presOf" srcId="{3825B8E1-0B08-4D9E-A2D0-0B4670C0C38C}" destId="{4B1D9B43-D42F-46E1-87E2-7D6FA8839695}" srcOrd="3" destOrd="0" presId="urn:microsoft.com/office/officeart/2005/8/layout/gear1"/>
    <dgm:cxn modelId="{026C624F-B4D8-4153-BE0C-2E91A62714EA}" type="presOf" srcId="{B4B41FBE-7E34-467B-9338-E26C8F4FA786}" destId="{CDEC5B98-1ED3-4679-AD2C-431E48781F9A}" srcOrd="0" destOrd="0" presId="urn:microsoft.com/office/officeart/2005/8/layout/gear1"/>
    <dgm:cxn modelId="{C9B90071-D379-42FF-BC91-2BBD7C54091E}" srcId="{A1B60D84-DA32-4CFC-AB4D-2D0E3EC25026}" destId="{61F9FA8B-9F0A-4261-B0EC-D6A8851F3B88}" srcOrd="1" destOrd="0" parTransId="{10F1548E-5CFF-48BC-9D45-FECDBE15BB26}" sibTransId="{B4B41FBE-7E34-467B-9338-E26C8F4FA786}"/>
    <dgm:cxn modelId="{BEC19B7C-1ADF-4D08-82C1-213D8A609598}" type="presOf" srcId="{3825B8E1-0B08-4D9E-A2D0-0B4670C0C38C}" destId="{15F2396B-5DC1-4F96-8957-4EC36118D96A}" srcOrd="2" destOrd="0" presId="urn:microsoft.com/office/officeart/2005/8/layout/gear1"/>
    <dgm:cxn modelId="{4D7A9284-99A6-4FA2-A594-13BCC4783935}" srcId="{A1B60D84-DA32-4CFC-AB4D-2D0E3EC25026}" destId="{0D6B37DB-8E49-45FF-9AB9-1FA1FEDB4862}" srcOrd="0" destOrd="0" parTransId="{0C500156-AA11-436A-95A0-883654EB7611}" sibTransId="{634A7A3B-D861-47B5-8AB7-1F6E4E18C42B}"/>
    <dgm:cxn modelId="{553E1388-3397-4355-9F93-6AC21D7FB207}" type="presOf" srcId="{3825B8E1-0B08-4D9E-A2D0-0B4670C0C38C}" destId="{CA51F175-B15D-43BC-9493-2A8BF19EB3F2}" srcOrd="0" destOrd="0" presId="urn:microsoft.com/office/officeart/2005/8/layout/gear1"/>
    <dgm:cxn modelId="{8E8E85A3-EB0F-431D-B2FD-72CDD9FE5002}" type="presOf" srcId="{A1B60D84-DA32-4CFC-AB4D-2D0E3EC25026}" destId="{B3E9DFAB-5AF5-47A9-9675-2D90AA9553AD}" srcOrd="0" destOrd="0" presId="urn:microsoft.com/office/officeart/2005/8/layout/gear1"/>
    <dgm:cxn modelId="{0E63D0BC-3B53-407C-948B-133D46E53DA4}" type="presOf" srcId="{0D6B37DB-8E49-45FF-9AB9-1FA1FEDB4862}" destId="{1BF69697-C150-414C-9659-130449924F80}" srcOrd="1" destOrd="0" presId="urn:microsoft.com/office/officeart/2005/8/layout/gear1"/>
    <dgm:cxn modelId="{6333E5CB-40F4-469A-89F1-3D6163641A38}" type="presOf" srcId="{3825B8E1-0B08-4D9E-A2D0-0B4670C0C38C}" destId="{E811A3C0-8F03-4243-B24C-FE1A4D71892D}" srcOrd="1" destOrd="0" presId="urn:microsoft.com/office/officeart/2005/8/layout/gear1"/>
    <dgm:cxn modelId="{D0E897E1-5D1B-4BFD-AF68-E842F5042F1F}" type="presOf" srcId="{634A7A3B-D861-47B5-8AB7-1F6E4E18C42B}" destId="{015D899F-24E0-438D-A41C-D382E2A23508}" srcOrd="0" destOrd="0" presId="urn:microsoft.com/office/officeart/2005/8/layout/gear1"/>
    <dgm:cxn modelId="{787C63F7-8914-4B11-B014-76786F43041F}" type="presOf" srcId="{38967038-713E-4F7F-ABC8-5CE275499329}" destId="{84292BA9-0E64-41D4-865E-0EBDCD86AA74}" srcOrd="0" destOrd="0" presId="urn:microsoft.com/office/officeart/2005/8/layout/gear1"/>
    <dgm:cxn modelId="{CEBBCBE3-F003-4DAC-AD3A-BE5D9E5D3671}" type="presParOf" srcId="{B3E9DFAB-5AF5-47A9-9675-2D90AA9553AD}" destId="{A3CB01EC-CCE6-4547-865B-B3A1819A0ED1}" srcOrd="0" destOrd="0" presId="urn:microsoft.com/office/officeart/2005/8/layout/gear1"/>
    <dgm:cxn modelId="{4F210447-D491-430F-981B-248CF9505A53}" type="presParOf" srcId="{B3E9DFAB-5AF5-47A9-9675-2D90AA9553AD}" destId="{1BF69697-C150-414C-9659-130449924F80}" srcOrd="1" destOrd="0" presId="urn:microsoft.com/office/officeart/2005/8/layout/gear1"/>
    <dgm:cxn modelId="{C0933AEA-BBF3-4A4E-BDFA-6D409D58BCE8}" type="presParOf" srcId="{B3E9DFAB-5AF5-47A9-9675-2D90AA9553AD}" destId="{166677C7-6677-4A73-AF32-EC3F262D8EC5}" srcOrd="2" destOrd="0" presId="urn:microsoft.com/office/officeart/2005/8/layout/gear1"/>
    <dgm:cxn modelId="{410E5050-8B4F-47FA-8CD8-1680E5DE24CF}" type="presParOf" srcId="{B3E9DFAB-5AF5-47A9-9675-2D90AA9553AD}" destId="{8B6C4990-B656-41B9-9B73-8D68E49D2D9C}" srcOrd="3" destOrd="0" presId="urn:microsoft.com/office/officeart/2005/8/layout/gear1"/>
    <dgm:cxn modelId="{A02FC7EA-05A1-4DD5-95A3-3824424A3B60}" type="presParOf" srcId="{B3E9DFAB-5AF5-47A9-9675-2D90AA9553AD}" destId="{A1E9EF6A-E017-436F-925E-3944E82F34AE}" srcOrd="4" destOrd="0" presId="urn:microsoft.com/office/officeart/2005/8/layout/gear1"/>
    <dgm:cxn modelId="{C034FE56-FA85-425F-ABA6-207897F5A566}" type="presParOf" srcId="{B3E9DFAB-5AF5-47A9-9675-2D90AA9553AD}" destId="{928449FE-BFDD-47E6-93CD-DB5DA402AF43}" srcOrd="5" destOrd="0" presId="urn:microsoft.com/office/officeart/2005/8/layout/gear1"/>
    <dgm:cxn modelId="{DB48C410-5C0D-4B4C-8FA0-EED3346424BF}" type="presParOf" srcId="{B3E9DFAB-5AF5-47A9-9675-2D90AA9553AD}" destId="{CA51F175-B15D-43BC-9493-2A8BF19EB3F2}" srcOrd="6" destOrd="0" presId="urn:microsoft.com/office/officeart/2005/8/layout/gear1"/>
    <dgm:cxn modelId="{EFCB5E92-21C0-4C66-8459-D542C99A1A2A}" type="presParOf" srcId="{B3E9DFAB-5AF5-47A9-9675-2D90AA9553AD}" destId="{E811A3C0-8F03-4243-B24C-FE1A4D71892D}" srcOrd="7" destOrd="0" presId="urn:microsoft.com/office/officeart/2005/8/layout/gear1"/>
    <dgm:cxn modelId="{994CE491-4E96-44B6-B69F-C663356E4C09}" type="presParOf" srcId="{B3E9DFAB-5AF5-47A9-9675-2D90AA9553AD}" destId="{15F2396B-5DC1-4F96-8957-4EC36118D96A}" srcOrd="8" destOrd="0" presId="urn:microsoft.com/office/officeart/2005/8/layout/gear1"/>
    <dgm:cxn modelId="{E8233CBC-021E-49CD-9D21-2FC6EA909190}" type="presParOf" srcId="{B3E9DFAB-5AF5-47A9-9675-2D90AA9553AD}" destId="{4B1D9B43-D42F-46E1-87E2-7D6FA8839695}" srcOrd="9" destOrd="0" presId="urn:microsoft.com/office/officeart/2005/8/layout/gear1"/>
    <dgm:cxn modelId="{1C6EB25C-4423-4FD4-B37E-676EDEB49CE5}" type="presParOf" srcId="{B3E9DFAB-5AF5-47A9-9675-2D90AA9553AD}" destId="{015D899F-24E0-438D-A41C-D382E2A23508}" srcOrd="10" destOrd="0" presId="urn:microsoft.com/office/officeart/2005/8/layout/gear1"/>
    <dgm:cxn modelId="{A8E86F23-1806-4F1C-AC6D-B43C21EA08D4}" type="presParOf" srcId="{B3E9DFAB-5AF5-47A9-9675-2D90AA9553AD}" destId="{CDEC5B98-1ED3-4679-AD2C-431E48781F9A}" srcOrd="11" destOrd="0" presId="urn:microsoft.com/office/officeart/2005/8/layout/gear1"/>
    <dgm:cxn modelId="{A8635C8F-160E-404E-BECD-7FD5042344A4}" type="presParOf" srcId="{B3E9DFAB-5AF5-47A9-9675-2D90AA9553AD}" destId="{84292BA9-0E64-41D4-865E-0EBDCD86AA74}"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6D64C-8FB3-4AC5-BFB3-77F53F0FDF95}"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GB"/>
        </a:p>
      </dgm:t>
    </dgm:pt>
    <dgm:pt modelId="{10DD0B24-CFC3-40B9-A3D0-667F226C31BA}">
      <dgm:prSet phldrT="[Text]" custT="1"/>
      <dgm:spPr/>
      <dgm:t>
        <a:bodyPr/>
        <a:lstStyle/>
        <a:p>
          <a:r>
            <a:rPr lang="en-GB" sz="1650" dirty="0">
              <a:latin typeface="Century Gothic" panose="020B0502020202020204" pitchFamily="34" charset="0"/>
            </a:rPr>
            <a:t>Waiting times are too long. </a:t>
          </a:r>
        </a:p>
      </dgm:t>
    </dgm:pt>
    <dgm:pt modelId="{A87C29F1-983A-4690-858A-7590595A7D95}" type="parTrans" cxnId="{27815FEF-F277-44C7-8D37-D0B30F2A4C7F}">
      <dgm:prSet/>
      <dgm:spPr/>
      <dgm:t>
        <a:bodyPr/>
        <a:lstStyle/>
        <a:p>
          <a:endParaRPr lang="en-GB" sz="1650">
            <a:latin typeface="Century Gothic" panose="020B0502020202020204" pitchFamily="34" charset="0"/>
          </a:endParaRPr>
        </a:p>
      </dgm:t>
    </dgm:pt>
    <dgm:pt modelId="{BB23B7B7-F2BA-4ACE-90BA-F97D5C8BDCB7}" type="sibTrans" cxnId="{27815FEF-F277-44C7-8D37-D0B30F2A4C7F}">
      <dgm:prSet/>
      <dgm:spPr/>
      <dgm:t>
        <a:bodyPr/>
        <a:lstStyle/>
        <a:p>
          <a:endParaRPr lang="en-GB" sz="1650">
            <a:latin typeface="Century Gothic" panose="020B0502020202020204" pitchFamily="34" charset="0"/>
          </a:endParaRPr>
        </a:p>
      </dgm:t>
    </dgm:pt>
    <dgm:pt modelId="{9DC52DE3-A5D3-4F12-A555-72C5E303765E}">
      <dgm:prSet phldrT="[Text]" custT="1"/>
      <dgm:spPr/>
      <dgm:t>
        <a:bodyPr/>
        <a:lstStyle/>
        <a:p>
          <a:r>
            <a:rPr lang="en-GB" sz="1650" dirty="0">
              <a:latin typeface="Century Gothic" panose="020B0502020202020204" pitchFamily="34" charset="0"/>
            </a:rPr>
            <a:t>More community support is needed as much for prevention of illness as is it for supporting post-discharge.</a:t>
          </a:r>
        </a:p>
      </dgm:t>
    </dgm:pt>
    <dgm:pt modelId="{D6525D8F-99C1-474F-BC50-3E60421B16D7}" type="parTrans" cxnId="{338D93B3-479D-4626-9AEB-D06659267F7F}">
      <dgm:prSet/>
      <dgm:spPr/>
      <dgm:t>
        <a:bodyPr/>
        <a:lstStyle/>
        <a:p>
          <a:endParaRPr lang="en-GB" sz="1650"/>
        </a:p>
      </dgm:t>
    </dgm:pt>
    <dgm:pt modelId="{24832506-D774-48DE-8708-67AC0B69D480}" type="sibTrans" cxnId="{338D93B3-479D-4626-9AEB-D06659267F7F}">
      <dgm:prSet/>
      <dgm:spPr/>
      <dgm:t>
        <a:bodyPr/>
        <a:lstStyle/>
        <a:p>
          <a:endParaRPr lang="en-GB" sz="1650"/>
        </a:p>
      </dgm:t>
    </dgm:pt>
    <dgm:pt modelId="{BBA7D0AE-785A-412F-B34C-F10ED73B84F7}">
      <dgm:prSet phldrT="[Text]" custT="1"/>
      <dgm:spPr/>
      <dgm:t>
        <a:bodyPr/>
        <a:lstStyle/>
        <a:p>
          <a:r>
            <a:rPr lang="en-GB" sz="1650" dirty="0">
              <a:latin typeface="Century Gothic" panose="020B0502020202020204" pitchFamily="34" charset="0"/>
            </a:rPr>
            <a:t>Services across health, social care and voluntary sector need to work better together .</a:t>
          </a:r>
        </a:p>
      </dgm:t>
    </dgm:pt>
    <dgm:pt modelId="{583E93F8-C9A9-47BB-8664-217777FD7A27}" type="parTrans" cxnId="{9D6AB502-D371-499B-881D-68106AAF5BAC}">
      <dgm:prSet/>
      <dgm:spPr/>
      <dgm:t>
        <a:bodyPr/>
        <a:lstStyle/>
        <a:p>
          <a:endParaRPr lang="en-GB" sz="1650"/>
        </a:p>
      </dgm:t>
    </dgm:pt>
    <dgm:pt modelId="{EB43DFA9-2E18-4ADF-A8EC-376A6088591D}" type="sibTrans" cxnId="{9D6AB502-D371-499B-881D-68106AAF5BAC}">
      <dgm:prSet/>
      <dgm:spPr/>
      <dgm:t>
        <a:bodyPr/>
        <a:lstStyle/>
        <a:p>
          <a:endParaRPr lang="en-GB" sz="1650"/>
        </a:p>
      </dgm:t>
    </dgm:pt>
    <dgm:pt modelId="{234734D7-27AF-4828-BDE8-89E98B8D1181}">
      <dgm:prSet phldrT="[Text]" custT="1"/>
      <dgm:spPr/>
      <dgm:t>
        <a:bodyPr/>
        <a:lstStyle/>
        <a:p>
          <a:r>
            <a:rPr lang="en-GB" sz="1650" dirty="0">
              <a:latin typeface="Century Gothic" panose="020B0502020202020204" pitchFamily="34" charset="0"/>
            </a:rPr>
            <a:t>We need to focus on prevention and early support and take account of wider wellbeing. </a:t>
          </a:r>
        </a:p>
      </dgm:t>
    </dgm:pt>
    <dgm:pt modelId="{7E13EA15-6CDE-4214-9506-7F28D2127445}" type="parTrans" cxnId="{98325BF9-DF5F-4045-874D-EA7BE35A44D2}">
      <dgm:prSet/>
      <dgm:spPr/>
      <dgm:t>
        <a:bodyPr/>
        <a:lstStyle/>
        <a:p>
          <a:endParaRPr lang="en-GB" sz="1650"/>
        </a:p>
      </dgm:t>
    </dgm:pt>
    <dgm:pt modelId="{C45817B9-829D-4352-8F4D-262EF6FAEA41}" type="sibTrans" cxnId="{98325BF9-DF5F-4045-874D-EA7BE35A44D2}">
      <dgm:prSet/>
      <dgm:spPr/>
      <dgm:t>
        <a:bodyPr/>
        <a:lstStyle/>
        <a:p>
          <a:endParaRPr lang="en-GB" sz="1650"/>
        </a:p>
      </dgm:t>
    </dgm:pt>
    <dgm:pt modelId="{B74D9553-355C-487E-9B0B-7FE58BAC98C0}">
      <dgm:prSet phldrT="[Text]" custT="1"/>
      <dgm:spPr/>
      <dgm:t>
        <a:bodyPr/>
        <a:lstStyle/>
        <a:p>
          <a:r>
            <a:rPr lang="en-GB" sz="1650" dirty="0">
              <a:latin typeface="Century Gothic" panose="020B0502020202020204" pitchFamily="34" charset="0"/>
            </a:rPr>
            <a:t>A major challenge in accessing support was stigma or shame. </a:t>
          </a:r>
        </a:p>
      </dgm:t>
    </dgm:pt>
    <dgm:pt modelId="{35228B7D-8695-4DC5-A3F7-9D6E5B0DEB1D}" type="parTrans" cxnId="{C08FEC5F-3F79-47E2-900A-A9555FDB1B71}">
      <dgm:prSet/>
      <dgm:spPr/>
      <dgm:t>
        <a:bodyPr/>
        <a:lstStyle/>
        <a:p>
          <a:endParaRPr lang="en-GB" sz="1650"/>
        </a:p>
      </dgm:t>
    </dgm:pt>
    <dgm:pt modelId="{790B03C5-D408-4611-A6D9-81DD9A0D3AD7}" type="sibTrans" cxnId="{C08FEC5F-3F79-47E2-900A-A9555FDB1B71}">
      <dgm:prSet/>
      <dgm:spPr/>
      <dgm:t>
        <a:bodyPr/>
        <a:lstStyle/>
        <a:p>
          <a:endParaRPr lang="en-GB" sz="1650"/>
        </a:p>
      </dgm:t>
    </dgm:pt>
    <dgm:pt modelId="{3C8024EE-FC5D-446B-8FB8-75B9C985592E}">
      <dgm:prSet phldrT="[Text]" custT="1"/>
      <dgm:spPr/>
      <dgm:t>
        <a:bodyPr/>
        <a:lstStyle/>
        <a:p>
          <a:r>
            <a:rPr lang="en-GB" sz="1650" dirty="0">
              <a:latin typeface="Century Gothic" panose="020B0502020202020204" pitchFamily="34" charset="0"/>
            </a:rPr>
            <a:t>People need to know what services exist and how to access them. It is confusing at present. </a:t>
          </a:r>
        </a:p>
      </dgm:t>
    </dgm:pt>
    <dgm:pt modelId="{C9102F38-9D22-4D1E-9B65-B17B3AAB3769}" type="parTrans" cxnId="{47C4F7DB-5E2C-4323-BA83-08E5F7CD81F3}">
      <dgm:prSet/>
      <dgm:spPr/>
      <dgm:t>
        <a:bodyPr/>
        <a:lstStyle/>
        <a:p>
          <a:endParaRPr lang="en-GB" sz="1650"/>
        </a:p>
      </dgm:t>
    </dgm:pt>
    <dgm:pt modelId="{1DEF1DDB-169A-450A-B817-BD5FFF09606C}" type="sibTrans" cxnId="{47C4F7DB-5E2C-4323-BA83-08E5F7CD81F3}">
      <dgm:prSet/>
      <dgm:spPr/>
      <dgm:t>
        <a:bodyPr/>
        <a:lstStyle/>
        <a:p>
          <a:endParaRPr lang="en-GB" sz="1650"/>
        </a:p>
      </dgm:t>
    </dgm:pt>
    <dgm:pt modelId="{A4836983-4EC8-4292-BED7-DC5962CC1D76}">
      <dgm:prSet phldrT="[Text]" custT="1"/>
      <dgm:spPr/>
      <dgm:t>
        <a:bodyPr/>
        <a:lstStyle/>
        <a:p>
          <a:r>
            <a:rPr lang="en-GB" sz="1650" dirty="0">
              <a:latin typeface="Century Gothic" panose="020B0502020202020204" pitchFamily="34" charset="0"/>
            </a:rPr>
            <a:t>Many people seek support from friends &amp; family before seeking NHS help.</a:t>
          </a:r>
        </a:p>
      </dgm:t>
    </dgm:pt>
    <dgm:pt modelId="{3465DE33-A265-4923-A85E-E31102489288}" type="parTrans" cxnId="{63054C57-5E21-45E8-9892-2A6B40BCEA4B}">
      <dgm:prSet/>
      <dgm:spPr/>
      <dgm:t>
        <a:bodyPr/>
        <a:lstStyle/>
        <a:p>
          <a:endParaRPr lang="en-GB" sz="1650"/>
        </a:p>
      </dgm:t>
    </dgm:pt>
    <dgm:pt modelId="{A653F310-0115-4419-8F48-676970EF7884}" type="sibTrans" cxnId="{63054C57-5E21-45E8-9892-2A6B40BCEA4B}">
      <dgm:prSet/>
      <dgm:spPr/>
      <dgm:t>
        <a:bodyPr/>
        <a:lstStyle/>
        <a:p>
          <a:endParaRPr lang="en-GB" sz="1650"/>
        </a:p>
      </dgm:t>
    </dgm:pt>
    <dgm:pt modelId="{E03818B6-84F6-457E-87B9-1D8A366E1AB0}">
      <dgm:prSet phldrT="[Text]" custT="1"/>
      <dgm:spPr/>
      <dgm:t>
        <a:bodyPr/>
        <a:lstStyle/>
        <a:p>
          <a:r>
            <a:rPr lang="en-GB" sz="1650" dirty="0">
              <a:latin typeface="Century Gothic" panose="020B0502020202020204" pitchFamily="34" charset="0"/>
            </a:rPr>
            <a:t>Carers need more support.</a:t>
          </a:r>
        </a:p>
      </dgm:t>
    </dgm:pt>
    <dgm:pt modelId="{D73C1576-D2A3-4733-9750-E18CF4CAE83A}" type="parTrans" cxnId="{81FAB315-0D64-4A0D-A676-9CD4DDEC2389}">
      <dgm:prSet/>
      <dgm:spPr/>
      <dgm:t>
        <a:bodyPr/>
        <a:lstStyle/>
        <a:p>
          <a:endParaRPr lang="en-GB" sz="1650"/>
        </a:p>
      </dgm:t>
    </dgm:pt>
    <dgm:pt modelId="{DB50AE17-D243-4E7B-8AA2-318ACF34695E}" type="sibTrans" cxnId="{81FAB315-0D64-4A0D-A676-9CD4DDEC2389}">
      <dgm:prSet/>
      <dgm:spPr/>
      <dgm:t>
        <a:bodyPr/>
        <a:lstStyle/>
        <a:p>
          <a:endParaRPr lang="en-GB" sz="1650"/>
        </a:p>
      </dgm:t>
    </dgm:pt>
    <dgm:pt modelId="{6B69C9DC-8B30-486D-90CD-3C46EA707437}" type="pres">
      <dgm:prSet presAssocID="{DFA6D64C-8FB3-4AC5-BFB3-77F53F0FDF95}" presName="diagram" presStyleCnt="0">
        <dgm:presLayoutVars>
          <dgm:dir/>
          <dgm:resizeHandles val="exact"/>
        </dgm:presLayoutVars>
      </dgm:prSet>
      <dgm:spPr/>
    </dgm:pt>
    <dgm:pt modelId="{9773BC46-E6CC-400A-8B2E-C36A8DE58D92}" type="pres">
      <dgm:prSet presAssocID="{10DD0B24-CFC3-40B9-A3D0-667F226C31BA}" presName="node" presStyleLbl="node1" presStyleIdx="0" presStyleCnt="8">
        <dgm:presLayoutVars>
          <dgm:bulletEnabled val="1"/>
        </dgm:presLayoutVars>
      </dgm:prSet>
      <dgm:spPr>
        <a:prstGeom prst="wedgeRoundRectCallout">
          <a:avLst/>
        </a:prstGeom>
      </dgm:spPr>
    </dgm:pt>
    <dgm:pt modelId="{FFF454DB-B34A-40E5-A328-A55DEE952029}" type="pres">
      <dgm:prSet presAssocID="{BB23B7B7-F2BA-4ACE-90BA-F97D5C8BDCB7}" presName="sibTrans" presStyleCnt="0"/>
      <dgm:spPr/>
    </dgm:pt>
    <dgm:pt modelId="{B2B7361A-A238-473E-98D1-BCC4FDC31B34}" type="pres">
      <dgm:prSet presAssocID="{9DC52DE3-A5D3-4F12-A555-72C5E303765E}" presName="node" presStyleLbl="node1" presStyleIdx="1" presStyleCnt="8">
        <dgm:presLayoutVars>
          <dgm:bulletEnabled val="1"/>
        </dgm:presLayoutVars>
      </dgm:prSet>
      <dgm:spPr>
        <a:prstGeom prst="wedgeRoundRectCallout">
          <a:avLst/>
        </a:prstGeom>
      </dgm:spPr>
    </dgm:pt>
    <dgm:pt modelId="{2F470938-CA61-4F86-A8B8-74C86E1A22D3}" type="pres">
      <dgm:prSet presAssocID="{24832506-D774-48DE-8708-67AC0B69D480}" presName="sibTrans" presStyleCnt="0"/>
      <dgm:spPr/>
    </dgm:pt>
    <dgm:pt modelId="{0AFC98A2-96F7-4DCE-A431-34B8E473A955}" type="pres">
      <dgm:prSet presAssocID="{BBA7D0AE-785A-412F-B34C-F10ED73B84F7}" presName="node" presStyleLbl="node1" presStyleIdx="2" presStyleCnt="8">
        <dgm:presLayoutVars>
          <dgm:bulletEnabled val="1"/>
        </dgm:presLayoutVars>
      </dgm:prSet>
      <dgm:spPr>
        <a:prstGeom prst="wedgeRoundRectCallout">
          <a:avLst/>
        </a:prstGeom>
      </dgm:spPr>
    </dgm:pt>
    <dgm:pt modelId="{DB331C84-BC44-4569-973D-BCE2924E0587}" type="pres">
      <dgm:prSet presAssocID="{EB43DFA9-2E18-4ADF-A8EC-376A6088591D}" presName="sibTrans" presStyleCnt="0"/>
      <dgm:spPr/>
    </dgm:pt>
    <dgm:pt modelId="{5536CFCD-A9BC-4718-8FD4-EA80BBAA727E}" type="pres">
      <dgm:prSet presAssocID="{234734D7-27AF-4828-BDE8-89E98B8D1181}" presName="node" presStyleLbl="node1" presStyleIdx="3" presStyleCnt="8">
        <dgm:presLayoutVars>
          <dgm:bulletEnabled val="1"/>
        </dgm:presLayoutVars>
      </dgm:prSet>
      <dgm:spPr>
        <a:prstGeom prst="wedgeRoundRectCallout">
          <a:avLst/>
        </a:prstGeom>
      </dgm:spPr>
    </dgm:pt>
    <dgm:pt modelId="{CA81B914-EB8F-4FF2-B640-2E7B02AECDC8}" type="pres">
      <dgm:prSet presAssocID="{C45817B9-829D-4352-8F4D-262EF6FAEA41}" presName="sibTrans" presStyleCnt="0"/>
      <dgm:spPr/>
    </dgm:pt>
    <dgm:pt modelId="{B39E6ADB-20BC-4E66-86BA-F35694A74901}" type="pres">
      <dgm:prSet presAssocID="{B74D9553-355C-487E-9B0B-7FE58BAC98C0}" presName="node" presStyleLbl="node1" presStyleIdx="4" presStyleCnt="8">
        <dgm:presLayoutVars>
          <dgm:bulletEnabled val="1"/>
        </dgm:presLayoutVars>
      </dgm:prSet>
      <dgm:spPr>
        <a:prstGeom prst="wedgeRoundRectCallout">
          <a:avLst/>
        </a:prstGeom>
      </dgm:spPr>
    </dgm:pt>
    <dgm:pt modelId="{E71402AA-DF0F-42A4-ABA1-6FEE08F67750}" type="pres">
      <dgm:prSet presAssocID="{790B03C5-D408-4611-A6D9-81DD9A0D3AD7}" presName="sibTrans" presStyleCnt="0"/>
      <dgm:spPr/>
    </dgm:pt>
    <dgm:pt modelId="{05FE22B0-9D9F-4AD4-B02F-7E46EEA577DA}" type="pres">
      <dgm:prSet presAssocID="{3C8024EE-FC5D-446B-8FB8-75B9C985592E}" presName="node" presStyleLbl="node1" presStyleIdx="5" presStyleCnt="8">
        <dgm:presLayoutVars>
          <dgm:bulletEnabled val="1"/>
        </dgm:presLayoutVars>
      </dgm:prSet>
      <dgm:spPr>
        <a:prstGeom prst="wedgeRoundRectCallout">
          <a:avLst/>
        </a:prstGeom>
      </dgm:spPr>
    </dgm:pt>
    <dgm:pt modelId="{74F8B300-12E5-46FC-A76B-F2ACBF851E04}" type="pres">
      <dgm:prSet presAssocID="{1DEF1DDB-169A-450A-B817-BD5FFF09606C}" presName="sibTrans" presStyleCnt="0"/>
      <dgm:spPr/>
    </dgm:pt>
    <dgm:pt modelId="{859344CE-88C7-4289-B730-17B7E8C2BF7B}" type="pres">
      <dgm:prSet presAssocID="{A4836983-4EC8-4292-BED7-DC5962CC1D76}" presName="node" presStyleLbl="node1" presStyleIdx="6" presStyleCnt="8">
        <dgm:presLayoutVars>
          <dgm:bulletEnabled val="1"/>
        </dgm:presLayoutVars>
      </dgm:prSet>
      <dgm:spPr>
        <a:prstGeom prst="wedgeRoundRectCallout">
          <a:avLst/>
        </a:prstGeom>
      </dgm:spPr>
    </dgm:pt>
    <dgm:pt modelId="{E8EDE2B8-0E38-4D8A-9F74-E3414E107F2F}" type="pres">
      <dgm:prSet presAssocID="{A653F310-0115-4419-8F48-676970EF7884}" presName="sibTrans" presStyleCnt="0"/>
      <dgm:spPr/>
    </dgm:pt>
    <dgm:pt modelId="{64AC69D0-EC7F-4D2F-B223-179B184633F3}" type="pres">
      <dgm:prSet presAssocID="{E03818B6-84F6-457E-87B9-1D8A366E1AB0}" presName="node" presStyleLbl="node1" presStyleIdx="7" presStyleCnt="8">
        <dgm:presLayoutVars>
          <dgm:bulletEnabled val="1"/>
        </dgm:presLayoutVars>
      </dgm:prSet>
      <dgm:spPr>
        <a:prstGeom prst="wedgeRoundRectCallout">
          <a:avLst/>
        </a:prstGeom>
      </dgm:spPr>
    </dgm:pt>
  </dgm:ptLst>
  <dgm:cxnLst>
    <dgm:cxn modelId="{9D6AB502-D371-499B-881D-68106AAF5BAC}" srcId="{DFA6D64C-8FB3-4AC5-BFB3-77F53F0FDF95}" destId="{BBA7D0AE-785A-412F-B34C-F10ED73B84F7}" srcOrd="2" destOrd="0" parTransId="{583E93F8-C9A9-47BB-8664-217777FD7A27}" sibTransId="{EB43DFA9-2E18-4ADF-A8EC-376A6088591D}"/>
    <dgm:cxn modelId="{81FAB315-0D64-4A0D-A676-9CD4DDEC2389}" srcId="{DFA6D64C-8FB3-4AC5-BFB3-77F53F0FDF95}" destId="{E03818B6-84F6-457E-87B9-1D8A366E1AB0}" srcOrd="7" destOrd="0" parTransId="{D73C1576-D2A3-4733-9750-E18CF4CAE83A}" sibTransId="{DB50AE17-D243-4E7B-8AA2-318ACF34695E}"/>
    <dgm:cxn modelId="{F684E632-7835-461A-A949-29D98F32800B}" type="presOf" srcId="{234734D7-27AF-4828-BDE8-89E98B8D1181}" destId="{5536CFCD-A9BC-4718-8FD4-EA80BBAA727E}" srcOrd="0" destOrd="0" presId="urn:microsoft.com/office/officeart/2005/8/layout/default"/>
    <dgm:cxn modelId="{C08FEC5F-3F79-47E2-900A-A9555FDB1B71}" srcId="{DFA6D64C-8FB3-4AC5-BFB3-77F53F0FDF95}" destId="{B74D9553-355C-487E-9B0B-7FE58BAC98C0}" srcOrd="4" destOrd="0" parTransId="{35228B7D-8695-4DC5-A3F7-9D6E5B0DEB1D}" sibTransId="{790B03C5-D408-4611-A6D9-81DD9A0D3AD7}"/>
    <dgm:cxn modelId="{68585476-F5F8-45B2-A4DE-12F890B68812}" type="presOf" srcId="{DFA6D64C-8FB3-4AC5-BFB3-77F53F0FDF95}" destId="{6B69C9DC-8B30-486D-90CD-3C46EA707437}" srcOrd="0" destOrd="0" presId="urn:microsoft.com/office/officeart/2005/8/layout/default"/>
    <dgm:cxn modelId="{63054C57-5E21-45E8-9892-2A6B40BCEA4B}" srcId="{DFA6D64C-8FB3-4AC5-BFB3-77F53F0FDF95}" destId="{A4836983-4EC8-4292-BED7-DC5962CC1D76}" srcOrd="6" destOrd="0" parTransId="{3465DE33-A265-4923-A85E-E31102489288}" sibTransId="{A653F310-0115-4419-8F48-676970EF7884}"/>
    <dgm:cxn modelId="{CBD64D85-A471-4420-B9A6-A5D28BE58ABC}" type="presOf" srcId="{A4836983-4EC8-4292-BED7-DC5962CC1D76}" destId="{859344CE-88C7-4289-B730-17B7E8C2BF7B}" srcOrd="0" destOrd="0" presId="urn:microsoft.com/office/officeart/2005/8/layout/default"/>
    <dgm:cxn modelId="{72367B9D-73E6-4366-9DB0-E74F17DCB9E8}" type="presOf" srcId="{9DC52DE3-A5D3-4F12-A555-72C5E303765E}" destId="{B2B7361A-A238-473E-98D1-BCC4FDC31B34}" srcOrd="0" destOrd="0" presId="urn:microsoft.com/office/officeart/2005/8/layout/default"/>
    <dgm:cxn modelId="{63A324B2-794F-46C5-B1AE-80716E695E03}" type="presOf" srcId="{10DD0B24-CFC3-40B9-A3D0-667F226C31BA}" destId="{9773BC46-E6CC-400A-8B2E-C36A8DE58D92}" srcOrd="0" destOrd="0" presId="urn:microsoft.com/office/officeart/2005/8/layout/default"/>
    <dgm:cxn modelId="{338D93B3-479D-4626-9AEB-D06659267F7F}" srcId="{DFA6D64C-8FB3-4AC5-BFB3-77F53F0FDF95}" destId="{9DC52DE3-A5D3-4F12-A555-72C5E303765E}" srcOrd="1" destOrd="0" parTransId="{D6525D8F-99C1-474F-BC50-3E60421B16D7}" sibTransId="{24832506-D774-48DE-8708-67AC0B69D480}"/>
    <dgm:cxn modelId="{386FE3D3-4A11-4573-B8D9-6CD5377F07EC}" type="presOf" srcId="{3C8024EE-FC5D-446B-8FB8-75B9C985592E}" destId="{05FE22B0-9D9F-4AD4-B02F-7E46EEA577DA}" srcOrd="0" destOrd="0" presId="urn:microsoft.com/office/officeart/2005/8/layout/default"/>
    <dgm:cxn modelId="{47C4F7DB-5E2C-4323-BA83-08E5F7CD81F3}" srcId="{DFA6D64C-8FB3-4AC5-BFB3-77F53F0FDF95}" destId="{3C8024EE-FC5D-446B-8FB8-75B9C985592E}" srcOrd="5" destOrd="0" parTransId="{C9102F38-9D22-4D1E-9B65-B17B3AAB3769}" sibTransId="{1DEF1DDB-169A-450A-B817-BD5FFF09606C}"/>
    <dgm:cxn modelId="{ECEEAFE1-457A-45BF-B343-E3EC5F446FDD}" type="presOf" srcId="{E03818B6-84F6-457E-87B9-1D8A366E1AB0}" destId="{64AC69D0-EC7F-4D2F-B223-179B184633F3}" srcOrd="0" destOrd="0" presId="urn:microsoft.com/office/officeart/2005/8/layout/default"/>
    <dgm:cxn modelId="{77E053E6-54FD-4CCB-849D-B43718EB235A}" type="presOf" srcId="{BBA7D0AE-785A-412F-B34C-F10ED73B84F7}" destId="{0AFC98A2-96F7-4DCE-A431-34B8E473A955}" srcOrd="0" destOrd="0" presId="urn:microsoft.com/office/officeart/2005/8/layout/default"/>
    <dgm:cxn modelId="{27815FEF-F277-44C7-8D37-D0B30F2A4C7F}" srcId="{DFA6D64C-8FB3-4AC5-BFB3-77F53F0FDF95}" destId="{10DD0B24-CFC3-40B9-A3D0-667F226C31BA}" srcOrd="0" destOrd="0" parTransId="{A87C29F1-983A-4690-858A-7590595A7D95}" sibTransId="{BB23B7B7-F2BA-4ACE-90BA-F97D5C8BDCB7}"/>
    <dgm:cxn modelId="{0C773FF6-C752-435B-B6D7-A00C1CC38FA0}" type="presOf" srcId="{B74D9553-355C-487E-9B0B-7FE58BAC98C0}" destId="{B39E6ADB-20BC-4E66-86BA-F35694A74901}" srcOrd="0" destOrd="0" presId="urn:microsoft.com/office/officeart/2005/8/layout/default"/>
    <dgm:cxn modelId="{98325BF9-DF5F-4045-874D-EA7BE35A44D2}" srcId="{DFA6D64C-8FB3-4AC5-BFB3-77F53F0FDF95}" destId="{234734D7-27AF-4828-BDE8-89E98B8D1181}" srcOrd="3" destOrd="0" parTransId="{7E13EA15-6CDE-4214-9506-7F28D2127445}" sibTransId="{C45817B9-829D-4352-8F4D-262EF6FAEA41}"/>
    <dgm:cxn modelId="{BEC91119-1222-4C44-A014-B53F68D9FB95}" type="presParOf" srcId="{6B69C9DC-8B30-486D-90CD-3C46EA707437}" destId="{9773BC46-E6CC-400A-8B2E-C36A8DE58D92}" srcOrd="0" destOrd="0" presId="urn:microsoft.com/office/officeart/2005/8/layout/default"/>
    <dgm:cxn modelId="{E96CDD75-343B-465C-8C02-70F6BFCFAD05}" type="presParOf" srcId="{6B69C9DC-8B30-486D-90CD-3C46EA707437}" destId="{FFF454DB-B34A-40E5-A328-A55DEE952029}" srcOrd="1" destOrd="0" presId="urn:microsoft.com/office/officeart/2005/8/layout/default"/>
    <dgm:cxn modelId="{A9620201-31EB-454D-96BD-C741DC5F0900}" type="presParOf" srcId="{6B69C9DC-8B30-486D-90CD-3C46EA707437}" destId="{B2B7361A-A238-473E-98D1-BCC4FDC31B34}" srcOrd="2" destOrd="0" presId="urn:microsoft.com/office/officeart/2005/8/layout/default"/>
    <dgm:cxn modelId="{CB869BBF-AD90-4D32-AC5F-4C92953592B6}" type="presParOf" srcId="{6B69C9DC-8B30-486D-90CD-3C46EA707437}" destId="{2F470938-CA61-4F86-A8B8-74C86E1A22D3}" srcOrd="3" destOrd="0" presId="urn:microsoft.com/office/officeart/2005/8/layout/default"/>
    <dgm:cxn modelId="{B8E70345-890E-4FBC-B8BA-BF5637813B3D}" type="presParOf" srcId="{6B69C9DC-8B30-486D-90CD-3C46EA707437}" destId="{0AFC98A2-96F7-4DCE-A431-34B8E473A955}" srcOrd="4" destOrd="0" presId="urn:microsoft.com/office/officeart/2005/8/layout/default"/>
    <dgm:cxn modelId="{522F91B2-80F1-4D62-9AF3-E8900F53E74A}" type="presParOf" srcId="{6B69C9DC-8B30-486D-90CD-3C46EA707437}" destId="{DB331C84-BC44-4569-973D-BCE2924E0587}" srcOrd="5" destOrd="0" presId="urn:microsoft.com/office/officeart/2005/8/layout/default"/>
    <dgm:cxn modelId="{C8CA55AB-FD28-4454-95DB-C6ED7D2919C5}" type="presParOf" srcId="{6B69C9DC-8B30-486D-90CD-3C46EA707437}" destId="{5536CFCD-A9BC-4718-8FD4-EA80BBAA727E}" srcOrd="6" destOrd="0" presId="urn:microsoft.com/office/officeart/2005/8/layout/default"/>
    <dgm:cxn modelId="{5E65E1FF-B601-441F-B28F-861D19BF44E3}" type="presParOf" srcId="{6B69C9DC-8B30-486D-90CD-3C46EA707437}" destId="{CA81B914-EB8F-4FF2-B640-2E7B02AECDC8}" srcOrd="7" destOrd="0" presId="urn:microsoft.com/office/officeart/2005/8/layout/default"/>
    <dgm:cxn modelId="{62F5B283-ECE5-4545-8FD0-CC9B30AB433B}" type="presParOf" srcId="{6B69C9DC-8B30-486D-90CD-3C46EA707437}" destId="{B39E6ADB-20BC-4E66-86BA-F35694A74901}" srcOrd="8" destOrd="0" presId="urn:microsoft.com/office/officeart/2005/8/layout/default"/>
    <dgm:cxn modelId="{A7441B0A-25B0-4866-9E11-474406B83E3F}" type="presParOf" srcId="{6B69C9DC-8B30-486D-90CD-3C46EA707437}" destId="{E71402AA-DF0F-42A4-ABA1-6FEE08F67750}" srcOrd="9" destOrd="0" presId="urn:microsoft.com/office/officeart/2005/8/layout/default"/>
    <dgm:cxn modelId="{9F22E206-FD67-43C7-86F3-1299E7A66C1B}" type="presParOf" srcId="{6B69C9DC-8B30-486D-90CD-3C46EA707437}" destId="{05FE22B0-9D9F-4AD4-B02F-7E46EEA577DA}" srcOrd="10" destOrd="0" presId="urn:microsoft.com/office/officeart/2005/8/layout/default"/>
    <dgm:cxn modelId="{7B321355-3666-4B9C-B7CA-1D9774FB2EE6}" type="presParOf" srcId="{6B69C9DC-8B30-486D-90CD-3C46EA707437}" destId="{74F8B300-12E5-46FC-A76B-F2ACBF851E04}" srcOrd="11" destOrd="0" presId="urn:microsoft.com/office/officeart/2005/8/layout/default"/>
    <dgm:cxn modelId="{DFC0A305-2AAA-48D6-AFEF-6D1239BBFB2B}" type="presParOf" srcId="{6B69C9DC-8B30-486D-90CD-3C46EA707437}" destId="{859344CE-88C7-4289-B730-17B7E8C2BF7B}" srcOrd="12" destOrd="0" presId="urn:microsoft.com/office/officeart/2005/8/layout/default"/>
    <dgm:cxn modelId="{DDD475B4-985E-4F3A-9C68-D992E0AB5901}" type="presParOf" srcId="{6B69C9DC-8B30-486D-90CD-3C46EA707437}" destId="{E8EDE2B8-0E38-4D8A-9F74-E3414E107F2F}" srcOrd="13" destOrd="0" presId="urn:microsoft.com/office/officeart/2005/8/layout/default"/>
    <dgm:cxn modelId="{1753627A-5C14-4DE9-9E35-D7B6C6CC51C6}" type="presParOf" srcId="{6B69C9DC-8B30-486D-90CD-3C46EA707437}" destId="{64AC69D0-EC7F-4D2F-B223-179B184633F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CF45E-7D85-46EC-9C43-D4DCEEB20BA6}">
      <dsp:nvSpPr>
        <dsp:cNvPr id="0" name=""/>
        <dsp:cNvSpPr/>
      </dsp:nvSpPr>
      <dsp:spPr>
        <a:xfrm>
          <a:off x="796768" y="0"/>
          <a:ext cx="9030047" cy="566016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E08F3-3AB6-4C3E-A46B-E1FCBB2BB97A}">
      <dsp:nvSpPr>
        <dsp:cNvPr id="0" name=""/>
        <dsp:cNvSpPr/>
      </dsp:nvSpPr>
      <dsp:spPr>
        <a:xfrm>
          <a:off x="2074" y="1698048"/>
          <a:ext cx="1327429" cy="22640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Reviewed population health needs</a:t>
          </a:r>
        </a:p>
      </dsp:txBody>
      <dsp:txXfrm>
        <a:off x="66874" y="1762848"/>
        <a:ext cx="1197829" cy="2134464"/>
      </dsp:txXfrm>
    </dsp:sp>
    <dsp:sp modelId="{F2CF888C-945E-4014-9787-1173F05B0F02}">
      <dsp:nvSpPr>
        <dsp:cNvPr id="0" name=""/>
        <dsp:cNvSpPr/>
      </dsp:nvSpPr>
      <dsp:spPr>
        <a:xfrm>
          <a:off x="1550742" y="1698048"/>
          <a:ext cx="1327429" cy="2264064"/>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Identified innovation and best practice</a:t>
          </a:r>
        </a:p>
      </dsp:txBody>
      <dsp:txXfrm>
        <a:off x="1615542" y="1762848"/>
        <a:ext cx="1197829" cy="2134464"/>
      </dsp:txXfrm>
    </dsp:sp>
    <dsp:sp modelId="{6ED0098D-6DCD-47F9-94DF-D3D621121BE5}">
      <dsp:nvSpPr>
        <dsp:cNvPr id="0" name=""/>
        <dsp:cNvSpPr/>
      </dsp:nvSpPr>
      <dsp:spPr>
        <a:xfrm>
          <a:off x="3099410" y="1698048"/>
          <a:ext cx="1327429" cy="226406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Carried out engage-</a:t>
          </a:r>
          <a:r>
            <a:rPr lang="en-GB" sz="1450" kern="1200" dirty="0" err="1">
              <a:latin typeface="Century Gothic" panose="020B0502020202020204" pitchFamily="34" charset="0"/>
            </a:rPr>
            <a:t>ment</a:t>
          </a:r>
          <a:r>
            <a:rPr lang="en-GB" sz="1450" kern="1200" dirty="0">
              <a:latin typeface="Century Gothic" panose="020B0502020202020204" pitchFamily="34" charset="0"/>
            </a:rPr>
            <a:t> work – meetings and survey</a:t>
          </a:r>
        </a:p>
      </dsp:txBody>
      <dsp:txXfrm>
        <a:off x="3164210" y="1762848"/>
        <a:ext cx="1197829" cy="2134464"/>
      </dsp:txXfrm>
    </dsp:sp>
    <dsp:sp modelId="{D2743DBC-5E45-4632-B76F-44A21F214B87}">
      <dsp:nvSpPr>
        <dsp:cNvPr id="0" name=""/>
        <dsp:cNvSpPr/>
      </dsp:nvSpPr>
      <dsp:spPr>
        <a:xfrm>
          <a:off x="4648077" y="1698048"/>
          <a:ext cx="1327429" cy="22640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Developed draft vision, aims and themes.</a:t>
          </a:r>
        </a:p>
      </dsp:txBody>
      <dsp:txXfrm>
        <a:off x="4712877" y="1762848"/>
        <a:ext cx="1197829" cy="2134464"/>
      </dsp:txXfrm>
    </dsp:sp>
    <dsp:sp modelId="{5EF03762-5AAB-4AD4-8738-30D0B9576527}">
      <dsp:nvSpPr>
        <dsp:cNvPr id="0" name=""/>
        <dsp:cNvSpPr/>
      </dsp:nvSpPr>
      <dsp:spPr>
        <a:xfrm>
          <a:off x="6196745" y="1698048"/>
          <a:ext cx="1327429" cy="226406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Testing our vision, aims and themes with stake-holders</a:t>
          </a:r>
        </a:p>
      </dsp:txBody>
      <dsp:txXfrm>
        <a:off x="6261545" y="1762848"/>
        <a:ext cx="1197829" cy="2134464"/>
      </dsp:txXfrm>
    </dsp:sp>
    <dsp:sp modelId="{57ED59DC-EC91-4BAD-8520-60805F1DF5A3}">
      <dsp:nvSpPr>
        <dsp:cNvPr id="0" name=""/>
        <dsp:cNvSpPr/>
      </dsp:nvSpPr>
      <dsp:spPr>
        <a:xfrm>
          <a:off x="7745413" y="1698048"/>
          <a:ext cx="1327429" cy="2264064"/>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Produce draft strategy</a:t>
          </a:r>
        </a:p>
      </dsp:txBody>
      <dsp:txXfrm>
        <a:off x="7810213" y="1762848"/>
        <a:ext cx="1197829" cy="2134464"/>
      </dsp:txXfrm>
    </dsp:sp>
    <dsp:sp modelId="{269B1935-6558-47A4-A67D-E840FEF8E4C8}">
      <dsp:nvSpPr>
        <dsp:cNvPr id="0" name=""/>
        <dsp:cNvSpPr/>
      </dsp:nvSpPr>
      <dsp:spPr>
        <a:xfrm>
          <a:off x="9294080" y="1698048"/>
          <a:ext cx="1327429" cy="22640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GB" sz="1450" kern="1200" dirty="0">
              <a:latin typeface="Century Gothic" panose="020B0502020202020204" pitchFamily="34" charset="0"/>
            </a:rPr>
            <a:t>Approve the final strategy</a:t>
          </a:r>
        </a:p>
      </dsp:txBody>
      <dsp:txXfrm>
        <a:off x="9358880" y="1762848"/>
        <a:ext cx="1197829" cy="2134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665ED-DB3F-4265-8597-C886A41B3064}">
      <dsp:nvSpPr>
        <dsp:cNvPr id="0" name=""/>
        <dsp:cNvSpPr/>
      </dsp:nvSpPr>
      <dsp:spPr>
        <a:xfrm rot="16200000">
          <a:off x="792564" y="1791563"/>
          <a:ext cx="4252931" cy="2318334"/>
        </a:xfrm>
        <a:prstGeom prst="round2SameRect">
          <a:avLst>
            <a:gd name="adj1" fmla="val 1667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marL="0" lvl="0" indent="0" algn="l" defTabSz="666750">
            <a:lnSpc>
              <a:spcPct val="90000"/>
            </a:lnSpc>
            <a:spcBef>
              <a:spcPct val="0"/>
            </a:spcBef>
            <a:spcAft>
              <a:spcPct val="35000"/>
            </a:spcAft>
            <a:buNone/>
          </a:pPr>
          <a:r>
            <a:rPr lang="en-GB" sz="1500" kern="1200" dirty="0">
              <a:latin typeface="Century Gothic" panose="020B0502020202020204" pitchFamily="34" charset="0"/>
            </a:rPr>
            <a:t>We have key challenges to address</a:t>
          </a:r>
        </a:p>
        <a:p>
          <a:pPr marL="114300" lvl="1" indent="-114300" algn="l" defTabSz="533400">
            <a:lnSpc>
              <a:spcPct val="90000"/>
            </a:lnSpc>
            <a:spcBef>
              <a:spcPct val="0"/>
            </a:spcBef>
            <a:spcAft>
              <a:spcPct val="15000"/>
            </a:spcAft>
            <a:buChar char="•"/>
          </a:pPr>
          <a:r>
            <a:rPr lang="en-GB" sz="1200" kern="1200" dirty="0">
              <a:latin typeface="Century Gothic" panose="020B0502020202020204" pitchFamily="34" charset="0"/>
            </a:rPr>
            <a:t>Demand, acuity and complexity has increased through and since the pandemic.</a:t>
          </a:r>
        </a:p>
        <a:p>
          <a:pPr marL="114300" lvl="1" indent="-114300" algn="l" defTabSz="533400">
            <a:lnSpc>
              <a:spcPct val="90000"/>
            </a:lnSpc>
            <a:spcBef>
              <a:spcPct val="0"/>
            </a:spcBef>
            <a:spcAft>
              <a:spcPct val="15000"/>
            </a:spcAft>
            <a:buChar char="•"/>
          </a:pPr>
          <a:r>
            <a:rPr lang="en-GB" sz="1200" kern="1200" dirty="0">
              <a:latin typeface="Century Gothic" panose="020B0502020202020204" pitchFamily="34" charset="0"/>
            </a:rPr>
            <a:t>We are struggling to recruit and retain our workforce.</a:t>
          </a:r>
        </a:p>
        <a:p>
          <a:pPr marL="114300" lvl="1" indent="-114300" algn="l" defTabSz="533400">
            <a:lnSpc>
              <a:spcPct val="90000"/>
            </a:lnSpc>
            <a:spcBef>
              <a:spcPct val="0"/>
            </a:spcBef>
            <a:spcAft>
              <a:spcPct val="15000"/>
            </a:spcAft>
            <a:buChar char="•"/>
          </a:pPr>
          <a:r>
            <a:rPr lang="en-GB" sz="1200" kern="1200" dirty="0">
              <a:latin typeface="Century Gothic" panose="020B0502020202020204" pitchFamily="34" charset="0"/>
            </a:rPr>
            <a:t>Spend on mental health is lower in SWL than in other areas.</a:t>
          </a:r>
        </a:p>
        <a:p>
          <a:pPr marL="114300" lvl="1" indent="-114300" algn="l" defTabSz="533400">
            <a:lnSpc>
              <a:spcPct val="90000"/>
            </a:lnSpc>
            <a:spcBef>
              <a:spcPct val="0"/>
            </a:spcBef>
            <a:spcAft>
              <a:spcPct val="15000"/>
            </a:spcAft>
            <a:buChar char="•"/>
          </a:pPr>
          <a:r>
            <a:rPr lang="en-GB" sz="1200" kern="1200" dirty="0">
              <a:latin typeface="Century Gothic" panose="020B0502020202020204" pitchFamily="34" charset="0"/>
            </a:rPr>
            <a:t>There are gaps in our pathways and our delivery models and service performance vary by borough.  </a:t>
          </a:r>
        </a:p>
        <a:p>
          <a:pPr marL="114300" lvl="1" indent="-114300" algn="l" defTabSz="533400">
            <a:lnSpc>
              <a:spcPct val="90000"/>
            </a:lnSpc>
            <a:spcBef>
              <a:spcPct val="0"/>
            </a:spcBef>
            <a:spcAft>
              <a:spcPct val="15000"/>
            </a:spcAft>
            <a:buChar char="•"/>
          </a:pPr>
          <a:r>
            <a:rPr lang="en-GB" sz="1200" kern="1200" dirty="0">
              <a:latin typeface="Century Gothic" panose="020B0502020202020204" pitchFamily="34" charset="0"/>
            </a:rPr>
            <a:t>We do not have much early support in place.</a:t>
          </a:r>
        </a:p>
      </dsp:txBody>
      <dsp:txXfrm rot="5400000">
        <a:off x="1873054" y="937457"/>
        <a:ext cx="2205142" cy="4026547"/>
      </dsp:txXfrm>
    </dsp:sp>
    <dsp:sp modelId="{7467E758-B55B-4B1C-ADA1-FADDF4B48E67}">
      <dsp:nvSpPr>
        <dsp:cNvPr id="0" name=""/>
        <dsp:cNvSpPr/>
      </dsp:nvSpPr>
      <dsp:spPr>
        <a:xfrm rot="5400000">
          <a:off x="3225692" y="1791563"/>
          <a:ext cx="4233887" cy="2318334"/>
        </a:xfrm>
        <a:prstGeom prst="round2SameRect">
          <a:avLst>
            <a:gd name="adj1" fmla="val 16670"/>
            <a:gd name="adj2" fmla="val 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t" anchorCtr="0">
          <a:noAutofit/>
        </a:bodyPr>
        <a:lstStyle/>
        <a:p>
          <a:pPr marL="0" lvl="0" indent="0" algn="l" defTabSz="622300">
            <a:lnSpc>
              <a:spcPct val="90000"/>
            </a:lnSpc>
            <a:spcBef>
              <a:spcPct val="0"/>
            </a:spcBef>
            <a:spcAft>
              <a:spcPct val="35000"/>
            </a:spcAft>
            <a:buNone/>
          </a:pPr>
          <a:r>
            <a:rPr lang="en-GB" sz="1400" kern="1200" dirty="0">
              <a:latin typeface="Century Gothic" panose="020B0502020202020204" pitchFamily="34" charset="0"/>
            </a:rPr>
            <a:t>We have a diverse population </a:t>
          </a:r>
          <a:r>
            <a:rPr lang="en-GB" sz="1400" kern="1200">
              <a:latin typeface="Century Gothic" panose="020B0502020202020204" pitchFamily="34" charset="0"/>
            </a:rPr>
            <a:t>with varied needs</a:t>
          </a:r>
          <a:endParaRPr lang="en-GB" sz="14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GB" sz="1100" kern="1200" dirty="0">
              <a:latin typeface="Century Gothic" panose="020B0502020202020204" pitchFamily="34" charset="0"/>
            </a:rPr>
            <a:t>Ethnic diversity varies across SWL an some groups are over/ under represented in services.</a:t>
          </a:r>
        </a:p>
        <a:p>
          <a:pPr marL="57150" lvl="1" indent="-57150" algn="l" defTabSz="488950">
            <a:lnSpc>
              <a:spcPct val="90000"/>
            </a:lnSpc>
            <a:spcBef>
              <a:spcPct val="0"/>
            </a:spcBef>
            <a:spcAft>
              <a:spcPct val="15000"/>
            </a:spcAft>
            <a:buChar char="•"/>
          </a:pPr>
          <a:r>
            <a:rPr lang="en-GB" sz="1100" kern="1200" dirty="0">
              <a:latin typeface="Century Gothic" panose="020B0502020202020204" pitchFamily="34" charset="0"/>
            </a:rPr>
            <a:t>Wider determinants of health and wellbeing such as educational attainment, employment, stability of housing and income levels vary across SWL.</a:t>
          </a:r>
        </a:p>
        <a:p>
          <a:pPr marL="57150" lvl="1" indent="-57150" algn="l" defTabSz="488950">
            <a:lnSpc>
              <a:spcPct val="90000"/>
            </a:lnSpc>
            <a:spcBef>
              <a:spcPct val="0"/>
            </a:spcBef>
            <a:spcAft>
              <a:spcPct val="15000"/>
            </a:spcAft>
            <a:buChar char="•"/>
          </a:pPr>
          <a:r>
            <a:rPr lang="en-GB" sz="1100" kern="1200" dirty="0">
              <a:latin typeface="Century Gothic" panose="020B0502020202020204" pitchFamily="34" charset="0"/>
            </a:rPr>
            <a:t>Social challenges such as loneliness, isolation and alcohol misuse exist.</a:t>
          </a:r>
        </a:p>
        <a:p>
          <a:pPr marL="57150" lvl="1" indent="-57150" algn="l" defTabSz="488950">
            <a:lnSpc>
              <a:spcPct val="90000"/>
            </a:lnSpc>
            <a:spcBef>
              <a:spcPct val="0"/>
            </a:spcBef>
            <a:spcAft>
              <a:spcPct val="15000"/>
            </a:spcAft>
            <a:buChar char="•"/>
          </a:pPr>
          <a:r>
            <a:rPr lang="en-GB" sz="1100" kern="1200" dirty="0">
              <a:latin typeface="Century Gothic" panose="020B0502020202020204" pitchFamily="34" charset="0"/>
            </a:rPr>
            <a:t>Presenting needs vary across our population</a:t>
          </a:r>
        </a:p>
      </dsp:txBody>
      <dsp:txXfrm rot="-5400000">
        <a:off x="4183468" y="946979"/>
        <a:ext cx="2205142" cy="4007503"/>
      </dsp:txXfrm>
    </dsp:sp>
    <dsp:sp modelId="{0D1B7172-1E72-4DA7-806D-3570263F8582}">
      <dsp:nvSpPr>
        <dsp:cNvPr id="0" name=""/>
        <dsp:cNvSpPr/>
      </dsp:nvSpPr>
      <dsp:spPr>
        <a:xfrm>
          <a:off x="2937842" y="-323850"/>
          <a:ext cx="2423605" cy="2423487"/>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103A4-E783-452C-8E5C-69F821BAD9CB}">
      <dsp:nvSpPr>
        <dsp:cNvPr id="0" name=""/>
        <dsp:cNvSpPr/>
      </dsp:nvSpPr>
      <dsp:spPr>
        <a:xfrm rot="10800000">
          <a:off x="2947367" y="3677417"/>
          <a:ext cx="2423605" cy="2423487"/>
        </a:xfrm>
        <a:prstGeom prst="circularArrow">
          <a:avLst>
            <a:gd name="adj1" fmla="val 12500"/>
            <a:gd name="adj2" fmla="val 1142322"/>
            <a:gd name="adj3" fmla="val 20457678"/>
            <a:gd name="adj4" fmla="val 10800000"/>
            <a:gd name="adj5" fmla="val 125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01EC-CCE6-4547-865B-B3A1819A0ED1}">
      <dsp:nvSpPr>
        <dsp:cNvPr id="0" name=""/>
        <dsp:cNvSpPr/>
      </dsp:nvSpPr>
      <dsp:spPr>
        <a:xfrm>
          <a:off x="4000142" y="2800896"/>
          <a:ext cx="3423318" cy="3423318"/>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An increased awareness of mental health and willingness to talk about this; changing expectations around access to support. </a:t>
          </a:r>
        </a:p>
      </dsp:txBody>
      <dsp:txXfrm>
        <a:off x="4688381" y="3602792"/>
        <a:ext cx="2046840" cy="1759656"/>
      </dsp:txXfrm>
    </dsp:sp>
    <dsp:sp modelId="{8B6C4990-B656-41B9-9B73-8D68E49D2D9C}">
      <dsp:nvSpPr>
        <dsp:cNvPr id="0" name=""/>
        <dsp:cNvSpPr/>
      </dsp:nvSpPr>
      <dsp:spPr>
        <a:xfrm>
          <a:off x="1968384" y="2020330"/>
          <a:ext cx="2489685" cy="2489685"/>
        </a:xfrm>
        <a:prstGeom prst="gear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Strong foundation of collaborative practice and engagement.</a:t>
          </a:r>
        </a:p>
      </dsp:txBody>
      <dsp:txXfrm>
        <a:off x="2595170" y="2650904"/>
        <a:ext cx="1236113" cy="1228537"/>
      </dsp:txXfrm>
    </dsp:sp>
    <dsp:sp modelId="{CA51F175-B15D-43BC-9493-2A8BF19EB3F2}">
      <dsp:nvSpPr>
        <dsp:cNvPr id="0" name=""/>
        <dsp:cNvSpPr/>
      </dsp:nvSpPr>
      <dsp:spPr>
        <a:xfrm rot="20700000">
          <a:off x="3402871" y="274119"/>
          <a:ext cx="2439384" cy="2439384"/>
        </a:xfrm>
        <a:prstGeom prst="gear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Huge passion and enthusiasm for mental health.</a:t>
          </a:r>
        </a:p>
      </dsp:txBody>
      <dsp:txXfrm rot="-20700000">
        <a:off x="3937900" y="809147"/>
        <a:ext cx="1369327" cy="1369327"/>
      </dsp:txXfrm>
    </dsp:sp>
    <dsp:sp modelId="{015D899F-24E0-438D-A41C-D382E2A23508}">
      <dsp:nvSpPr>
        <dsp:cNvPr id="0" name=""/>
        <dsp:cNvSpPr/>
      </dsp:nvSpPr>
      <dsp:spPr>
        <a:xfrm>
          <a:off x="3759789" y="2271208"/>
          <a:ext cx="4381847" cy="4381847"/>
        </a:xfrm>
        <a:prstGeom prst="circularArrow">
          <a:avLst>
            <a:gd name="adj1" fmla="val 4687"/>
            <a:gd name="adj2" fmla="val 299029"/>
            <a:gd name="adj3" fmla="val 2549963"/>
            <a:gd name="adj4" fmla="val 1579030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EC5B98-1ED3-4679-AD2C-431E48781F9A}">
      <dsp:nvSpPr>
        <dsp:cNvPr id="0" name=""/>
        <dsp:cNvSpPr/>
      </dsp:nvSpPr>
      <dsp:spPr>
        <a:xfrm>
          <a:off x="1567474" y="1432164"/>
          <a:ext cx="3183685" cy="3183685"/>
        </a:xfrm>
        <a:prstGeom prst="leftCircularArrow">
          <a:avLst>
            <a:gd name="adj1" fmla="val 6452"/>
            <a:gd name="adj2" fmla="val 429999"/>
            <a:gd name="adj3" fmla="val 10489124"/>
            <a:gd name="adj4" fmla="val 14837806"/>
            <a:gd name="adj5" fmla="val 7527"/>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292BA9-0E64-41D4-865E-0EBDCD86AA74}">
      <dsp:nvSpPr>
        <dsp:cNvPr id="0" name=""/>
        <dsp:cNvSpPr/>
      </dsp:nvSpPr>
      <dsp:spPr>
        <a:xfrm>
          <a:off x="2838616" y="-268908"/>
          <a:ext cx="3432654" cy="3432654"/>
        </a:xfrm>
        <a:prstGeom prst="circularArrow">
          <a:avLst>
            <a:gd name="adj1" fmla="val 5984"/>
            <a:gd name="adj2" fmla="val 394124"/>
            <a:gd name="adj3" fmla="val 13313824"/>
            <a:gd name="adj4" fmla="val 10508221"/>
            <a:gd name="adj5" fmla="val 698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3BC46-E6CC-400A-8B2E-C36A8DE58D92}">
      <dsp:nvSpPr>
        <dsp:cNvPr id="0" name=""/>
        <dsp:cNvSpPr/>
      </dsp:nvSpPr>
      <dsp:spPr>
        <a:xfrm>
          <a:off x="3213" y="881088"/>
          <a:ext cx="2549094" cy="1529456"/>
        </a:xfrm>
        <a:prstGeom prst="wedgeRoundRectCallou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Waiting times are too long. </a:t>
          </a:r>
        </a:p>
      </dsp:txBody>
      <dsp:txXfrm>
        <a:off x="77875" y="955750"/>
        <a:ext cx="2399770" cy="1380132"/>
      </dsp:txXfrm>
    </dsp:sp>
    <dsp:sp modelId="{B2B7361A-A238-473E-98D1-BCC4FDC31B34}">
      <dsp:nvSpPr>
        <dsp:cNvPr id="0" name=""/>
        <dsp:cNvSpPr/>
      </dsp:nvSpPr>
      <dsp:spPr>
        <a:xfrm>
          <a:off x="2807217" y="881088"/>
          <a:ext cx="2549094" cy="1529456"/>
        </a:xfrm>
        <a:prstGeom prst="wedgeRoundRectCallou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More community support is needed as much for prevention of illness as is it for supporting post-discharge.</a:t>
          </a:r>
        </a:p>
      </dsp:txBody>
      <dsp:txXfrm>
        <a:off x="2881879" y="955750"/>
        <a:ext cx="2399770" cy="1380132"/>
      </dsp:txXfrm>
    </dsp:sp>
    <dsp:sp modelId="{0AFC98A2-96F7-4DCE-A431-34B8E473A955}">
      <dsp:nvSpPr>
        <dsp:cNvPr id="0" name=""/>
        <dsp:cNvSpPr/>
      </dsp:nvSpPr>
      <dsp:spPr>
        <a:xfrm>
          <a:off x="5611221" y="881088"/>
          <a:ext cx="2549094" cy="1529456"/>
        </a:xfrm>
        <a:prstGeom prst="wedgeRoundRectCallou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Services across health, social care and voluntary sector need to work better together .</a:t>
          </a:r>
        </a:p>
      </dsp:txBody>
      <dsp:txXfrm>
        <a:off x="5685883" y="955750"/>
        <a:ext cx="2399770" cy="1380132"/>
      </dsp:txXfrm>
    </dsp:sp>
    <dsp:sp modelId="{5536CFCD-A9BC-4718-8FD4-EA80BBAA727E}">
      <dsp:nvSpPr>
        <dsp:cNvPr id="0" name=""/>
        <dsp:cNvSpPr/>
      </dsp:nvSpPr>
      <dsp:spPr>
        <a:xfrm>
          <a:off x="8415225" y="881088"/>
          <a:ext cx="2549094" cy="1529456"/>
        </a:xfrm>
        <a:prstGeom prst="wedgeRoundRectCallou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We need to focus on prevention and early support and take account of wider wellbeing. </a:t>
          </a:r>
        </a:p>
      </dsp:txBody>
      <dsp:txXfrm>
        <a:off x="8489887" y="955750"/>
        <a:ext cx="2399770" cy="1380132"/>
      </dsp:txXfrm>
    </dsp:sp>
    <dsp:sp modelId="{B39E6ADB-20BC-4E66-86BA-F35694A74901}">
      <dsp:nvSpPr>
        <dsp:cNvPr id="0" name=""/>
        <dsp:cNvSpPr/>
      </dsp:nvSpPr>
      <dsp:spPr>
        <a:xfrm>
          <a:off x="3213" y="2665454"/>
          <a:ext cx="2549094" cy="1529456"/>
        </a:xfrm>
        <a:prstGeom prst="wedgeRoundRectCallou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A major challenge in accessing support was stigma or shame. </a:t>
          </a:r>
        </a:p>
      </dsp:txBody>
      <dsp:txXfrm>
        <a:off x="77875" y="2740116"/>
        <a:ext cx="2399770" cy="1380132"/>
      </dsp:txXfrm>
    </dsp:sp>
    <dsp:sp modelId="{05FE22B0-9D9F-4AD4-B02F-7E46EEA577DA}">
      <dsp:nvSpPr>
        <dsp:cNvPr id="0" name=""/>
        <dsp:cNvSpPr/>
      </dsp:nvSpPr>
      <dsp:spPr>
        <a:xfrm>
          <a:off x="2807217" y="2665454"/>
          <a:ext cx="2549094" cy="1529456"/>
        </a:xfrm>
        <a:prstGeom prst="wedgeRoundRectCallou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People need to know what services exist and how to access them. It is confusing at present. </a:t>
          </a:r>
        </a:p>
      </dsp:txBody>
      <dsp:txXfrm>
        <a:off x="2881879" y="2740116"/>
        <a:ext cx="2399770" cy="1380132"/>
      </dsp:txXfrm>
    </dsp:sp>
    <dsp:sp modelId="{859344CE-88C7-4289-B730-17B7E8C2BF7B}">
      <dsp:nvSpPr>
        <dsp:cNvPr id="0" name=""/>
        <dsp:cNvSpPr/>
      </dsp:nvSpPr>
      <dsp:spPr>
        <a:xfrm>
          <a:off x="5611221" y="2665454"/>
          <a:ext cx="2549094" cy="1529456"/>
        </a:xfrm>
        <a:prstGeom prst="wedgeRoundRectCallou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Many people seek support from friends &amp; family before seeking NHS help.</a:t>
          </a:r>
        </a:p>
      </dsp:txBody>
      <dsp:txXfrm>
        <a:off x="5685883" y="2740116"/>
        <a:ext cx="2399770" cy="1380132"/>
      </dsp:txXfrm>
    </dsp:sp>
    <dsp:sp modelId="{64AC69D0-EC7F-4D2F-B223-179B184633F3}">
      <dsp:nvSpPr>
        <dsp:cNvPr id="0" name=""/>
        <dsp:cNvSpPr/>
      </dsp:nvSpPr>
      <dsp:spPr>
        <a:xfrm>
          <a:off x="8415225" y="2665454"/>
          <a:ext cx="2549094" cy="1529456"/>
        </a:xfrm>
        <a:prstGeom prst="wedgeRoundRect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GB" sz="1650" kern="1200" dirty="0">
              <a:latin typeface="Century Gothic" panose="020B0502020202020204" pitchFamily="34" charset="0"/>
            </a:rPr>
            <a:t>Carers need more support.</a:t>
          </a:r>
        </a:p>
      </dsp:txBody>
      <dsp:txXfrm>
        <a:off x="8489887" y="2740116"/>
        <a:ext cx="2399770" cy="13801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807A84C-56FC-EC41-9CE9-A48B198ED96B}" type="datetimeFigureOut">
              <a:rPr lang="en-US" smtClean="0"/>
              <a:t>4/11/2023</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0E662D2-3952-1C40-A359-FE169C5D37F2}" type="slidenum">
              <a:rPr lang="en-US" smtClean="0"/>
              <a:t>‹#›</a:t>
            </a:fld>
            <a:endParaRPr lang="en-US"/>
          </a:p>
        </p:txBody>
      </p:sp>
    </p:spTree>
    <p:extLst>
      <p:ext uri="{BB962C8B-B14F-4D97-AF65-F5344CB8AC3E}">
        <p14:creationId xmlns:p14="http://schemas.microsoft.com/office/powerpoint/2010/main" val="8768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AB4A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9C6298-BE5C-6F4A-884E-00BEF75C39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E08EF6-D3FD-6B4A-9088-1C75CAC0F60E}"/>
              </a:ext>
            </a:extLst>
          </p:cNvPr>
          <p:cNvSpPr>
            <a:spLocks noGrp="1"/>
          </p:cNvSpPr>
          <p:nvPr>
            <p:ph type="ctrTitle" hasCustomPrompt="1"/>
          </p:nvPr>
        </p:nvSpPr>
        <p:spPr>
          <a:xfrm>
            <a:off x="1185863" y="1122363"/>
            <a:ext cx="9482137" cy="2387600"/>
          </a:xfrm>
        </p:spPr>
        <p:txBody>
          <a:bodyPr anchor="b">
            <a:normAutofit/>
          </a:bodyPr>
          <a:lstStyle>
            <a:lvl1pPr algn="l">
              <a:defRPr sz="5400">
                <a:solidFill>
                  <a:schemeClr val="bg1"/>
                </a:solidFill>
              </a:defRPr>
            </a:lvl1pPr>
          </a:lstStyle>
          <a:p>
            <a:r>
              <a:rPr lang="en-US" dirty="0"/>
              <a:t>Presentation</a:t>
            </a:r>
          </a:p>
        </p:txBody>
      </p:sp>
      <p:sp>
        <p:nvSpPr>
          <p:cNvPr id="3" name="Subtitle 2">
            <a:extLst>
              <a:ext uri="{FF2B5EF4-FFF2-40B4-BE49-F238E27FC236}">
                <a16:creationId xmlns:a16="http://schemas.microsoft.com/office/drawing/2014/main" id="{8F7783E1-3335-2144-B840-3681B25A9733}"/>
              </a:ext>
            </a:extLst>
          </p:cNvPr>
          <p:cNvSpPr>
            <a:spLocks noGrp="1"/>
          </p:cNvSpPr>
          <p:nvPr>
            <p:ph type="subTitle" idx="1" hasCustomPrompt="1"/>
          </p:nvPr>
        </p:nvSpPr>
        <p:spPr>
          <a:xfrm>
            <a:off x="1185863" y="3602038"/>
            <a:ext cx="9482137" cy="1655762"/>
          </a:xfrm>
        </p:spPr>
        <p:txBody>
          <a:bodyPr>
            <a:normAutofit/>
          </a:bodyPr>
          <a:lstStyle>
            <a:lvl1pPr marL="0" indent="0" algn="l">
              <a:buNone/>
              <a:defRPr sz="5400" b="1">
                <a:solidFill>
                  <a:srgbClr val="F3D03A"/>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Tree>
    <p:extLst>
      <p:ext uri="{BB962C8B-B14F-4D97-AF65-F5344CB8AC3E}">
        <p14:creationId xmlns:p14="http://schemas.microsoft.com/office/powerpoint/2010/main" val="380530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88A125-11EA-0440-B915-E9E4637BDB1D}"/>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A4727EA2-1CF7-4F41-9BB3-F616C507CDBF}"/>
              </a:ext>
            </a:extLst>
          </p:cNvPr>
          <p:cNvSpPr>
            <a:spLocks noGrp="1"/>
          </p:cNvSpPr>
          <p:nvPr>
            <p:ph type="title"/>
          </p:nvPr>
        </p:nvSpPr>
        <p:spPr>
          <a:xfrm>
            <a:off x="500063" y="14652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5F63D8-61E9-5442-92B9-51D9169754C8}"/>
              </a:ext>
            </a:extLst>
          </p:cNvPr>
          <p:cNvSpPr>
            <a:spLocks noGrp="1"/>
          </p:cNvSpPr>
          <p:nvPr>
            <p:ph sz="half" idx="1"/>
          </p:nvPr>
        </p:nvSpPr>
        <p:spPr>
          <a:xfrm>
            <a:off x="500063" y="2970213"/>
            <a:ext cx="5519737"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FA58A-6638-894E-90E0-2C6AC33BA9E0}"/>
              </a:ext>
            </a:extLst>
          </p:cNvPr>
          <p:cNvSpPr>
            <a:spLocks noGrp="1"/>
          </p:cNvSpPr>
          <p:nvPr>
            <p:ph sz="half" idx="2"/>
          </p:nvPr>
        </p:nvSpPr>
        <p:spPr>
          <a:xfrm>
            <a:off x="6172200" y="2970213"/>
            <a:ext cx="51816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5189C6B5-5E90-2542-B5DC-C3A095FDE048}"/>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10" name="TextBox 9">
            <a:extLst>
              <a:ext uri="{FF2B5EF4-FFF2-40B4-BE49-F238E27FC236}">
                <a16:creationId xmlns:a16="http://schemas.microsoft.com/office/drawing/2014/main" id="{ACA1879D-FFC8-134F-A629-3834B52E9B32}"/>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337870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591D84-733B-D942-8F39-C074CD73E233}"/>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0098A837-9D9E-7D4F-9185-97D7A2395415}"/>
              </a:ext>
            </a:extLst>
          </p:cNvPr>
          <p:cNvSpPr>
            <a:spLocks noGrp="1"/>
          </p:cNvSpPr>
          <p:nvPr>
            <p:ph type="title"/>
          </p:nvPr>
        </p:nvSpPr>
        <p:spPr>
          <a:xfrm>
            <a:off x="625476" y="1265237"/>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BE88D1A-41F6-5246-9637-DA02B69D26B7}"/>
              </a:ext>
            </a:extLst>
          </p:cNvPr>
          <p:cNvSpPr>
            <a:spLocks noGrp="1"/>
          </p:cNvSpPr>
          <p:nvPr>
            <p:ph type="body" idx="1"/>
          </p:nvPr>
        </p:nvSpPr>
        <p:spPr>
          <a:xfrm>
            <a:off x="625476" y="25812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362592-5CF3-B947-B53F-F6BAF66E83ED}"/>
              </a:ext>
            </a:extLst>
          </p:cNvPr>
          <p:cNvSpPr>
            <a:spLocks noGrp="1"/>
          </p:cNvSpPr>
          <p:nvPr>
            <p:ph sz="half" idx="2"/>
          </p:nvPr>
        </p:nvSpPr>
        <p:spPr>
          <a:xfrm>
            <a:off x="625476" y="3405187"/>
            <a:ext cx="5157787" cy="2295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9C38C-D939-CC4E-A81A-26C0353338D2}"/>
              </a:ext>
            </a:extLst>
          </p:cNvPr>
          <p:cNvSpPr>
            <a:spLocks noGrp="1"/>
          </p:cNvSpPr>
          <p:nvPr>
            <p:ph type="body" sz="quarter" idx="3"/>
          </p:nvPr>
        </p:nvSpPr>
        <p:spPr>
          <a:xfrm>
            <a:off x="5957888" y="25812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3BE9F-EBC9-7749-ACFF-63965D1F4E2D}"/>
              </a:ext>
            </a:extLst>
          </p:cNvPr>
          <p:cNvSpPr>
            <a:spLocks noGrp="1"/>
          </p:cNvSpPr>
          <p:nvPr>
            <p:ph sz="quarter" idx="4"/>
          </p:nvPr>
        </p:nvSpPr>
        <p:spPr>
          <a:xfrm>
            <a:off x="5957888" y="3405187"/>
            <a:ext cx="5183188" cy="2295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0FA5C07-4424-1D4F-B983-5B8AE0B8B310}"/>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12" name="TextBox 11">
            <a:extLst>
              <a:ext uri="{FF2B5EF4-FFF2-40B4-BE49-F238E27FC236}">
                <a16:creationId xmlns:a16="http://schemas.microsoft.com/office/drawing/2014/main" id="{1B2D7D0C-CA16-1242-969B-7AB5C783CCAA}"/>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375694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0FA37-6350-AF4A-B24D-66F51474BB3D}"/>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870FC1F2-3787-2C46-89B4-9C51C870889E}"/>
              </a:ext>
            </a:extLst>
          </p:cNvPr>
          <p:cNvSpPr>
            <a:spLocks noGrp="1"/>
          </p:cNvSpPr>
          <p:nvPr>
            <p:ph type="title"/>
          </p:nvPr>
        </p:nvSpPr>
        <p:spPr>
          <a:xfrm>
            <a:off x="500063" y="1293812"/>
            <a:ext cx="10515600" cy="1325563"/>
          </a:xfrm>
        </p:spPr>
        <p:txBody>
          <a:bodyPr/>
          <a:lstStyle/>
          <a:p>
            <a:r>
              <a:rPr lang="en-US"/>
              <a:t>Click to edit Master title style</a:t>
            </a:r>
            <a:endParaRPr lang="en-US" dirty="0"/>
          </a:p>
        </p:txBody>
      </p:sp>
      <p:sp>
        <p:nvSpPr>
          <p:cNvPr id="7" name="TextBox 6">
            <a:extLst>
              <a:ext uri="{FF2B5EF4-FFF2-40B4-BE49-F238E27FC236}">
                <a16:creationId xmlns:a16="http://schemas.microsoft.com/office/drawing/2014/main" id="{36CE495D-DEEA-A647-A4F5-6D0408058F23}"/>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8" name="TextBox 7">
            <a:extLst>
              <a:ext uri="{FF2B5EF4-FFF2-40B4-BE49-F238E27FC236}">
                <a16:creationId xmlns:a16="http://schemas.microsoft.com/office/drawing/2014/main" id="{9E46A882-C24A-034F-B771-74F77F190A16}"/>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3038993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FBB09-9569-5446-A88D-3B6DFA816083}"/>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6" name="TextBox 5">
            <a:extLst>
              <a:ext uri="{FF2B5EF4-FFF2-40B4-BE49-F238E27FC236}">
                <a16:creationId xmlns:a16="http://schemas.microsoft.com/office/drawing/2014/main" id="{1CF5172A-51C9-3D40-A938-F4C507E66F50}"/>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7" name="TextBox 6">
            <a:extLst>
              <a:ext uri="{FF2B5EF4-FFF2-40B4-BE49-F238E27FC236}">
                <a16:creationId xmlns:a16="http://schemas.microsoft.com/office/drawing/2014/main" id="{1DFC4F49-D52D-D94C-ADC8-045663C808EF}"/>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351493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83EDA8-EF44-E24C-B723-6D7603205471}"/>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1A5C013A-427C-5A4B-9D8F-83F3BFC8D93D}"/>
              </a:ext>
            </a:extLst>
          </p:cNvPr>
          <p:cNvSpPr>
            <a:spLocks noGrp="1"/>
          </p:cNvSpPr>
          <p:nvPr>
            <p:ph type="title"/>
          </p:nvPr>
        </p:nvSpPr>
        <p:spPr>
          <a:xfrm>
            <a:off x="500064" y="1304239"/>
            <a:ext cx="4271962" cy="106997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A36F9B-8586-8243-ACB3-6A5B51846431}"/>
              </a:ext>
            </a:extLst>
          </p:cNvPr>
          <p:cNvSpPr>
            <a:spLocks noGrp="1"/>
          </p:cNvSpPr>
          <p:nvPr>
            <p:ph idx="1"/>
          </p:nvPr>
        </p:nvSpPr>
        <p:spPr>
          <a:xfrm>
            <a:off x="5183188" y="1304239"/>
            <a:ext cx="6172200" cy="420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A1CD5B0-71D1-FE40-8408-7F3A8F6C909A}"/>
              </a:ext>
            </a:extLst>
          </p:cNvPr>
          <p:cNvSpPr>
            <a:spLocks noGrp="1"/>
          </p:cNvSpPr>
          <p:nvPr>
            <p:ph type="body" sz="half" idx="2"/>
          </p:nvPr>
        </p:nvSpPr>
        <p:spPr>
          <a:xfrm>
            <a:off x="500064" y="2552701"/>
            <a:ext cx="4271962" cy="29604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544DA21D-DC00-B842-80FB-7D2AD8135D0F}"/>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10" name="TextBox 9">
            <a:extLst>
              <a:ext uri="{FF2B5EF4-FFF2-40B4-BE49-F238E27FC236}">
                <a16:creationId xmlns:a16="http://schemas.microsoft.com/office/drawing/2014/main" id="{1B91010D-7512-5F46-A89F-E4F6229CEDCD}"/>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2754355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FEDADD-F648-8949-9093-36435B4A518D}"/>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2FFCCDB8-A14B-6242-8E51-65F4FFE5B4EE}"/>
              </a:ext>
            </a:extLst>
          </p:cNvPr>
          <p:cNvSpPr>
            <a:spLocks noGrp="1"/>
          </p:cNvSpPr>
          <p:nvPr>
            <p:ph type="title"/>
          </p:nvPr>
        </p:nvSpPr>
        <p:spPr>
          <a:xfrm>
            <a:off x="839788" y="1371599"/>
            <a:ext cx="3932237" cy="1393139"/>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2C582E-FBE3-9F43-8800-E69F4C2B4157}"/>
              </a:ext>
            </a:extLst>
          </p:cNvPr>
          <p:cNvSpPr>
            <a:spLocks noGrp="1"/>
          </p:cNvSpPr>
          <p:nvPr>
            <p:ph type="pic" idx="1"/>
          </p:nvPr>
        </p:nvSpPr>
        <p:spPr>
          <a:xfrm>
            <a:off x="5183188" y="1828800"/>
            <a:ext cx="6172200" cy="3871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E6D7AC-39F1-F040-9CC3-BD941BAAAC62}"/>
              </a:ext>
            </a:extLst>
          </p:cNvPr>
          <p:cNvSpPr>
            <a:spLocks noGrp="1"/>
          </p:cNvSpPr>
          <p:nvPr>
            <p:ph type="body" sz="half" idx="2"/>
          </p:nvPr>
        </p:nvSpPr>
        <p:spPr>
          <a:xfrm>
            <a:off x="839788" y="2943224"/>
            <a:ext cx="3932237" cy="27574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1EC46946-9E85-3349-B866-20C36B061401}"/>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10" name="TextBox 9">
            <a:extLst>
              <a:ext uri="{FF2B5EF4-FFF2-40B4-BE49-F238E27FC236}">
                <a16:creationId xmlns:a16="http://schemas.microsoft.com/office/drawing/2014/main" id="{2F601B6D-70C7-294B-8686-EC9090F10AB4}"/>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147094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utr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121E8-DBE4-1A49-B19C-848E8A420708}"/>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681A8BC3-4127-5A4C-8CE0-6748EDFD4F38}"/>
              </a:ext>
            </a:extLst>
          </p:cNvPr>
          <p:cNvSpPr>
            <a:spLocks noGrp="1"/>
          </p:cNvSpPr>
          <p:nvPr>
            <p:ph type="title" hasCustomPrompt="1"/>
          </p:nvPr>
        </p:nvSpPr>
        <p:spPr>
          <a:xfrm>
            <a:off x="2657476" y="1317625"/>
            <a:ext cx="6072188" cy="1325563"/>
          </a:xfrm>
        </p:spPr>
        <p:txBody>
          <a:bodyPr/>
          <a:lstStyle/>
          <a:p>
            <a:r>
              <a:rPr lang="en-US" dirty="0"/>
              <a:t>Thank you</a:t>
            </a:r>
          </a:p>
        </p:txBody>
      </p:sp>
      <p:sp>
        <p:nvSpPr>
          <p:cNvPr id="3" name="Content Placeholder 2">
            <a:extLst>
              <a:ext uri="{FF2B5EF4-FFF2-40B4-BE49-F238E27FC236}">
                <a16:creationId xmlns:a16="http://schemas.microsoft.com/office/drawing/2014/main" id="{3BDA14F4-B444-5E40-9FF5-9F1B454DEE08}"/>
              </a:ext>
            </a:extLst>
          </p:cNvPr>
          <p:cNvSpPr>
            <a:spLocks noGrp="1"/>
          </p:cNvSpPr>
          <p:nvPr>
            <p:ph idx="1" hasCustomPrompt="1"/>
          </p:nvPr>
        </p:nvSpPr>
        <p:spPr>
          <a:xfrm>
            <a:off x="2771776" y="2643188"/>
            <a:ext cx="5843588" cy="2914650"/>
          </a:xfrm>
        </p:spPr>
        <p:txBody>
          <a:bodyPr/>
          <a:lstStyle>
            <a:lvl1pPr marL="0" indent="0">
              <a:buNone/>
              <a:defRPr/>
            </a:lvl1pPr>
          </a:lstStyle>
          <a:p>
            <a:pPr lvl="0"/>
            <a:r>
              <a:rPr lang="en-US" dirty="0"/>
              <a:t>Name</a:t>
            </a:r>
          </a:p>
          <a:p>
            <a:pPr lvl="0"/>
            <a:r>
              <a:rPr lang="en-US" dirty="0"/>
              <a:t>Contact details</a:t>
            </a:r>
          </a:p>
        </p:txBody>
      </p:sp>
      <p:sp>
        <p:nvSpPr>
          <p:cNvPr id="7" name="TextBox 6">
            <a:extLst>
              <a:ext uri="{FF2B5EF4-FFF2-40B4-BE49-F238E27FC236}">
                <a16:creationId xmlns:a16="http://schemas.microsoft.com/office/drawing/2014/main" id="{8825EA17-605C-8E4C-91A6-BBB2B4230AAD}"/>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9" name="TextBox 8">
            <a:extLst>
              <a:ext uri="{FF2B5EF4-FFF2-40B4-BE49-F238E27FC236}">
                <a16:creationId xmlns:a16="http://schemas.microsoft.com/office/drawing/2014/main" id="{B6A4EA1A-2A68-EF43-98AC-03E374466A4E}"/>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4255915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colou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6D2398-05DA-0F4A-916D-061AC842BC67}"/>
              </a:ext>
            </a:extLst>
          </p:cNvPr>
          <p:cNvSpPr>
            <a:spLocks noGrp="1"/>
          </p:cNvSpPr>
          <p:nvPr>
            <p:ph type="sldNum" sz="quarter" idx="12"/>
          </p:nvPr>
        </p:nvSpPr>
        <p:spPr>
          <a:xfrm>
            <a:off x="221974" y="6296716"/>
            <a:ext cx="2743200" cy="365125"/>
          </a:xfrm>
          <a:prstGeom prst="rect">
            <a:avLst/>
          </a:prstGeom>
        </p:spPr>
        <p:txBody>
          <a:bodyPr/>
          <a:lstStyle>
            <a:lvl1pPr algn="l">
              <a:defRPr b="1" i="0">
                <a:solidFill>
                  <a:srgbClr val="005EB8"/>
                </a:solidFill>
                <a:latin typeface="Frutiger 65" pitchFamily="2" charset="0"/>
              </a:defRPr>
            </a:lvl1pPr>
          </a:lstStyle>
          <a:p>
            <a:fld id="{03209F8F-17D8-9746-A29E-3044160E83EB}" type="slidenum">
              <a:rPr lang="en-US" smtClean="0"/>
              <a:pPr/>
              <a:t>‹#›</a:t>
            </a:fld>
            <a:endParaRPr lang="en-US" dirty="0"/>
          </a:p>
        </p:txBody>
      </p:sp>
      <p:pic>
        <p:nvPicPr>
          <p:cNvPr id="16" name="Picture 15" descr="A picture containing graphical user interface&#10;&#10;Description automatically generated">
            <a:extLst>
              <a:ext uri="{FF2B5EF4-FFF2-40B4-BE49-F238E27FC236}">
                <a16:creationId xmlns:a16="http://schemas.microsoft.com/office/drawing/2014/main" id="{C7B785FC-58EF-94A4-CC31-4691A146C63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628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descr="Company name&#10;&#10;Description automatically generated with medium confidence">
            <a:extLst>
              <a:ext uri="{FF2B5EF4-FFF2-40B4-BE49-F238E27FC236}">
                <a16:creationId xmlns:a16="http://schemas.microsoft.com/office/drawing/2014/main" id="{3CA54B03-4D34-175B-E6F8-BE9B9DF503C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8015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7469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9C6298-BE5C-6F4A-884E-00BEF75C39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E08EF6-D3FD-6B4A-9088-1C75CAC0F60E}"/>
              </a:ext>
            </a:extLst>
          </p:cNvPr>
          <p:cNvSpPr>
            <a:spLocks noGrp="1"/>
          </p:cNvSpPr>
          <p:nvPr>
            <p:ph type="ctrTitle" hasCustomPrompt="1"/>
          </p:nvPr>
        </p:nvSpPr>
        <p:spPr>
          <a:xfrm>
            <a:off x="1171575" y="1122363"/>
            <a:ext cx="9496425" cy="2387600"/>
          </a:xfrm>
        </p:spPr>
        <p:txBody>
          <a:bodyPr anchor="b">
            <a:normAutofit/>
          </a:bodyPr>
          <a:lstStyle>
            <a:lvl1pPr algn="l">
              <a:defRPr sz="5400">
                <a:solidFill>
                  <a:schemeClr val="bg1"/>
                </a:solidFill>
              </a:defRPr>
            </a:lvl1pPr>
          </a:lstStyle>
          <a:p>
            <a:r>
              <a:rPr lang="en-US" dirty="0"/>
              <a:t>Presentation</a:t>
            </a:r>
          </a:p>
        </p:txBody>
      </p:sp>
      <p:sp>
        <p:nvSpPr>
          <p:cNvPr id="3" name="Subtitle 2">
            <a:extLst>
              <a:ext uri="{FF2B5EF4-FFF2-40B4-BE49-F238E27FC236}">
                <a16:creationId xmlns:a16="http://schemas.microsoft.com/office/drawing/2014/main" id="{8F7783E1-3335-2144-B840-3681B25A9733}"/>
              </a:ext>
            </a:extLst>
          </p:cNvPr>
          <p:cNvSpPr>
            <a:spLocks noGrp="1"/>
          </p:cNvSpPr>
          <p:nvPr>
            <p:ph type="subTitle" idx="1" hasCustomPrompt="1"/>
          </p:nvPr>
        </p:nvSpPr>
        <p:spPr>
          <a:xfrm>
            <a:off x="1171575" y="3602038"/>
            <a:ext cx="9496425" cy="1655762"/>
          </a:xfrm>
        </p:spPr>
        <p:txBody>
          <a:bodyPr>
            <a:normAutofit/>
          </a:bodyPr>
          <a:lstStyle>
            <a:lvl1pPr marL="0" indent="0" algn="l">
              <a:buNone/>
              <a:defRPr sz="5400" b="1">
                <a:solidFill>
                  <a:srgbClr val="F080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Tree>
    <p:extLst>
      <p:ext uri="{BB962C8B-B14F-4D97-AF65-F5344CB8AC3E}">
        <p14:creationId xmlns:p14="http://schemas.microsoft.com/office/powerpoint/2010/main" val="363430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6488C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9C6298-BE5C-6F4A-884E-00BEF75C393E}"/>
              </a:ext>
            </a:extLst>
          </p:cNvPr>
          <p:cNvPicPr>
            <a:picLocks noChangeAspect="1"/>
          </p:cNvPicPr>
          <p:nvPr userDrawn="1"/>
        </p:nvPicPr>
        <p:blipFill>
          <a:blip r:embed="rId2"/>
          <a:stretch>
            <a:fillRect/>
          </a:stretch>
        </p:blipFill>
        <p:spPr>
          <a:xfrm>
            <a:off x="12700" y="0"/>
            <a:ext cx="12166599" cy="6858000"/>
          </a:xfrm>
          <a:prstGeom prst="rect">
            <a:avLst/>
          </a:prstGeom>
        </p:spPr>
      </p:pic>
      <p:sp>
        <p:nvSpPr>
          <p:cNvPr id="2" name="Title 1">
            <a:extLst>
              <a:ext uri="{FF2B5EF4-FFF2-40B4-BE49-F238E27FC236}">
                <a16:creationId xmlns:a16="http://schemas.microsoft.com/office/drawing/2014/main" id="{19E08EF6-D3FD-6B4A-9088-1C75CAC0F60E}"/>
              </a:ext>
            </a:extLst>
          </p:cNvPr>
          <p:cNvSpPr>
            <a:spLocks noGrp="1"/>
          </p:cNvSpPr>
          <p:nvPr>
            <p:ph type="ctrTitle" hasCustomPrompt="1"/>
          </p:nvPr>
        </p:nvSpPr>
        <p:spPr>
          <a:xfrm>
            <a:off x="1200150" y="1122363"/>
            <a:ext cx="9467850" cy="2387600"/>
          </a:xfrm>
        </p:spPr>
        <p:txBody>
          <a:bodyPr anchor="b">
            <a:normAutofit/>
          </a:bodyPr>
          <a:lstStyle>
            <a:lvl1pPr algn="l">
              <a:defRPr sz="5400">
                <a:solidFill>
                  <a:schemeClr val="bg1"/>
                </a:solidFill>
              </a:defRPr>
            </a:lvl1pPr>
          </a:lstStyle>
          <a:p>
            <a:r>
              <a:rPr lang="en-US" dirty="0"/>
              <a:t>Presentation</a:t>
            </a:r>
          </a:p>
        </p:txBody>
      </p:sp>
      <p:sp>
        <p:nvSpPr>
          <p:cNvPr id="3" name="Subtitle 2">
            <a:extLst>
              <a:ext uri="{FF2B5EF4-FFF2-40B4-BE49-F238E27FC236}">
                <a16:creationId xmlns:a16="http://schemas.microsoft.com/office/drawing/2014/main" id="{8F7783E1-3335-2144-B840-3681B25A9733}"/>
              </a:ext>
            </a:extLst>
          </p:cNvPr>
          <p:cNvSpPr>
            <a:spLocks noGrp="1"/>
          </p:cNvSpPr>
          <p:nvPr>
            <p:ph type="subTitle" idx="1" hasCustomPrompt="1"/>
          </p:nvPr>
        </p:nvSpPr>
        <p:spPr>
          <a:xfrm>
            <a:off x="1200150" y="3602038"/>
            <a:ext cx="9467850" cy="1655762"/>
          </a:xfrm>
        </p:spPr>
        <p:txBody>
          <a:bodyPr>
            <a:normAutofit/>
          </a:bodyPr>
          <a:lstStyle>
            <a:lvl1pPr marL="0" indent="0" algn="l">
              <a:buNone/>
              <a:defRPr sz="5400" b="1">
                <a:solidFill>
                  <a:srgbClr val="F3D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Tree>
    <p:extLst>
      <p:ext uri="{BB962C8B-B14F-4D97-AF65-F5344CB8AC3E}">
        <p14:creationId xmlns:p14="http://schemas.microsoft.com/office/powerpoint/2010/main" val="217141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A629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9C6298-BE5C-6F4A-884E-00BEF75C393E}"/>
              </a:ext>
            </a:extLst>
          </p:cNvPr>
          <p:cNvPicPr>
            <a:picLocks noChangeAspect="1"/>
          </p:cNvPicPr>
          <p:nvPr userDrawn="1"/>
        </p:nvPicPr>
        <p:blipFill>
          <a:blip r:embed="rId2"/>
          <a:stretch>
            <a:fillRect/>
          </a:stretch>
        </p:blipFill>
        <p:spPr>
          <a:xfrm>
            <a:off x="12700" y="0"/>
            <a:ext cx="12166599" cy="6857999"/>
          </a:xfrm>
          <a:prstGeom prst="rect">
            <a:avLst/>
          </a:prstGeom>
        </p:spPr>
      </p:pic>
      <p:sp>
        <p:nvSpPr>
          <p:cNvPr id="2" name="Title 1">
            <a:extLst>
              <a:ext uri="{FF2B5EF4-FFF2-40B4-BE49-F238E27FC236}">
                <a16:creationId xmlns:a16="http://schemas.microsoft.com/office/drawing/2014/main" id="{19E08EF6-D3FD-6B4A-9088-1C75CAC0F60E}"/>
              </a:ext>
            </a:extLst>
          </p:cNvPr>
          <p:cNvSpPr>
            <a:spLocks noGrp="1"/>
          </p:cNvSpPr>
          <p:nvPr>
            <p:ph type="ctrTitle" hasCustomPrompt="1"/>
          </p:nvPr>
        </p:nvSpPr>
        <p:spPr>
          <a:xfrm>
            <a:off x="1157288" y="1122363"/>
            <a:ext cx="9510712" cy="2387600"/>
          </a:xfrm>
        </p:spPr>
        <p:txBody>
          <a:bodyPr anchor="b">
            <a:normAutofit/>
          </a:bodyPr>
          <a:lstStyle>
            <a:lvl1pPr algn="l">
              <a:defRPr sz="5400">
                <a:solidFill>
                  <a:schemeClr val="bg1"/>
                </a:solidFill>
              </a:defRPr>
            </a:lvl1pPr>
          </a:lstStyle>
          <a:p>
            <a:r>
              <a:rPr lang="en-US" dirty="0"/>
              <a:t>Presentation</a:t>
            </a:r>
          </a:p>
        </p:txBody>
      </p:sp>
      <p:sp>
        <p:nvSpPr>
          <p:cNvPr id="3" name="Subtitle 2">
            <a:extLst>
              <a:ext uri="{FF2B5EF4-FFF2-40B4-BE49-F238E27FC236}">
                <a16:creationId xmlns:a16="http://schemas.microsoft.com/office/drawing/2014/main" id="{8F7783E1-3335-2144-B840-3681B25A9733}"/>
              </a:ext>
            </a:extLst>
          </p:cNvPr>
          <p:cNvSpPr>
            <a:spLocks noGrp="1"/>
          </p:cNvSpPr>
          <p:nvPr>
            <p:ph type="subTitle" idx="1" hasCustomPrompt="1"/>
          </p:nvPr>
        </p:nvSpPr>
        <p:spPr>
          <a:xfrm>
            <a:off x="1157288" y="3602038"/>
            <a:ext cx="9510712" cy="1655762"/>
          </a:xfrm>
        </p:spPr>
        <p:txBody>
          <a:bodyPr>
            <a:normAutofit/>
          </a:bodyPr>
          <a:lstStyle>
            <a:lvl1pPr marL="0" indent="0" algn="l">
              <a:buNone/>
              <a:defRPr sz="5400" b="1">
                <a:solidFill>
                  <a:srgbClr val="F3D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Tree>
    <p:extLst>
      <p:ext uri="{BB962C8B-B14F-4D97-AF65-F5344CB8AC3E}">
        <p14:creationId xmlns:p14="http://schemas.microsoft.com/office/powerpoint/2010/main" val="7180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9DC4A-FCC9-474B-915B-6DC45C238B16}"/>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A5332977-B97A-3A45-8A47-A0BA8CC8614E}"/>
              </a:ext>
            </a:extLst>
          </p:cNvPr>
          <p:cNvSpPr>
            <a:spLocks noGrp="1"/>
          </p:cNvSpPr>
          <p:nvPr>
            <p:ph type="title"/>
          </p:nvPr>
        </p:nvSpPr>
        <p:spPr>
          <a:xfrm>
            <a:off x="831850" y="1709738"/>
            <a:ext cx="10515600" cy="2852737"/>
          </a:xfrm>
        </p:spPr>
        <p:txBody>
          <a:bodyPr anchor="b"/>
          <a:lstStyle>
            <a:lvl1pPr>
              <a:defRPr sz="6000">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00633-5F55-5A42-A1AB-E95679308D50}"/>
              </a:ext>
            </a:extLst>
          </p:cNvPr>
          <p:cNvSpPr>
            <a:spLocks noGrp="1"/>
          </p:cNvSpPr>
          <p:nvPr>
            <p:ph type="body" idx="1"/>
          </p:nvPr>
        </p:nvSpPr>
        <p:spPr>
          <a:xfrm>
            <a:off x="831850" y="4589463"/>
            <a:ext cx="10515600" cy="10255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Box 9">
            <a:extLst>
              <a:ext uri="{FF2B5EF4-FFF2-40B4-BE49-F238E27FC236}">
                <a16:creationId xmlns:a16="http://schemas.microsoft.com/office/drawing/2014/main" id="{8A00FA30-3A7E-0D43-8B77-2ADB86C3C414}"/>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11" name="TextBox 10">
            <a:extLst>
              <a:ext uri="{FF2B5EF4-FFF2-40B4-BE49-F238E27FC236}">
                <a16:creationId xmlns:a16="http://schemas.microsoft.com/office/drawing/2014/main" id="{C1DC45DA-841D-E744-9153-179FE645B925}"/>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71969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9DC4A-FCC9-474B-915B-6DC45C238B16}"/>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A5332977-B97A-3A45-8A47-A0BA8CC8614E}"/>
              </a:ext>
            </a:extLst>
          </p:cNvPr>
          <p:cNvSpPr>
            <a:spLocks noGrp="1"/>
          </p:cNvSpPr>
          <p:nvPr>
            <p:ph type="title"/>
          </p:nvPr>
        </p:nvSpPr>
        <p:spPr>
          <a:xfrm>
            <a:off x="831850" y="1709738"/>
            <a:ext cx="10515600" cy="2852737"/>
          </a:xfrm>
        </p:spPr>
        <p:txBody>
          <a:bodyPr anchor="b"/>
          <a:lstStyle>
            <a:lvl1pPr>
              <a:defRPr sz="6000">
                <a:solidFill>
                  <a:srgbClr val="2AB4AB"/>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00633-5F55-5A42-A1AB-E95679308D50}"/>
              </a:ext>
            </a:extLst>
          </p:cNvPr>
          <p:cNvSpPr>
            <a:spLocks noGrp="1"/>
          </p:cNvSpPr>
          <p:nvPr>
            <p:ph type="body" idx="1"/>
          </p:nvPr>
        </p:nvSpPr>
        <p:spPr>
          <a:xfrm>
            <a:off x="831850" y="4589463"/>
            <a:ext cx="10515600" cy="10255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B11FBD5F-4181-0A42-93C6-8349B1072A50}"/>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9" name="TextBox 8">
            <a:extLst>
              <a:ext uri="{FF2B5EF4-FFF2-40B4-BE49-F238E27FC236}">
                <a16:creationId xmlns:a16="http://schemas.microsoft.com/office/drawing/2014/main" id="{7214C15C-39D5-A84E-BBD4-8329ECDD6D30}"/>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132922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9DC4A-FCC9-474B-915B-6DC45C238B16}"/>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A5332977-B97A-3A45-8A47-A0BA8CC8614E}"/>
              </a:ext>
            </a:extLst>
          </p:cNvPr>
          <p:cNvSpPr>
            <a:spLocks noGrp="1"/>
          </p:cNvSpPr>
          <p:nvPr>
            <p:ph type="title"/>
          </p:nvPr>
        </p:nvSpPr>
        <p:spPr>
          <a:xfrm>
            <a:off x="831850" y="1709738"/>
            <a:ext cx="10515600" cy="2852737"/>
          </a:xfrm>
        </p:spPr>
        <p:txBody>
          <a:bodyPr anchor="b"/>
          <a:lstStyle>
            <a:lvl1pPr>
              <a:defRPr sz="6000">
                <a:solidFill>
                  <a:srgbClr val="67469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00633-5F55-5A42-A1AB-E95679308D50}"/>
              </a:ext>
            </a:extLst>
          </p:cNvPr>
          <p:cNvSpPr>
            <a:spLocks noGrp="1"/>
          </p:cNvSpPr>
          <p:nvPr>
            <p:ph type="body" idx="1"/>
          </p:nvPr>
        </p:nvSpPr>
        <p:spPr>
          <a:xfrm>
            <a:off x="831850" y="4589463"/>
            <a:ext cx="10515600" cy="10255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6F7C6DE3-9FA3-374D-8CD9-B61B4ECD21E8}"/>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9" name="TextBox 8">
            <a:extLst>
              <a:ext uri="{FF2B5EF4-FFF2-40B4-BE49-F238E27FC236}">
                <a16:creationId xmlns:a16="http://schemas.microsoft.com/office/drawing/2014/main" id="{DAC9973F-92B2-A34C-9477-9F44D43BDD01}"/>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270630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9DC4A-FCC9-474B-915B-6DC45C238B16}"/>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A5332977-B97A-3A45-8A47-A0BA8CC8614E}"/>
              </a:ext>
            </a:extLst>
          </p:cNvPr>
          <p:cNvSpPr>
            <a:spLocks noGrp="1"/>
          </p:cNvSpPr>
          <p:nvPr>
            <p:ph type="title"/>
          </p:nvPr>
        </p:nvSpPr>
        <p:spPr>
          <a:xfrm>
            <a:off x="831850" y="1709738"/>
            <a:ext cx="10515600" cy="2852737"/>
          </a:xfrm>
        </p:spPr>
        <p:txBody>
          <a:bodyPr anchor="b"/>
          <a:lstStyle>
            <a:lvl1pPr>
              <a:defRPr sz="6000">
                <a:solidFill>
                  <a:srgbClr val="6488C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00633-5F55-5A42-A1AB-E95679308D50}"/>
              </a:ext>
            </a:extLst>
          </p:cNvPr>
          <p:cNvSpPr>
            <a:spLocks noGrp="1"/>
          </p:cNvSpPr>
          <p:nvPr>
            <p:ph type="body" idx="1"/>
          </p:nvPr>
        </p:nvSpPr>
        <p:spPr>
          <a:xfrm>
            <a:off x="831850" y="4589463"/>
            <a:ext cx="10515600" cy="10255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6829333F-1CB4-094F-B866-2197ABDD7B01}"/>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9" name="TextBox 8">
            <a:extLst>
              <a:ext uri="{FF2B5EF4-FFF2-40B4-BE49-F238E27FC236}">
                <a16:creationId xmlns:a16="http://schemas.microsoft.com/office/drawing/2014/main" id="{2C102A7F-543D-6343-B03E-145470388FB3}"/>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19346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121E8-DBE4-1A49-B19C-848E8A420708}"/>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681A8BC3-4127-5A4C-8CE0-6748EDFD4F38}"/>
              </a:ext>
            </a:extLst>
          </p:cNvPr>
          <p:cNvSpPr>
            <a:spLocks noGrp="1"/>
          </p:cNvSpPr>
          <p:nvPr>
            <p:ph type="title"/>
          </p:nvPr>
        </p:nvSpPr>
        <p:spPr>
          <a:xfrm>
            <a:off x="500063" y="1317625"/>
            <a:ext cx="1085373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BDA14F4-B444-5E40-9FF5-9F1B454DEE08}"/>
              </a:ext>
            </a:extLst>
          </p:cNvPr>
          <p:cNvSpPr>
            <a:spLocks noGrp="1"/>
          </p:cNvSpPr>
          <p:nvPr>
            <p:ph idx="1"/>
          </p:nvPr>
        </p:nvSpPr>
        <p:spPr>
          <a:xfrm>
            <a:off x="500063" y="2643188"/>
            <a:ext cx="10853737"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C693BD70-0543-2E46-A0C3-2A63BF0AD5B0}"/>
              </a:ext>
            </a:extLst>
          </p:cNvPr>
          <p:cNvSpPr txBox="1"/>
          <p:nvPr userDrawn="1"/>
        </p:nvSpPr>
        <p:spPr>
          <a:xfrm>
            <a:off x="500063" y="6356350"/>
            <a:ext cx="79867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74696"/>
                </a:solidFill>
                <a:latin typeface="Century Gothic" panose="020B0502020202020204" pitchFamily="34" charset="0"/>
              </a:rPr>
              <a:t>We believe </a:t>
            </a:r>
            <a:r>
              <a:rPr lang="en-US" sz="1400" dirty="0">
                <a:latin typeface="Century Gothic" panose="020B0502020202020204" pitchFamily="34" charset="0"/>
              </a:rPr>
              <a:t>in an inclusive and innovative approach to care.</a:t>
            </a:r>
          </a:p>
        </p:txBody>
      </p:sp>
      <p:sp>
        <p:nvSpPr>
          <p:cNvPr id="9" name="TextBox 8">
            <a:extLst>
              <a:ext uri="{FF2B5EF4-FFF2-40B4-BE49-F238E27FC236}">
                <a16:creationId xmlns:a16="http://schemas.microsoft.com/office/drawing/2014/main" id="{F2A3F578-4E00-D34E-8A8C-79137DDE3AEC}"/>
              </a:ext>
            </a:extLst>
          </p:cNvPr>
          <p:cNvSpPr txBox="1"/>
          <p:nvPr userDrawn="1"/>
        </p:nvSpPr>
        <p:spPr>
          <a:xfrm>
            <a:off x="8858250" y="6356350"/>
            <a:ext cx="249555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www.swlondon.nhs.uk</a:t>
            </a:r>
            <a:endParaRPr lang="en-US" sz="1400" dirty="0">
              <a:latin typeface="Century Gothic" panose="020B0502020202020204" pitchFamily="34" charset="0"/>
            </a:endParaRPr>
          </a:p>
        </p:txBody>
      </p:sp>
    </p:spTree>
    <p:extLst>
      <p:ext uri="{BB962C8B-B14F-4D97-AF65-F5344CB8AC3E}">
        <p14:creationId xmlns:p14="http://schemas.microsoft.com/office/powerpoint/2010/main" val="40380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574F6-8AFD-5D41-BB52-36AD3EEA8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80B645-2D25-BF4A-BAF3-CA21419C8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17838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3" r:id="rId6"/>
    <p:sldLayoutId id="2147483664" r:id="rId7"/>
    <p:sldLayoutId id="2147483665" r:id="rId8"/>
    <p:sldLayoutId id="2147483650" r:id="rId9"/>
    <p:sldLayoutId id="2147483652" r:id="rId10"/>
    <p:sldLayoutId id="2147483653" r:id="rId11"/>
    <p:sldLayoutId id="2147483654" r:id="rId12"/>
    <p:sldLayoutId id="2147483655" r:id="rId13"/>
    <p:sldLayoutId id="2147483656" r:id="rId14"/>
    <p:sldLayoutId id="2147483657" r:id="rId15"/>
    <p:sldLayoutId id="2147483666" r:id="rId16"/>
    <p:sldLayoutId id="2147483667" r:id="rId17"/>
    <p:sldLayoutId id="2147483668" r:id="rId18"/>
  </p:sldLayoutIdLst>
  <p:hf sldNum="0" hdr="0" ftr="0" dt="0"/>
  <p:txStyles>
    <p:titleStyle>
      <a:lvl1pPr algn="l" defTabSz="914400" rtl="0" eaLnBrk="1" latinLnBrk="0" hangingPunct="1">
        <a:lnSpc>
          <a:spcPct val="90000"/>
        </a:lnSpc>
        <a:spcBef>
          <a:spcPct val="0"/>
        </a:spcBef>
        <a:buNone/>
        <a:defRPr sz="40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93A93E-E0D8-EB7A-8795-F6522E89AD9A}"/>
              </a:ext>
            </a:extLst>
          </p:cNvPr>
          <p:cNvSpPr txBox="1"/>
          <p:nvPr/>
        </p:nvSpPr>
        <p:spPr>
          <a:xfrm>
            <a:off x="1855694" y="2490281"/>
            <a:ext cx="8480612" cy="1815882"/>
          </a:xfrm>
          <a:prstGeom prst="rect">
            <a:avLst/>
          </a:prstGeom>
          <a:noFill/>
        </p:spPr>
        <p:txBody>
          <a:bodyPr wrap="square" rtlCol="0">
            <a:spAutoFit/>
          </a:bodyPr>
          <a:lstStyle/>
          <a:p>
            <a:pPr algn="ctr"/>
            <a:r>
              <a:rPr lang="en-US" sz="4400" b="1" dirty="0">
                <a:solidFill>
                  <a:srgbClr val="005EB8"/>
                </a:solidFill>
                <a:latin typeface="Arial" panose="020B0604020202020204" pitchFamily="34" charset="0"/>
                <a:cs typeface="Arial" panose="020B0604020202020204" pitchFamily="34" charset="0"/>
              </a:rPr>
              <a:t>SWL MH strategy development</a:t>
            </a:r>
          </a:p>
          <a:p>
            <a:pPr algn="ctr"/>
            <a:endParaRPr lang="en-US" sz="2000" dirty="0">
              <a:latin typeface="Arial" panose="020B0604020202020204" pitchFamily="34" charset="0"/>
              <a:cs typeface="Arial" panose="020B0604020202020204" pitchFamily="34" charset="0"/>
            </a:endParaRPr>
          </a:p>
          <a:p>
            <a:pPr algn="ctr"/>
            <a:r>
              <a:rPr lang="en-GB" sz="2400" dirty="0">
                <a:effectLst/>
                <a:latin typeface="Arial" panose="020B0604020202020204" pitchFamily="34" charset="0"/>
                <a:ea typeface="Calibri" panose="020F0502020204030204" pitchFamily="34" charset="0"/>
                <a:cs typeface="Arial" panose="020B0604020202020204" pitchFamily="34" charset="0"/>
              </a:rPr>
              <a:t>Healthwatch Kingston Open Meeting</a:t>
            </a:r>
          </a:p>
          <a:p>
            <a:pPr algn="ctr"/>
            <a:r>
              <a:rPr lang="en-GB" sz="2400" dirty="0">
                <a:latin typeface="Arial" panose="020B0604020202020204" pitchFamily="34" charset="0"/>
                <a:cs typeface="Arial" panose="020B0604020202020204" pitchFamily="34" charset="0"/>
              </a:rPr>
              <a:t>18</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April 2023</a:t>
            </a:r>
            <a:endParaRPr lang="en-US" sz="2400"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125FFA70-794A-370D-E01F-DFE5237CE309}"/>
              </a:ext>
            </a:extLst>
          </p:cNvPr>
          <p:cNvSpPr txBox="1">
            <a:spLocks/>
          </p:cNvSpPr>
          <p:nvPr/>
        </p:nvSpPr>
        <p:spPr>
          <a:xfrm>
            <a:off x="192157" y="6432127"/>
            <a:ext cx="2743200" cy="223354"/>
          </a:xfrm>
          <a:prstGeom prst="rect">
            <a:avLst/>
          </a:prstGeom>
        </p:spPr>
        <p:txBody>
          <a:bodyPr/>
          <a:lstStyle>
            <a:defPPr>
              <a:defRPr lang="en-US"/>
            </a:defPPr>
            <a:lvl1pPr marL="0" algn="l" defTabSz="914400" rtl="0" eaLnBrk="1" latinLnBrk="0" hangingPunct="1">
              <a:defRPr sz="1800" b="1" i="0" kern="1200">
                <a:solidFill>
                  <a:srgbClr val="005EB8"/>
                </a:solidFill>
                <a:latin typeface="Frutiger 65"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209F8F-17D8-9746-A29E-3044160E83EB}" type="slidenum">
              <a:rPr lang="en-US" sz="1200" smtClean="0"/>
              <a:pPr/>
              <a:t>1</a:t>
            </a:fld>
            <a:endParaRPr lang="en-US" sz="1200" dirty="0"/>
          </a:p>
        </p:txBody>
      </p:sp>
    </p:spTree>
    <p:extLst>
      <p:ext uri="{BB962C8B-B14F-4D97-AF65-F5344CB8AC3E}">
        <p14:creationId xmlns:p14="http://schemas.microsoft.com/office/powerpoint/2010/main" val="12372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554182" y="245494"/>
            <a:ext cx="9746814"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rPr>
              <a:t>Next steps</a:t>
            </a:r>
          </a:p>
        </p:txBody>
      </p:sp>
      <p:sp>
        <p:nvSpPr>
          <p:cNvPr id="3" name="TextBox 2">
            <a:extLst>
              <a:ext uri="{FF2B5EF4-FFF2-40B4-BE49-F238E27FC236}">
                <a16:creationId xmlns:a16="http://schemas.microsoft.com/office/drawing/2014/main" id="{EB736221-7128-41CD-A8CF-CD86B3CCA7DA}"/>
              </a:ext>
            </a:extLst>
          </p:cNvPr>
          <p:cNvSpPr txBox="1"/>
          <p:nvPr/>
        </p:nvSpPr>
        <p:spPr>
          <a:xfrm>
            <a:off x="498763" y="1202404"/>
            <a:ext cx="11194473" cy="4247317"/>
          </a:xfrm>
          <a:prstGeom prst="rect">
            <a:avLst/>
          </a:prstGeom>
          <a:noFill/>
        </p:spPr>
        <p:txBody>
          <a:bodyPr wrap="square" rtlCol="0">
            <a:spAutoFit/>
          </a:bodyPr>
          <a:lstStyle/>
          <a:p>
            <a:r>
              <a:rPr lang="en-GB" dirty="0">
                <a:solidFill>
                  <a:prstClr val="black"/>
                </a:solidFill>
                <a:latin typeface="Century Gothic" panose="020B0502020202020204" pitchFamily="34" charset="0"/>
                <a:cs typeface="Arial" panose="020B0604020202020204" pitchFamily="34" charset="0"/>
              </a:rPr>
              <a:t>There are a number of actions and deliverables to progress:</a:t>
            </a:r>
          </a:p>
          <a:p>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latin typeface="Century Gothic" panose="020B0502020202020204" pitchFamily="34" charset="0"/>
                <a:ea typeface="Calibri" panose="020F0502020204030204" pitchFamily="34" charset="0"/>
                <a:cs typeface="Times New Roman" panose="02020603050405020304" pitchFamily="18" charset="0"/>
              </a:rPr>
              <a:t>Incorporation of final comments – April 2023</a:t>
            </a:r>
          </a:p>
          <a:p>
            <a:pPr marL="342900" indent="-342900">
              <a:buFont typeface="+mj-lt"/>
              <a:buAutoNum type="arabicPeriod"/>
            </a:pP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dirty="0">
                <a:latin typeface="Century Gothic" panose="020B0502020202020204" pitchFamily="34" charset="0"/>
                <a:ea typeface="Calibri" panose="020F0502020204030204" pitchFamily="34" charset="0"/>
                <a:cs typeface="Times New Roman" panose="02020603050405020304" pitchFamily="18" charset="0"/>
              </a:rPr>
              <a:t>Approval at SWL ICB Senior Management Team – late April 2023</a:t>
            </a:r>
          </a:p>
          <a:p>
            <a:pPr marL="342900" indent="-342900">
              <a:buFont typeface="+mj-lt"/>
              <a:buAutoNum type="arabicPeriod"/>
            </a:pP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dirty="0">
                <a:latin typeface="Century Gothic" panose="020B0502020202020204" pitchFamily="34" charset="0"/>
                <a:ea typeface="Calibri" panose="020F0502020204030204" pitchFamily="34" charset="0"/>
                <a:cs typeface="Times New Roman" panose="02020603050405020304" pitchFamily="18" charset="0"/>
              </a:rPr>
              <a:t>Strategy production into final format – May 2023</a:t>
            </a:r>
          </a:p>
          <a:p>
            <a:pPr marL="342900" indent="-342900">
              <a:buFont typeface="+mj-lt"/>
              <a:buAutoNum type="arabicPeriod"/>
            </a:pP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latin typeface="Century Gothic" panose="020B0502020202020204" pitchFamily="34" charset="0"/>
                <a:ea typeface="Calibri" panose="020F0502020204030204" pitchFamily="34" charset="0"/>
                <a:cs typeface="Times New Roman" panose="02020603050405020304" pitchFamily="18" charset="0"/>
              </a:rPr>
              <a:t>SWL ICB Board meeting to approve strategy – 17</a:t>
            </a:r>
            <a:r>
              <a:rPr lang="en-GB" sz="1800" baseline="30000" dirty="0">
                <a:latin typeface="Century Gothic" panose="020B0502020202020204" pitchFamily="34" charset="0"/>
                <a:ea typeface="Calibri" panose="020F0502020204030204" pitchFamily="34" charset="0"/>
                <a:cs typeface="Times New Roman" panose="02020603050405020304" pitchFamily="18" charset="0"/>
              </a:rPr>
              <a:t>th</a:t>
            </a:r>
            <a:r>
              <a:rPr lang="en-GB" sz="1800" dirty="0">
                <a:latin typeface="Century Gothic" panose="020B0502020202020204" pitchFamily="34" charset="0"/>
                <a:ea typeface="Calibri" panose="020F0502020204030204" pitchFamily="34" charset="0"/>
                <a:cs typeface="Times New Roman" panose="02020603050405020304" pitchFamily="18" charset="0"/>
              </a:rPr>
              <a:t> May 2023.</a:t>
            </a:r>
          </a:p>
          <a:p>
            <a:pPr marL="342900" indent="-342900">
              <a:buFont typeface="+mj-lt"/>
              <a:buAutoNum type="arabicPeriod"/>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latin typeface="Century Gothic" panose="020B0502020202020204" pitchFamily="34" charset="0"/>
                <a:ea typeface="Calibri" panose="020F0502020204030204" pitchFamily="34" charset="0"/>
                <a:cs typeface="Times New Roman" panose="02020603050405020304" pitchFamily="18" charset="0"/>
              </a:rPr>
              <a:t>Year 1 delivery plan agreed at SWL MH Partnership Delivery Group – May 2023.</a:t>
            </a:r>
          </a:p>
          <a:p>
            <a:pPr marL="342900" indent="-342900">
              <a:buFont typeface="+mj-lt"/>
              <a:buAutoNum type="arabicPeriod"/>
            </a:pP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latin typeface="Century Gothic" panose="020B0502020202020204" pitchFamily="34" charset="0"/>
                <a:ea typeface="Calibri" panose="020F0502020204030204" pitchFamily="34" charset="0"/>
                <a:cs typeface="Times New Roman" panose="02020603050405020304" pitchFamily="18" charset="0"/>
              </a:rPr>
              <a:t>Year 1 delivery work underway – June 2023.</a:t>
            </a:r>
          </a:p>
          <a:p>
            <a:pPr marL="342900" indent="-342900">
              <a:buFont typeface="+mj-lt"/>
              <a:buAutoNum type="arabicPeriod"/>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dirty="0">
                <a:latin typeface="Century Gothic" panose="020B0502020202020204" pitchFamily="34" charset="0"/>
                <a:ea typeface="Calibri" panose="020F0502020204030204" pitchFamily="34" charset="0"/>
                <a:cs typeface="Times New Roman" panose="02020603050405020304" pitchFamily="18" charset="0"/>
              </a:rPr>
              <a:t>Additional material produced and formal Strategy launch – July 2023.</a:t>
            </a: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79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554182" y="476326"/>
            <a:ext cx="9746814"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rPr>
              <a:t>Questions for consideration</a:t>
            </a:r>
          </a:p>
        </p:txBody>
      </p:sp>
      <p:sp>
        <p:nvSpPr>
          <p:cNvPr id="3" name="TextBox 2">
            <a:extLst>
              <a:ext uri="{FF2B5EF4-FFF2-40B4-BE49-F238E27FC236}">
                <a16:creationId xmlns:a16="http://schemas.microsoft.com/office/drawing/2014/main" id="{EB736221-7128-41CD-A8CF-CD86B3CCA7DA}"/>
              </a:ext>
            </a:extLst>
          </p:cNvPr>
          <p:cNvSpPr txBox="1"/>
          <p:nvPr/>
        </p:nvSpPr>
        <p:spPr>
          <a:xfrm>
            <a:off x="373635" y="1520038"/>
            <a:ext cx="11194473" cy="2554545"/>
          </a:xfrm>
          <a:prstGeom prst="rect">
            <a:avLst/>
          </a:prstGeom>
          <a:noFill/>
        </p:spPr>
        <p:txBody>
          <a:bodyPr wrap="square" rtlCol="0">
            <a:spAutoFit/>
          </a:bodyPr>
          <a:lstStyle/>
          <a:p>
            <a:pPr marL="342900" indent="-342900">
              <a:buFont typeface="+mj-lt"/>
              <a:buAutoNum type="arabicPeriod"/>
            </a:pPr>
            <a:r>
              <a:rPr lang="en-GB" sz="2000" dirty="0">
                <a:solidFill>
                  <a:prstClr val="black"/>
                </a:solidFill>
                <a:latin typeface="Century Gothic" panose="020B0502020202020204" pitchFamily="34" charset="0"/>
                <a:cs typeface="Arial" panose="020B0604020202020204" pitchFamily="34" charset="0"/>
              </a:rPr>
              <a:t>What are your views on the inclusions – vision, aims, themes and outcomes?</a:t>
            </a:r>
          </a:p>
          <a:p>
            <a:pPr marL="342900" indent="-342900">
              <a:buFont typeface="+mj-lt"/>
              <a:buAutoNum type="arabicPeriod"/>
            </a:pPr>
            <a:endParaRPr lang="en-GB" sz="2000" dirty="0">
              <a:solidFill>
                <a:prstClr val="black"/>
              </a:solidFill>
              <a:latin typeface="Century Gothic" panose="020B0502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GB" sz="2000" dirty="0">
                <a:solidFill>
                  <a:prstClr val="black"/>
                </a:solidFill>
                <a:latin typeface="Century Gothic" panose="020B0502020202020204" pitchFamily="34" charset="0"/>
                <a:ea typeface="Calibri" panose="020F0502020204030204" pitchFamily="34" charset="0"/>
                <a:cs typeface="Arial" panose="020B0604020202020204" pitchFamily="34" charset="0"/>
              </a:rPr>
              <a:t>Have we defined the right work in year 1 to provide a solid foundation for the future?</a:t>
            </a:r>
          </a:p>
          <a:p>
            <a:pPr marL="342900" indent="-342900">
              <a:buFont typeface="+mj-lt"/>
              <a:buAutoNum type="arabicPeriod"/>
            </a:pPr>
            <a:endParaRPr lang="en-GB" sz="2000" dirty="0">
              <a:solidFill>
                <a:prstClr val="black"/>
              </a:solidFill>
              <a:latin typeface="Century Gothic" panose="020B0502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GB" sz="2000" dirty="0">
                <a:solidFill>
                  <a:prstClr val="black"/>
                </a:solidFill>
                <a:latin typeface="Century Gothic" panose="020B0502020202020204" pitchFamily="34" charset="0"/>
                <a:ea typeface="Calibri" panose="020F0502020204030204" pitchFamily="34" charset="0"/>
                <a:cs typeface="Arial" panose="020B0604020202020204" pitchFamily="34" charset="0"/>
              </a:rPr>
              <a:t>How can/ should we develop collaborative working between place and system to ensure we are all working towards the same ambitions?</a:t>
            </a:r>
          </a:p>
          <a:p>
            <a:pPr marL="342900" indent="-342900">
              <a:buFont typeface="+mj-lt"/>
              <a:buAutoNum type="arabicPeriod"/>
            </a:pPr>
            <a:endParaRPr lang="en-GB" sz="2000" dirty="0">
              <a:solidFill>
                <a:prstClr val="black"/>
              </a:solidFill>
              <a:latin typeface="Century Gothic" panose="020B0502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GB" sz="2000" dirty="0">
                <a:solidFill>
                  <a:prstClr val="black"/>
                </a:solidFill>
                <a:latin typeface="Century Gothic" panose="020B0502020202020204" pitchFamily="34" charset="0"/>
                <a:ea typeface="Calibri" panose="020F0502020204030204" pitchFamily="34" charset="0"/>
                <a:cs typeface="Arial" panose="020B0604020202020204" pitchFamily="34" charset="0"/>
              </a:rPr>
              <a:t>How would you like to be involved?</a:t>
            </a:r>
            <a:endParaRPr lang="en-GB" sz="20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58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626052" y="569692"/>
            <a:ext cx="8423563"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SWL MH Strategy road map</a:t>
            </a:r>
            <a:r>
              <a:rPr lang="en-GB" sz="24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530E4288-D24D-BCF7-380B-528F56071636}"/>
              </a:ext>
            </a:extLst>
          </p:cNvPr>
          <p:cNvGraphicFramePr/>
          <p:nvPr/>
        </p:nvGraphicFramePr>
        <p:xfrm>
          <a:off x="626052" y="1488347"/>
          <a:ext cx="10623585" cy="566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A639D5F-478D-6E82-9521-D17FAD54C1AF}"/>
              </a:ext>
            </a:extLst>
          </p:cNvPr>
          <p:cNvSpPr txBox="1"/>
          <p:nvPr/>
        </p:nvSpPr>
        <p:spPr>
          <a:xfrm>
            <a:off x="626052" y="1266738"/>
            <a:ext cx="10623585" cy="1634490"/>
          </a:xfrm>
          <a:prstGeom prst="roundRect">
            <a:avLst/>
          </a:prstGeom>
          <a:noFill/>
          <a:ln>
            <a:solidFill>
              <a:srgbClr val="0070C0"/>
            </a:solidFill>
          </a:ln>
        </p:spPr>
        <p:txBody>
          <a:bodyPr wrap="square" rtlCol="0">
            <a:spAutoFit/>
          </a:bodyPr>
          <a:lstStyle/>
          <a:p>
            <a:r>
              <a:rPr lang="en-GB" dirty="0">
                <a:latin typeface="Century Gothic" panose="020B0502020202020204" pitchFamily="34" charset="0"/>
              </a:rPr>
              <a:t>Mental health is a priority for south west London and the SWL Integrated Care System is developing a new mental health strategy. The strategy will identify priorities, respond to challenges (including those around access, variation and fragmentation), drive forward transformation and address population health needs. in collaboration with service users, stakeholders and partners. The work steps are below:</a:t>
            </a:r>
          </a:p>
        </p:txBody>
      </p:sp>
      <p:sp>
        <p:nvSpPr>
          <p:cNvPr id="6" name="Oval 5">
            <a:extLst>
              <a:ext uri="{FF2B5EF4-FFF2-40B4-BE49-F238E27FC236}">
                <a16:creationId xmlns:a16="http://schemas.microsoft.com/office/drawing/2014/main" id="{41DE0FFD-E131-49C7-4ED2-D1E9118E8E33}"/>
              </a:ext>
            </a:extLst>
          </p:cNvPr>
          <p:cNvSpPr/>
          <p:nvPr/>
        </p:nvSpPr>
        <p:spPr>
          <a:xfrm>
            <a:off x="8305800" y="3019610"/>
            <a:ext cx="3028950" cy="2537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AA80D93-49D2-6763-AA06-30E9B1F92547}"/>
              </a:ext>
            </a:extLst>
          </p:cNvPr>
          <p:cNvSpPr txBox="1"/>
          <p:nvPr/>
        </p:nvSpPr>
        <p:spPr>
          <a:xfrm>
            <a:off x="723900" y="5938113"/>
            <a:ext cx="8905875" cy="646331"/>
          </a:xfrm>
          <a:prstGeom prst="rect">
            <a:avLst/>
          </a:prstGeom>
          <a:noFill/>
        </p:spPr>
        <p:txBody>
          <a:bodyPr wrap="square" rtlCol="0">
            <a:spAutoFit/>
          </a:bodyPr>
          <a:lstStyle/>
          <a:p>
            <a:r>
              <a:rPr lang="en-GB" b="1" dirty="0">
                <a:latin typeface="Century Gothic" panose="020B0502020202020204" pitchFamily="34" charset="0"/>
              </a:rPr>
              <a:t>Today we would be grateful for your views on the Strategy document and inclusions</a:t>
            </a:r>
          </a:p>
        </p:txBody>
      </p:sp>
    </p:spTree>
    <p:extLst>
      <p:ext uri="{BB962C8B-B14F-4D97-AF65-F5344CB8AC3E}">
        <p14:creationId xmlns:p14="http://schemas.microsoft.com/office/powerpoint/2010/main" val="48895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16FD363-57CF-A8B7-3501-3E2B46A7F0DF}"/>
              </a:ext>
            </a:extLst>
          </p:cNvPr>
          <p:cNvGraphicFramePr/>
          <p:nvPr/>
        </p:nvGraphicFramePr>
        <p:xfrm>
          <a:off x="-981361" y="985336"/>
          <a:ext cx="8261666" cy="590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C076E4-77E3-7621-ABE5-2EC97C61B8B5}"/>
              </a:ext>
            </a:extLst>
          </p:cNvPr>
          <p:cNvSpPr txBox="1"/>
          <p:nvPr/>
        </p:nvSpPr>
        <p:spPr>
          <a:xfrm>
            <a:off x="626052" y="569692"/>
            <a:ext cx="8423563"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Our system</a:t>
            </a:r>
            <a:endParaRPr lang="en-GB" sz="24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59414ED7-06F5-987E-0502-566FDE798C1A}"/>
              </a:ext>
            </a:extLst>
          </p:cNvPr>
          <p:cNvGraphicFramePr/>
          <p:nvPr/>
        </p:nvGraphicFramePr>
        <p:xfrm>
          <a:off x="4127619" y="569692"/>
          <a:ext cx="8622706" cy="62242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3108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E81C2-C74E-7B0A-12AD-6A274A3CBFCF}"/>
              </a:ext>
            </a:extLst>
          </p:cNvPr>
          <p:cNvSpPr txBox="1"/>
          <p:nvPr/>
        </p:nvSpPr>
        <p:spPr>
          <a:xfrm>
            <a:off x="626052" y="569692"/>
            <a:ext cx="8423563"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Engagement findings</a:t>
            </a:r>
            <a:endParaRPr lang="en-GB" sz="24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4B5F77A-FDC3-3EA7-2C35-4B0277916C0B}"/>
              </a:ext>
            </a:extLst>
          </p:cNvPr>
          <p:cNvSpPr txBox="1"/>
          <p:nvPr/>
        </p:nvSpPr>
        <p:spPr>
          <a:xfrm>
            <a:off x="626052" y="1079715"/>
            <a:ext cx="11032460" cy="923330"/>
          </a:xfrm>
          <a:prstGeom prst="rect">
            <a:avLst/>
          </a:prstGeom>
          <a:noFill/>
        </p:spPr>
        <p:txBody>
          <a:bodyPr wrap="square" rtlCol="0">
            <a:spAutoFit/>
          </a:bodyPr>
          <a:lstStyle/>
          <a:p>
            <a:pPr algn="just"/>
            <a:r>
              <a:rPr lang="en-GB" dirty="0">
                <a:latin typeface="Century Gothic" panose="020B0502020202020204" pitchFamily="34" charset="0"/>
                <a:ea typeface="Calibri" panose="020F0502020204030204" pitchFamily="34" charset="0"/>
                <a:cs typeface="Calibri" panose="020F0502020204030204" pitchFamily="34" charset="0"/>
              </a:rPr>
              <a:t>We have carried out engagement activities with service users, carers, stakeholders and partners. Our public survey received nearly 1,000 responses and we held face to face or virtual meetings with stakeholder groups. Below are some of the key reflections from this work. </a:t>
            </a:r>
            <a:endParaRPr lang="en-GB" dirty="0">
              <a:latin typeface="Century Gothic" panose="020B0502020202020204" pitchFamily="34" charset="0"/>
            </a:endParaRPr>
          </a:p>
        </p:txBody>
      </p:sp>
      <p:graphicFrame>
        <p:nvGraphicFramePr>
          <p:cNvPr id="4" name="Diagram 3">
            <a:extLst>
              <a:ext uri="{FF2B5EF4-FFF2-40B4-BE49-F238E27FC236}">
                <a16:creationId xmlns:a16="http://schemas.microsoft.com/office/drawing/2014/main" id="{18617D87-AEC0-8542-404D-808A14C5F67E}"/>
              </a:ext>
            </a:extLst>
          </p:cNvPr>
          <p:cNvGraphicFramePr/>
          <p:nvPr>
            <p:extLst>
              <p:ext uri="{D42A27DB-BD31-4B8C-83A1-F6EECF244321}">
                <p14:modId xmlns:p14="http://schemas.microsoft.com/office/powerpoint/2010/main" val="2735977896"/>
              </p:ext>
            </p:extLst>
          </p:nvPr>
        </p:nvGraphicFramePr>
        <p:xfrm>
          <a:off x="612234" y="1746000"/>
          <a:ext cx="10967533" cy="50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46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498763" y="338859"/>
            <a:ext cx="8423563" cy="461665"/>
          </a:xfrm>
          <a:prstGeom prst="rect">
            <a:avLst/>
          </a:prstGeom>
          <a:noFill/>
        </p:spPr>
        <p:txBody>
          <a:bodyPr wrap="square" rtlCol="0">
            <a:spAutoFit/>
          </a:bodyPr>
          <a:lstStyle/>
          <a:p>
            <a:r>
              <a:rPr lang="en-GB" sz="24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Reflective sessions</a:t>
            </a:r>
          </a:p>
        </p:txBody>
      </p:sp>
      <p:sp>
        <p:nvSpPr>
          <p:cNvPr id="3" name="TextBox 2">
            <a:extLst>
              <a:ext uri="{FF2B5EF4-FFF2-40B4-BE49-F238E27FC236}">
                <a16:creationId xmlns:a16="http://schemas.microsoft.com/office/drawing/2014/main" id="{EB736221-7128-41CD-A8CF-CD86B3CCA7DA}"/>
              </a:ext>
            </a:extLst>
          </p:cNvPr>
          <p:cNvSpPr txBox="1"/>
          <p:nvPr/>
        </p:nvSpPr>
        <p:spPr>
          <a:xfrm>
            <a:off x="498763" y="1249263"/>
            <a:ext cx="11194473" cy="5016758"/>
          </a:xfrm>
          <a:prstGeom prst="rect">
            <a:avLst/>
          </a:prstGeom>
          <a:solidFill>
            <a:schemeClr val="bg1"/>
          </a:solidFill>
        </p:spPr>
        <p:txBody>
          <a:bodyPr wrap="square" rtlCol="0">
            <a:spAutoFit/>
          </a:bodyPr>
          <a:lstStyle/>
          <a:p>
            <a:r>
              <a:rPr lang="en-GB" sz="2000" dirty="0">
                <a:effectLst/>
                <a:latin typeface="Century Gothic" panose="020B0502020202020204" pitchFamily="34" charset="0"/>
                <a:ea typeface="Calibri" panose="020F0502020204030204" pitchFamily="34" charset="0"/>
              </a:rPr>
              <a:t>In October 2022 open reflective sessions were held with SWL stakeholders, service users and carers and those working in mental health services to consider the vision, aims and themes and offer any further elements. Key feedback from these sessions included:</a:t>
            </a:r>
          </a:p>
          <a:p>
            <a:endParaRPr lang="en-GB" sz="2000" dirty="0">
              <a:latin typeface="Century Gothic" panose="020B0502020202020204" pitchFamily="34" charset="0"/>
              <a:ea typeface="Calibri" panose="020F0502020204030204" pitchFamily="34" charset="0"/>
            </a:endParaRPr>
          </a:p>
          <a:p>
            <a:pPr marL="285750" indent="-285750">
              <a:buFont typeface="Arial" panose="020B0604020202020204" pitchFamily="34" charset="0"/>
              <a:buChar char="•"/>
            </a:pPr>
            <a:r>
              <a:rPr lang="en-GB" sz="2000" dirty="0">
                <a:effectLst/>
                <a:latin typeface="Century Gothic" panose="020B0502020202020204" pitchFamily="34" charset="0"/>
                <a:ea typeface="Calibri" panose="020F0502020204030204" pitchFamily="34" charset="0"/>
              </a:rPr>
              <a:t>Vision was supported as including the right elements</a:t>
            </a:r>
          </a:p>
          <a:p>
            <a:pPr marL="285750" indent="-285750">
              <a:buFont typeface="Arial" panose="020B0604020202020204" pitchFamily="34" charset="0"/>
              <a:buChar char="•"/>
            </a:pPr>
            <a:r>
              <a:rPr lang="en-GB" sz="2000" dirty="0">
                <a:latin typeface="Century Gothic" panose="020B0502020202020204" pitchFamily="34" charset="0"/>
                <a:ea typeface="Calibri" panose="020F0502020204030204" pitchFamily="34" charset="0"/>
              </a:rPr>
              <a:t>Aims supported as covering right areas</a:t>
            </a:r>
          </a:p>
          <a:p>
            <a:pPr marL="285750" indent="-285750">
              <a:buFont typeface="Arial" panose="020B0604020202020204" pitchFamily="34" charset="0"/>
              <a:buChar char="•"/>
            </a:pPr>
            <a:r>
              <a:rPr lang="en-GB" sz="2000" dirty="0">
                <a:effectLst/>
                <a:latin typeface="Century Gothic" panose="020B0502020202020204" pitchFamily="34" charset="0"/>
                <a:ea typeface="Calibri" panose="020F0502020204030204" pitchFamily="34" charset="0"/>
              </a:rPr>
              <a:t>Prevention, working with other services, waiting times, co-production highlighted as key elements to </a:t>
            </a:r>
            <a:r>
              <a:rPr lang="en-GB" sz="2000" dirty="0">
                <a:latin typeface="Century Gothic" panose="020B0502020202020204" pitchFamily="34" charset="0"/>
                <a:ea typeface="Calibri" panose="020F0502020204030204" pitchFamily="34" charset="0"/>
              </a:rPr>
              <a:t>address</a:t>
            </a:r>
          </a:p>
          <a:p>
            <a:pPr marL="285750" indent="-285750">
              <a:buFont typeface="Arial" panose="020B0604020202020204" pitchFamily="34" charset="0"/>
              <a:buChar char="•"/>
            </a:pPr>
            <a:r>
              <a:rPr lang="en-GB" sz="2000" dirty="0">
                <a:effectLst/>
                <a:latin typeface="Century Gothic" panose="020B0502020202020204" pitchFamily="34" charset="0"/>
                <a:ea typeface="Calibri" panose="020F0502020204030204" pitchFamily="34" charset="0"/>
              </a:rPr>
              <a:t>Specific considerations were suggested around ethnic minority communities, carers (</a:t>
            </a:r>
            <a:r>
              <a:rPr lang="en-GB" sz="2000" dirty="0" err="1">
                <a:effectLst/>
                <a:latin typeface="Century Gothic" panose="020B0502020202020204" pitchFamily="34" charset="0"/>
                <a:ea typeface="Calibri" panose="020F0502020204030204" pitchFamily="34" charset="0"/>
              </a:rPr>
              <a:t>inc</a:t>
            </a:r>
            <a:r>
              <a:rPr lang="en-GB" sz="2000" dirty="0">
                <a:effectLst/>
                <a:latin typeface="Century Gothic" panose="020B0502020202020204" pitchFamily="34" charset="0"/>
                <a:ea typeface="Calibri" panose="020F0502020204030204" pitchFamily="34" charset="0"/>
              </a:rPr>
              <a:t> young carers), impact of social and wider determinants to health and wellbeing such as housing.</a:t>
            </a:r>
          </a:p>
          <a:p>
            <a:pPr marL="285750" indent="-285750">
              <a:buFont typeface="Arial" panose="020B0604020202020204" pitchFamily="34" charset="0"/>
              <a:buChar char="•"/>
            </a:pPr>
            <a:endParaRPr lang="en-GB" sz="2000" dirty="0">
              <a:latin typeface="Century Gothic" panose="020B0502020202020204" pitchFamily="34" charset="0"/>
              <a:ea typeface="Calibri" panose="020F0502020204030204" pitchFamily="34" charset="0"/>
            </a:endParaRPr>
          </a:p>
          <a:p>
            <a:r>
              <a:rPr lang="en-GB" sz="2000" dirty="0">
                <a:effectLst/>
                <a:latin typeface="Century Gothic" panose="020B0502020202020204" pitchFamily="34" charset="0"/>
                <a:ea typeface="Calibri" panose="020F0502020204030204" pitchFamily="34" charset="0"/>
              </a:rPr>
              <a:t>It was acknowledged that there is a tension being broad and inclusive and being focused to ensure delivery.</a:t>
            </a:r>
          </a:p>
          <a:p>
            <a:endParaRPr lang="en-GB" sz="2000" dirty="0">
              <a:latin typeface="Century Gothic" panose="020B0502020202020204" pitchFamily="34" charset="0"/>
              <a:ea typeface="Calibri" panose="020F0502020204030204" pitchFamily="34" charset="0"/>
            </a:endParaRPr>
          </a:p>
          <a:p>
            <a:r>
              <a:rPr lang="en-GB" sz="2000" dirty="0">
                <a:effectLst/>
                <a:latin typeface="Century Gothic" panose="020B0502020202020204" pitchFamily="34" charset="0"/>
                <a:ea typeface="Calibri" panose="020F0502020204030204" pitchFamily="34" charset="0"/>
              </a:rPr>
              <a:t>Terminology and language also need careful thought as the Strategy is drafted.</a:t>
            </a:r>
          </a:p>
        </p:txBody>
      </p:sp>
    </p:spTree>
    <p:extLst>
      <p:ext uri="{BB962C8B-B14F-4D97-AF65-F5344CB8AC3E}">
        <p14:creationId xmlns:p14="http://schemas.microsoft.com/office/powerpoint/2010/main" val="159042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498763" y="338859"/>
            <a:ext cx="8423563" cy="461665"/>
          </a:xfrm>
          <a:prstGeom prst="rect">
            <a:avLst/>
          </a:prstGeom>
          <a:noFill/>
        </p:spPr>
        <p:txBody>
          <a:bodyPr wrap="square" rtlCol="0">
            <a:spAutoFit/>
          </a:bodyPr>
          <a:lstStyle/>
          <a:p>
            <a:r>
              <a:rPr lang="en-GB" sz="24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Vision and aims</a:t>
            </a:r>
          </a:p>
        </p:txBody>
      </p:sp>
      <p:sp>
        <p:nvSpPr>
          <p:cNvPr id="3" name="TextBox 2">
            <a:extLst>
              <a:ext uri="{FF2B5EF4-FFF2-40B4-BE49-F238E27FC236}">
                <a16:creationId xmlns:a16="http://schemas.microsoft.com/office/drawing/2014/main" id="{EB736221-7128-41CD-A8CF-CD86B3CCA7DA}"/>
              </a:ext>
            </a:extLst>
          </p:cNvPr>
          <p:cNvSpPr txBox="1"/>
          <p:nvPr/>
        </p:nvSpPr>
        <p:spPr>
          <a:xfrm>
            <a:off x="498763" y="1073428"/>
            <a:ext cx="11194473" cy="5355312"/>
          </a:xfrm>
          <a:prstGeom prst="rect">
            <a:avLst/>
          </a:prstGeom>
          <a:solidFill>
            <a:schemeClr val="bg1"/>
          </a:solidFill>
        </p:spPr>
        <p:txBody>
          <a:bodyPr wrap="square" rtlCol="0">
            <a:spAutoFit/>
          </a:bodyPr>
          <a:lstStyle/>
          <a:p>
            <a:r>
              <a:rPr lang="en-GB" sz="1800" b="1" dirty="0">
                <a:effectLst/>
                <a:latin typeface="Century Gothic" panose="020B0502020202020204" pitchFamily="34" charset="0"/>
                <a:ea typeface="Calibri" panose="020F0502020204030204" pitchFamily="34" charset="0"/>
              </a:rPr>
              <a:t>Vision</a:t>
            </a:r>
          </a:p>
          <a:p>
            <a:r>
              <a:rPr lang="en-GB" sz="1800" dirty="0">
                <a:effectLst/>
                <a:latin typeface="Century Gothic" panose="020B0502020202020204" pitchFamily="34" charset="0"/>
                <a:ea typeface="Calibri" panose="020F0502020204030204" pitchFamily="34" charset="0"/>
              </a:rPr>
              <a:t>“</a:t>
            </a:r>
            <a:r>
              <a:rPr lang="en-GB" sz="1800" dirty="0">
                <a:effectLst/>
                <a:latin typeface="Century Gothic" panose="020B0502020202020204" pitchFamily="34" charset="0"/>
                <a:ea typeface="Arial" panose="020B0604020202020204" pitchFamily="34" charset="0"/>
                <a:cs typeface="Arial" panose="020B0604020202020204" pitchFamily="34" charset="0"/>
              </a:rPr>
              <a:t>In SWL we want everyone to have access to the right support at the right time for their emotional wellbeing and mental health, recognising many influences come from wider factors such as employment, education, housing, and community. Services will work effectively together as early as possible to meet people’s needs and ensure everyone receives the support they need in the most appropriate setting</a:t>
            </a:r>
            <a:r>
              <a:rPr lang="en-GB" sz="1800" dirty="0">
                <a:effectLst/>
                <a:latin typeface="Century Gothic" panose="020B0502020202020204" pitchFamily="34" charset="0"/>
                <a:ea typeface="Calibri" panose="020F0502020204030204" pitchFamily="34" charset="0"/>
              </a:rPr>
              <a:t>.”</a:t>
            </a:r>
          </a:p>
          <a:p>
            <a:endParaRPr lang="en-GB" i="1" dirty="0">
              <a:latin typeface="Century Gothic" panose="020B0502020202020204" pitchFamily="34" charset="0"/>
              <a:ea typeface="Calibri" panose="020F0502020204030204" pitchFamily="34" charset="0"/>
            </a:endParaRPr>
          </a:p>
          <a:p>
            <a:r>
              <a:rPr lang="en-GB" sz="1800" b="1" dirty="0">
                <a:effectLst/>
                <a:latin typeface="Century Gothic" panose="020B0502020202020204" pitchFamily="34" charset="0"/>
                <a:ea typeface="Calibri" panose="020F0502020204030204" pitchFamily="34" charset="0"/>
              </a:rPr>
              <a:t>Aims</a:t>
            </a:r>
          </a:p>
          <a:p>
            <a:pPr marL="342900" lvl="0" indent="-342900" algn="just">
              <a:buFont typeface="Symbol" panose="05050102010706020507" pitchFamily="18" charset="2"/>
              <a:buChar char=""/>
            </a:pPr>
            <a:r>
              <a:rPr lang="en-GB" sz="1800" dirty="0">
                <a:effectLst/>
                <a:latin typeface="Century Gothic" panose="020B0502020202020204" pitchFamily="34" charset="0"/>
                <a:ea typeface="Arial" panose="020B0604020202020204" pitchFamily="34" charset="0"/>
                <a:cs typeface="Arial" panose="020B0604020202020204" pitchFamily="34" charset="0"/>
              </a:rPr>
              <a:t>Increase equity of access, experience and outcomes for all SW Londoners – reducing unwarranted variation and ensuring a fair and sustainable allocation of resources. ​</a:t>
            </a:r>
          </a:p>
          <a:p>
            <a:pPr marL="342900" lvl="0" indent="-342900" algn="just">
              <a:buFont typeface="Symbol" panose="05050102010706020507" pitchFamily="18" charset="2"/>
              <a:buChar char=""/>
            </a:pPr>
            <a:r>
              <a:rPr lang="en-GB" sz="1800" dirty="0">
                <a:effectLst/>
                <a:latin typeface="Century Gothic" panose="020B0502020202020204" pitchFamily="34" charset="0"/>
                <a:ea typeface="Arial" panose="020B0604020202020204" pitchFamily="34" charset="0"/>
                <a:cs typeface="Arial" panose="020B0604020202020204" pitchFamily="34" charset="0"/>
              </a:rPr>
              <a:t>Prioritise prevention and early support as we know this promotes good recovery and reduces burden of Ill-health. ​</a:t>
            </a:r>
          </a:p>
          <a:p>
            <a:pPr marL="342900" lvl="0" indent="-342900" algn="just">
              <a:buFont typeface="Symbol" panose="05050102010706020507" pitchFamily="18" charset="2"/>
              <a:buChar char=""/>
            </a:pPr>
            <a:r>
              <a:rPr lang="en-GB" sz="1800" dirty="0">
                <a:effectLst/>
                <a:latin typeface="Century Gothic" panose="020B0502020202020204" pitchFamily="34" charset="0"/>
                <a:ea typeface="Arial" panose="020B0604020202020204" pitchFamily="34" charset="0"/>
                <a:cs typeface="Arial" panose="020B0604020202020204" pitchFamily="34" charset="0"/>
              </a:rPr>
              <a:t>​Better support and equip our CYP to manage their mental health in future </a:t>
            </a:r>
          </a:p>
          <a:p>
            <a:pPr marL="342900" lvl="0" indent="-342900" algn="just">
              <a:buFont typeface="Symbol" panose="05050102010706020507" pitchFamily="18" charset="2"/>
              <a:buChar char=""/>
            </a:pPr>
            <a:r>
              <a:rPr lang="en-GB" sz="1800" dirty="0">
                <a:effectLst/>
                <a:latin typeface="Century Gothic" panose="020B0502020202020204" pitchFamily="34" charset="0"/>
                <a:ea typeface="Arial" panose="020B0604020202020204" pitchFamily="34" charset="0"/>
                <a:cs typeface="Arial" panose="020B0604020202020204" pitchFamily="34" charset="0"/>
              </a:rPr>
              <a:t>Design a new model for mental health workforce including voluntary and community sector and peer support to tackle mental health recruitment and retention issues. ​</a:t>
            </a:r>
          </a:p>
          <a:p>
            <a:pPr marL="342900" lvl="0" indent="-342900" algn="just">
              <a:buFont typeface="Symbol" panose="05050102010706020507" pitchFamily="18" charset="2"/>
              <a:buChar char=""/>
            </a:pPr>
            <a:r>
              <a:rPr lang="en-GB" sz="1800" dirty="0">
                <a:effectLst/>
                <a:latin typeface="Century Gothic" panose="020B0502020202020204" pitchFamily="34" charset="0"/>
                <a:ea typeface="Arial" panose="020B0604020202020204" pitchFamily="34" charset="0"/>
                <a:cs typeface="Arial" panose="020B0604020202020204" pitchFamily="34" charset="0"/>
              </a:rPr>
              <a:t>Expand bio-psycho-social care to address the mortality gap and the opportunity to increase years of quality life.​</a:t>
            </a:r>
          </a:p>
          <a:p>
            <a:pPr marL="342900" lvl="0" indent="-342900" algn="just">
              <a:buFont typeface="Symbol" panose="05050102010706020507" pitchFamily="18" charset="2"/>
              <a:buChar char=""/>
            </a:pPr>
            <a:r>
              <a:rPr lang="en-GB" sz="1800" dirty="0">
                <a:effectLst/>
                <a:latin typeface="Century Gothic" panose="020B0502020202020204" pitchFamily="34" charset="0"/>
                <a:ea typeface="Arial" panose="020B0604020202020204" pitchFamily="34" charset="0"/>
              </a:rPr>
              <a:t>Co-produce this strategy and delivery with service users/ residents in SWL, putting partnership with those who use services and those in our communities at the heart of everything we do. </a:t>
            </a:r>
            <a:endParaRPr lang="en-GB" sz="18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301566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626052" y="338859"/>
            <a:ext cx="8423563" cy="461665"/>
          </a:xfrm>
          <a:prstGeom prst="rect">
            <a:avLst/>
          </a:prstGeom>
          <a:noFill/>
        </p:spPr>
        <p:txBody>
          <a:bodyPr wrap="square" rtlCol="0">
            <a:spAutoFit/>
          </a:bodyPr>
          <a:lstStyle/>
          <a:p>
            <a:r>
              <a:rPr lang="en-GB" sz="24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Themes</a:t>
            </a:r>
          </a:p>
        </p:txBody>
      </p:sp>
      <p:sp>
        <p:nvSpPr>
          <p:cNvPr id="3" name="TextBox 2">
            <a:extLst>
              <a:ext uri="{FF2B5EF4-FFF2-40B4-BE49-F238E27FC236}">
                <a16:creationId xmlns:a16="http://schemas.microsoft.com/office/drawing/2014/main" id="{EB736221-7128-41CD-A8CF-CD86B3CCA7DA}"/>
              </a:ext>
            </a:extLst>
          </p:cNvPr>
          <p:cNvSpPr txBox="1"/>
          <p:nvPr/>
        </p:nvSpPr>
        <p:spPr>
          <a:xfrm>
            <a:off x="626052" y="1295010"/>
            <a:ext cx="11194473" cy="923330"/>
          </a:xfrm>
          <a:prstGeom prst="rect">
            <a:avLst/>
          </a:prstGeom>
          <a:noFill/>
        </p:spPr>
        <p:txBody>
          <a:bodyPr wrap="square" rtlCol="0">
            <a:spAutoFit/>
          </a:bodyPr>
          <a:lstStyle/>
          <a:p>
            <a:r>
              <a:rPr lang="en-GB" sz="1800" b="1" dirty="0">
                <a:effectLst/>
                <a:latin typeface="Century Gothic" panose="020B0502020202020204" pitchFamily="34" charset="0"/>
                <a:ea typeface="Calibri" panose="020F0502020204030204" pitchFamily="34" charset="0"/>
              </a:rPr>
              <a:t>We have developed four themes that will run through our strategy covering key elements determined through our understanding of the strategic landscape, the data analysis and engagement work:</a:t>
            </a:r>
            <a:endParaRPr lang="en-GB" sz="1800" dirty="0">
              <a:effectLst/>
              <a:latin typeface="Century Gothic" panose="020B0502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25CD0C37-207A-848B-3301-82EF837382CB}"/>
              </a:ext>
            </a:extLst>
          </p:cNvPr>
          <p:cNvSpPr txBox="1"/>
          <p:nvPr/>
        </p:nvSpPr>
        <p:spPr>
          <a:xfrm>
            <a:off x="626051" y="2514514"/>
            <a:ext cx="5597237" cy="4247317"/>
          </a:xfrm>
          <a:prstGeom prst="rect">
            <a:avLst/>
          </a:prstGeom>
          <a:noFill/>
        </p:spPr>
        <p:txBody>
          <a:bodyPr wrap="square" rtlCol="0">
            <a:spAutoFit/>
          </a:bodyPr>
          <a:lstStyle/>
          <a:p>
            <a:endParaRPr lang="en-GB" i="1" dirty="0">
              <a:latin typeface="Century Gothic" panose="020B0502020202020204" pitchFamily="34" charset="0"/>
              <a:ea typeface="Calibri" panose="020F0502020204030204" pitchFamily="34" charset="0"/>
            </a:endParaRPr>
          </a:p>
          <a:p>
            <a:pPr marL="342900" lvl="0" indent="-342900" algn="just">
              <a:buFont typeface="+mj-lt"/>
              <a:buAutoNum type="arabicPeriod"/>
              <a:tabLst>
                <a:tab pos="457200" algn="l"/>
              </a:tabLst>
            </a:pPr>
            <a:r>
              <a:rPr lang="en-GB" b="1" dirty="0">
                <a:effectLst/>
                <a:latin typeface="Century Gothic" panose="020B0502020202020204" pitchFamily="34" charset="0"/>
                <a:ea typeface="Arial" panose="020B0604020202020204" pitchFamily="34" charset="0"/>
                <a:cs typeface="Arial" panose="020B0604020202020204" pitchFamily="34" charset="0"/>
              </a:rPr>
              <a:t>Prevention and early support including:</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Support for children and young people and families</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Healthy environments</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Mental health literacy and reducing stigma</a:t>
            </a:r>
          </a:p>
          <a:p>
            <a:pPr algn="just"/>
            <a:r>
              <a:rPr lang="en-GB" dirty="0">
                <a:effectLst/>
                <a:latin typeface="Century Gothic" panose="020B0502020202020204" pitchFamily="34" charset="0"/>
                <a:ea typeface="Arial" panose="020B0604020202020204" pitchFamily="34" charset="0"/>
                <a:cs typeface="Arial" panose="020B0604020202020204" pitchFamily="34" charset="0"/>
              </a:rPr>
              <a:t> </a:t>
            </a:r>
          </a:p>
          <a:p>
            <a:pPr marL="342900" lvl="0" indent="-342900" algn="just">
              <a:tabLst>
                <a:tab pos="457200" algn="l"/>
              </a:tabLst>
            </a:pPr>
            <a:r>
              <a:rPr lang="en-GB" b="1" dirty="0">
                <a:effectLst/>
                <a:latin typeface="Century Gothic" panose="020B0502020202020204" pitchFamily="34" charset="0"/>
                <a:ea typeface="Arial" panose="020B0604020202020204" pitchFamily="34" charset="0"/>
                <a:cs typeface="Arial" panose="020B0604020202020204" pitchFamily="34" charset="0"/>
              </a:rPr>
              <a:t>2.  Bio-psycho-social model including:</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Physical healthcare for people with SMI and mental health support for people with physical health care conditions</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Neighbourhood teams &amp; integration</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Complex needs &amp; co-occurring issues</a:t>
            </a:r>
          </a:p>
          <a:p>
            <a:pPr lvl="1">
              <a:tabLst>
                <a:tab pos="457200" algn="l"/>
              </a:tabLst>
            </a:pPr>
            <a:endParaRPr lang="en-GB" dirty="0">
              <a:latin typeface="Century Gothic" panose="020B0502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019B00E4-AF5C-39CD-8269-BC56FE616C86}"/>
              </a:ext>
            </a:extLst>
          </p:cNvPr>
          <p:cNvSpPr txBox="1"/>
          <p:nvPr/>
        </p:nvSpPr>
        <p:spPr>
          <a:xfrm>
            <a:off x="6455197" y="2514514"/>
            <a:ext cx="5597237" cy="3693319"/>
          </a:xfrm>
          <a:prstGeom prst="rect">
            <a:avLst/>
          </a:prstGeom>
          <a:noFill/>
        </p:spPr>
        <p:txBody>
          <a:bodyPr wrap="square" rtlCol="0">
            <a:spAutoFit/>
          </a:bodyPr>
          <a:lstStyle/>
          <a:p>
            <a:pPr lvl="1">
              <a:tabLst>
                <a:tab pos="457200" algn="l"/>
              </a:tabLst>
            </a:pPr>
            <a:endParaRPr lang="en-GB" b="1" dirty="0">
              <a:latin typeface="Century Gothic" panose="020B0502020202020204" pitchFamily="34" charset="0"/>
              <a:ea typeface="Times New Roman" panose="02020603050405020304" pitchFamily="18" charset="0"/>
            </a:endParaRPr>
          </a:p>
          <a:p>
            <a:pPr marL="342900" lvl="0" indent="-342900" algn="just">
              <a:tabLst>
                <a:tab pos="457200" algn="l"/>
              </a:tabLst>
            </a:pPr>
            <a:r>
              <a:rPr lang="en-GB" b="1" dirty="0">
                <a:effectLst/>
                <a:latin typeface="Century Gothic" panose="020B0502020202020204" pitchFamily="34" charset="0"/>
                <a:ea typeface="Arial" panose="020B0604020202020204" pitchFamily="34" charset="0"/>
                <a:cs typeface="Arial" panose="020B0604020202020204" pitchFamily="34" charset="0"/>
              </a:rPr>
              <a:t>3.  Inequalities including</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At risk communities</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Unwarranted variation</a:t>
            </a:r>
          </a:p>
          <a:p>
            <a:pPr marL="457200" algn="just"/>
            <a:endParaRPr lang="en-GB" dirty="0">
              <a:effectLst/>
              <a:latin typeface="Century Gothic" panose="020B0502020202020204" pitchFamily="34" charset="0"/>
              <a:ea typeface="Arial" panose="020B0604020202020204" pitchFamily="34" charset="0"/>
              <a:cs typeface="Arial" panose="020B0604020202020204" pitchFamily="34" charset="0"/>
            </a:endParaRPr>
          </a:p>
          <a:p>
            <a:pPr marL="457200" algn="just"/>
            <a:endParaRPr lang="en-GB" dirty="0">
              <a:latin typeface="Century Gothic" panose="020B0502020202020204" pitchFamily="34" charset="0"/>
              <a:ea typeface="Arial" panose="020B0604020202020204" pitchFamily="34" charset="0"/>
              <a:cs typeface="Arial" panose="020B0604020202020204" pitchFamily="34" charset="0"/>
            </a:endParaRPr>
          </a:p>
          <a:p>
            <a:pPr marL="457200" algn="just"/>
            <a:endParaRPr lang="en-GB" dirty="0">
              <a:effectLst/>
              <a:latin typeface="Century Gothic" panose="020B0502020202020204" pitchFamily="34" charset="0"/>
              <a:ea typeface="Arial" panose="020B0604020202020204" pitchFamily="34" charset="0"/>
              <a:cs typeface="Arial" panose="020B0604020202020204" pitchFamily="34" charset="0"/>
            </a:endParaRPr>
          </a:p>
          <a:p>
            <a:pPr marL="457200" algn="just"/>
            <a:r>
              <a:rPr lang="en-GB" dirty="0">
                <a:effectLst/>
                <a:latin typeface="Century Gothic" panose="020B0502020202020204" pitchFamily="34" charset="0"/>
                <a:ea typeface="Arial" panose="020B0604020202020204" pitchFamily="34" charset="0"/>
                <a:cs typeface="Arial" panose="020B0604020202020204" pitchFamily="34" charset="0"/>
              </a:rPr>
              <a:t> </a:t>
            </a:r>
          </a:p>
          <a:p>
            <a:pPr marL="342900" lvl="0" indent="-342900" algn="just">
              <a:tabLst>
                <a:tab pos="457200" algn="l"/>
              </a:tabLst>
            </a:pPr>
            <a:r>
              <a:rPr lang="en-GB" b="1" dirty="0">
                <a:effectLst/>
                <a:latin typeface="Century Gothic" panose="020B0502020202020204" pitchFamily="34" charset="0"/>
                <a:ea typeface="Arial" panose="020B0604020202020204" pitchFamily="34" charset="0"/>
                <a:cs typeface="Arial" panose="020B0604020202020204" pitchFamily="34" charset="0"/>
              </a:rPr>
              <a:t>4.  Timely access including:</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Least restrictive care &amp; recovery</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Waiting times</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Transitions</a:t>
            </a:r>
          </a:p>
          <a:p>
            <a:pPr marL="742950" lvl="1" indent="-285750" algn="just">
              <a:buFont typeface="+mj-lt"/>
              <a:buAutoNum type="alphaLcParenR"/>
              <a:tabLst>
                <a:tab pos="457200" algn="l"/>
              </a:tabLst>
            </a:pPr>
            <a:r>
              <a:rPr lang="en-GB" dirty="0">
                <a:effectLst/>
                <a:latin typeface="Century Gothic" panose="020B0502020202020204" pitchFamily="34" charset="0"/>
                <a:ea typeface="Arial" panose="020B0604020202020204" pitchFamily="34" charset="0"/>
                <a:cs typeface="Arial" panose="020B0604020202020204" pitchFamily="34" charset="0"/>
              </a:rPr>
              <a:t>Discharge</a:t>
            </a:r>
          </a:p>
        </p:txBody>
      </p:sp>
    </p:spTree>
    <p:extLst>
      <p:ext uri="{BB962C8B-B14F-4D97-AF65-F5344CB8AC3E}">
        <p14:creationId xmlns:p14="http://schemas.microsoft.com/office/powerpoint/2010/main" val="421429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415034" y="301335"/>
            <a:ext cx="8423563"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rPr>
              <a:t>Proposed 10 year outcomes</a:t>
            </a:r>
          </a:p>
        </p:txBody>
      </p:sp>
      <p:graphicFrame>
        <p:nvGraphicFramePr>
          <p:cNvPr id="4" name="Table 3">
            <a:extLst>
              <a:ext uri="{FF2B5EF4-FFF2-40B4-BE49-F238E27FC236}">
                <a16:creationId xmlns:a16="http://schemas.microsoft.com/office/drawing/2014/main" id="{4CD86C50-3C7A-FB2E-3CAB-14B987798208}"/>
              </a:ext>
            </a:extLst>
          </p:cNvPr>
          <p:cNvGraphicFramePr>
            <a:graphicFrameLocks noGrp="1"/>
          </p:cNvGraphicFramePr>
          <p:nvPr>
            <p:extLst>
              <p:ext uri="{D42A27DB-BD31-4B8C-83A1-F6EECF244321}">
                <p14:modId xmlns:p14="http://schemas.microsoft.com/office/powerpoint/2010/main" val="2710920937"/>
              </p:ext>
            </p:extLst>
          </p:nvPr>
        </p:nvGraphicFramePr>
        <p:xfrm>
          <a:off x="415034" y="1410156"/>
          <a:ext cx="11395966" cy="4754880"/>
        </p:xfrm>
        <a:graphic>
          <a:graphicData uri="http://schemas.openxmlformats.org/drawingml/2006/table">
            <a:tbl>
              <a:tblPr firstRow="1" firstCol="1" bandRow="1">
                <a:tableStyleId>{5C22544A-7EE6-4342-B048-85BDC9FD1C3A}</a:tableStyleId>
              </a:tblPr>
              <a:tblGrid>
                <a:gridCol w="5269358">
                  <a:extLst>
                    <a:ext uri="{9D8B030D-6E8A-4147-A177-3AD203B41FA5}">
                      <a16:colId xmlns:a16="http://schemas.microsoft.com/office/drawing/2014/main" val="1677517900"/>
                    </a:ext>
                  </a:extLst>
                </a:gridCol>
                <a:gridCol w="6126608">
                  <a:extLst>
                    <a:ext uri="{9D8B030D-6E8A-4147-A177-3AD203B41FA5}">
                      <a16:colId xmlns:a16="http://schemas.microsoft.com/office/drawing/2014/main" val="518406794"/>
                    </a:ext>
                  </a:extLst>
                </a:gridCol>
              </a:tblGrid>
              <a:tr h="416165">
                <a:tc gridSpan="2">
                  <a:txBody>
                    <a:bodyPr/>
                    <a:lstStyle/>
                    <a:p>
                      <a:pPr>
                        <a:lnSpc>
                          <a:spcPct val="100000"/>
                        </a:lnSpc>
                        <a:spcAft>
                          <a:spcPts val="0"/>
                        </a:spcAft>
                      </a:pPr>
                      <a:r>
                        <a:rPr lang="en-GB" sz="1400" dirty="0">
                          <a:effectLst/>
                          <a:latin typeface="Century Gothic" panose="020B0502020202020204" pitchFamily="34" charset="0"/>
                        </a:rPr>
                        <a:t>Our 10 year aspirations</a:t>
                      </a:r>
                    </a:p>
                    <a:p>
                      <a:pPr>
                        <a:lnSpc>
                          <a:spcPct val="100000"/>
                        </a:lnSpc>
                        <a:spcAft>
                          <a:spcPts val="0"/>
                        </a:spcAft>
                      </a:pPr>
                      <a:r>
                        <a:rPr lang="en-GB" sz="1400" dirty="0">
                          <a:effectLst/>
                          <a:latin typeface="Century Gothic" panose="020B0502020202020204" pitchFamily="34" charset="0"/>
                        </a:rPr>
                        <a:t>By 2032/33 we will have</a:t>
                      </a:r>
                      <a:endParaRPr lang="en-GB" sz="1400" dirty="0">
                        <a:effectLst/>
                        <a:latin typeface="Century Gothic" panose="020B0502020202020204" pitchFamily="34" charset="0"/>
                        <a:ea typeface="Arial" panose="020B0604020202020204" pitchFamily="34" charset="0"/>
                        <a:cs typeface="Arial" panose="020B0604020202020204" pitchFamily="34" charset="0"/>
                      </a:endParaRPr>
                    </a:p>
                  </a:txBody>
                  <a:tcPr marL="53872" marR="53872" marT="0" marB="0"/>
                </a:tc>
                <a:tc hMerge="1">
                  <a:txBody>
                    <a:bodyPr/>
                    <a:lstStyle/>
                    <a:p>
                      <a:endParaRPr lang="en-GB"/>
                    </a:p>
                  </a:txBody>
                  <a:tcPr/>
                </a:tc>
                <a:extLst>
                  <a:ext uri="{0D108BD9-81ED-4DB2-BD59-A6C34878D82A}">
                    <a16:rowId xmlns:a16="http://schemas.microsoft.com/office/drawing/2014/main" val="1057941224"/>
                  </a:ext>
                </a:extLst>
              </a:tr>
              <a:tr h="151192">
                <a:tc>
                  <a:txBody>
                    <a:bodyPr/>
                    <a:lstStyle/>
                    <a:p>
                      <a:pPr>
                        <a:lnSpc>
                          <a:spcPct val="100000"/>
                        </a:lnSpc>
                        <a:spcAft>
                          <a:spcPts val="0"/>
                        </a:spcAft>
                      </a:pPr>
                      <a:r>
                        <a:rPr lang="en-GB" sz="1400" b="1" dirty="0">
                          <a:effectLst/>
                          <a:latin typeface="Century Gothic" panose="020B0502020202020204" pitchFamily="34" charset="0"/>
                        </a:rPr>
                        <a:t>Population</a:t>
                      </a:r>
                    </a:p>
                    <a:p>
                      <a:pPr>
                        <a:lnSpc>
                          <a:spcPct val="100000"/>
                        </a:lnSpc>
                        <a:spcAft>
                          <a:spcPts val="0"/>
                        </a:spcAft>
                      </a:pPr>
                      <a:endParaRPr lang="en-GB" sz="1400" b="1" dirty="0">
                        <a:effectLst/>
                        <a:latin typeface="Century Gothic" panose="020B0502020202020204" pitchFamily="34" charset="0"/>
                        <a:ea typeface="Arial" panose="020B0604020202020204" pitchFamily="34" charset="0"/>
                        <a:cs typeface="Arial" panose="020B0604020202020204" pitchFamily="34" charset="0"/>
                      </a:endParaRPr>
                    </a:p>
                  </a:txBody>
                  <a:tcPr marL="53872" marR="53872" marT="0" marB="0"/>
                </a:tc>
                <a:tc>
                  <a:txBody>
                    <a:bodyPr/>
                    <a:lstStyle/>
                    <a:p>
                      <a:pPr>
                        <a:lnSpc>
                          <a:spcPct val="100000"/>
                        </a:lnSpc>
                        <a:spcAft>
                          <a:spcPts val="0"/>
                        </a:spcAft>
                      </a:pPr>
                      <a:r>
                        <a:rPr lang="en-GB" sz="1400" b="1" dirty="0">
                          <a:effectLst/>
                          <a:latin typeface="Century Gothic" panose="020B0502020202020204" pitchFamily="34" charset="0"/>
                          <a:ea typeface="Arial" panose="020B0604020202020204" pitchFamily="34" charset="0"/>
                          <a:cs typeface="Arial" panose="020B0604020202020204" pitchFamily="34" charset="0"/>
                        </a:rPr>
                        <a:t>Services </a:t>
                      </a:r>
                    </a:p>
                  </a:txBody>
                  <a:tcPr marL="53872" marR="53872" marT="0" marB="0"/>
                </a:tc>
                <a:extLst>
                  <a:ext uri="{0D108BD9-81ED-4DB2-BD59-A6C34878D82A}">
                    <a16:rowId xmlns:a16="http://schemas.microsoft.com/office/drawing/2014/main" val="400245782"/>
                  </a:ext>
                </a:extLst>
              </a:tr>
              <a:tr h="0">
                <a:tc>
                  <a:txBody>
                    <a:bodyPr/>
                    <a:lstStyle/>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Improved mental and emotional wellbeing for residents in SWL</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Reduced the ‘mortality gap’ between those with SMI and the general population</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Ensured no person known to mental health services presents to A&amp;E unless for physical health issue</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Eliminated restrictive practices</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Zero suicide</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Significantly reduced self-harm </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Eliminated out of area placements for SWL residents </a:t>
                      </a:r>
                    </a:p>
                    <a:p>
                      <a:pPr marL="285750" lvl="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Closed unneeded acute inpatient beds </a:t>
                      </a:r>
                    </a:p>
                    <a:p>
                      <a:pPr marL="285750" indent="-285750">
                        <a:buFont typeface="Arial" panose="020B0604020202020204" pitchFamily="34" charset="0"/>
                        <a:buChar char="•"/>
                      </a:pPr>
                      <a:r>
                        <a:rPr lang="en-GB" sz="1600" b="0" kern="1200" dirty="0">
                          <a:solidFill>
                            <a:schemeClr val="lt1"/>
                          </a:solidFill>
                          <a:effectLst/>
                          <a:latin typeface="Century Gothic" panose="020B0502020202020204" pitchFamily="34" charset="0"/>
                          <a:ea typeface="+mn-ea"/>
                          <a:cs typeface="+mn-cs"/>
                        </a:rPr>
                        <a:t>Increased equity of service access to reflect community demographics with no unwarranted variation in outcomes</a:t>
                      </a:r>
                      <a:endParaRPr lang="en-GB" sz="1600" b="0" dirty="0">
                        <a:effectLst/>
                        <a:latin typeface="Century Gothic" panose="020B0502020202020204" pitchFamily="34" charset="0"/>
                        <a:ea typeface="Arial" panose="020B0604020202020204" pitchFamily="34" charset="0"/>
                        <a:cs typeface="Arial" panose="020B0604020202020204" pitchFamily="34" charset="0"/>
                      </a:endParaRPr>
                    </a:p>
                  </a:txBody>
                  <a:tcPr marL="53872" marR="53872" marT="0" marB="0"/>
                </a:tc>
                <a:tc>
                  <a:txBody>
                    <a:bodyPr/>
                    <a:lstStyle/>
                    <a:p>
                      <a:pPr marL="285750" lvl="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Fully integrated mental health care in place for people with SMI and physical health needs, social care needs (including supported living), LDA, homelessness and substance misuse</a:t>
                      </a:r>
                    </a:p>
                    <a:p>
                      <a:pPr marL="285750" lvl="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Allocated resources equitably across all 6 SWL boroughs</a:t>
                      </a:r>
                    </a:p>
                    <a:p>
                      <a:pPr marL="285750" lvl="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Redirected mental health investment with the majority of spend occurring in primary care, VCSE and community services</a:t>
                      </a:r>
                    </a:p>
                    <a:p>
                      <a:pPr marL="285750" lvl="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Increased funding in mental health </a:t>
                      </a:r>
                    </a:p>
                    <a:p>
                      <a:pPr marL="285750" lvl="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Fully staffed services with new roles in our workforce and positive staff wellbeing, satisfaction and morale</a:t>
                      </a:r>
                    </a:p>
                    <a:p>
                      <a:pPr marL="285750" lvl="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Embedded research and evaluation of services and initiatives as standard practice (including assessment of operational delivery models)</a:t>
                      </a:r>
                    </a:p>
                    <a:p>
                      <a:pPr marL="285750" indent="-285750">
                        <a:buFont typeface="Arial" panose="020B0604020202020204" pitchFamily="34" charset="0"/>
                        <a:buChar char="•"/>
                      </a:pPr>
                      <a:r>
                        <a:rPr lang="en-GB" sz="1600" b="0" kern="1200" dirty="0">
                          <a:solidFill>
                            <a:schemeClr val="dk1"/>
                          </a:solidFill>
                          <a:effectLst/>
                          <a:latin typeface="Century Gothic" panose="020B0502020202020204" pitchFamily="34" charset="0"/>
                          <a:ea typeface="+mn-ea"/>
                          <a:cs typeface="+mn-cs"/>
                        </a:rPr>
                        <a:t>Services responsive to population health needs and flexibly delivering changes</a:t>
                      </a:r>
                      <a:endParaRPr lang="en-GB" sz="1600" b="0" dirty="0">
                        <a:effectLst/>
                        <a:latin typeface="Century Gothic" panose="020B0502020202020204" pitchFamily="34" charset="0"/>
                        <a:ea typeface="Arial" panose="020B0604020202020204" pitchFamily="34" charset="0"/>
                        <a:cs typeface="Arial" panose="020B0604020202020204" pitchFamily="34" charset="0"/>
                      </a:endParaRPr>
                    </a:p>
                  </a:txBody>
                  <a:tcPr marL="53872" marR="53872" marT="0" marB="0"/>
                </a:tc>
                <a:extLst>
                  <a:ext uri="{0D108BD9-81ED-4DB2-BD59-A6C34878D82A}">
                    <a16:rowId xmlns:a16="http://schemas.microsoft.com/office/drawing/2014/main" val="3990361603"/>
                  </a:ext>
                </a:extLst>
              </a:tr>
            </a:tbl>
          </a:graphicData>
        </a:graphic>
      </p:graphicFrame>
      <p:sp>
        <p:nvSpPr>
          <p:cNvPr id="5" name="TextBox 4">
            <a:extLst>
              <a:ext uri="{FF2B5EF4-FFF2-40B4-BE49-F238E27FC236}">
                <a16:creationId xmlns:a16="http://schemas.microsoft.com/office/drawing/2014/main" id="{6A75CA5C-A9FE-2FE3-5E93-497647C7564B}"/>
              </a:ext>
            </a:extLst>
          </p:cNvPr>
          <p:cNvSpPr txBox="1"/>
          <p:nvPr/>
        </p:nvSpPr>
        <p:spPr>
          <a:xfrm>
            <a:off x="398017" y="872549"/>
            <a:ext cx="11392839" cy="369332"/>
          </a:xfrm>
          <a:prstGeom prst="rect">
            <a:avLst/>
          </a:prstGeom>
          <a:noFill/>
        </p:spPr>
        <p:txBody>
          <a:bodyPr wrap="square" rtlCol="0">
            <a:spAutoFit/>
          </a:bodyPr>
          <a:lstStyle/>
          <a:p>
            <a:pPr algn="just"/>
            <a:r>
              <a:rPr lang="en-GB" dirty="0">
                <a:effectLst/>
                <a:latin typeface="Century Gothic" panose="020B0502020202020204" pitchFamily="34" charset="0"/>
                <a:ea typeface="Arial" panose="020B0604020202020204" pitchFamily="34" charset="0"/>
              </a:rPr>
              <a:t>We have set ourselves ambitious goals over a ten year period</a:t>
            </a:r>
            <a:r>
              <a:rPr lang="en-GB" b="1" dirty="0">
                <a:effectLst/>
                <a:latin typeface="Century Gothic" panose="020B0502020202020204" pitchFamily="34" charset="0"/>
                <a:ea typeface="Arial" panose="020B060402020202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2B3F2E5C-3D3A-1EDA-AE83-71DD171FF12F}"/>
              </a:ext>
            </a:extLst>
          </p:cNvPr>
          <p:cNvSpPr txBox="1"/>
          <p:nvPr/>
        </p:nvSpPr>
        <p:spPr>
          <a:xfrm>
            <a:off x="398017" y="6333310"/>
            <a:ext cx="11412983" cy="369332"/>
          </a:xfrm>
          <a:prstGeom prst="rect">
            <a:avLst/>
          </a:prstGeom>
          <a:solidFill>
            <a:schemeClr val="bg1"/>
          </a:solidFill>
        </p:spPr>
        <p:txBody>
          <a:bodyPr wrap="square" rtlCol="0">
            <a:spAutoFit/>
          </a:bodyPr>
          <a:lstStyle/>
          <a:p>
            <a:pPr algn="just"/>
            <a:r>
              <a:rPr lang="en-GB" dirty="0">
                <a:effectLst/>
                <a:latin typeface="Century Gothic" panose="020B0502020202020204" pitchFamily="34" charset="0"/>
                <a:ea typeface="Arial" panose="020B0604020202020204" pitchFamily="34" charset="0"/>
                <a:cs typeface="Calibri" panose="020F0502020204030204" pitchFamily="34" charset="0"/>
              </a:rPr>
              <a:t>We have included specific 5 year outcomes for each theme in the document to guide our work.</a:t>
            </a:r>
            <a:endParaRPr lang="en-GB" dirty="0">
              <a:latin typeface="Century Gothic" panose="020B0502020202020204" pitchFamily="34" charset="0"/>
            </a:endParaRPr>
          </a:p>
        </p:txBody>
      </p:sp>
    </p:spTree>
    <p:extLst>
      <p:ext uri="{BB962C8B-B14F-4D97-AF65-F5344CB8AC3E}">
        <p14:creationId xmlns:p14="http://schemas.microsoft.com/office/powerpoint/2010/main" val="90526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75D42-3AB4-4862-B0E1-C86CCB476822}"/>
              </a:ext>
            </a:extLst>
          </p:cNvPr>
          <p:cNvSpPr txBox="1"/>
          <p:nvPr/>
        </p:nvSpPr>
        <p:spPr>
          <a:xfrm>
            <a:off x="228601" y="338859"/>
            <a:ext cx="8423563" cy="461665"/>
          </a:xfrm>
          <a:prstGeom prst="rect">
            <a:avLst/>
          </a:prstGeom>
          <a:noFill/>
        </p:spPr>
        <p:txBody>
          <a:bodyPr wrap="square" rtlCol="0">
            <a:spAutoFit/>
          </a:bodyPr>
          <a:lstStyle/>
          <a:p>
            <a:r>
              <a:rPr lang="en-GB" sz="2400" b="1" dirty="0">
                <a:solidFill>
                  <a:srgbClr val="0070C0"/>
                </a:solidFill>
                <a:latin typeface="Century Gothic" panose="020B0502020202020204" pitchFamily="34" charset="0"/>
              </a:rPr>
              <a:t>Year 1 delivery plan inclusions</a:t>
            </a:r>
          </a:p>
        </p:txBody>
      </p:sp>
      <p:sp>
        <p:nvSpPr>
          <p:cNvPr id="74" name="TextBox 73">
            <a:extLst>
              <a:ext uri="{FF2B5EF4-FFF2-40B4-BE49-F238E27FC236}">
                <a16:creationId xmlns:a16="http://schemas.microsoft.com/office/drawing/2014/main" id="{AD21100B-1318-B056-0842-9EABD49B0F6E}"/>
              </a:ext>
            </a:extLst>
          </p:cNvPr>
          <p:cNvSpPr txBox="1"/>
          <p:nvPr/>
        </p:nvSpPr>
        <p:spPr>
          <a:xfrm>
            <a:off x="223838" y="1336157"/>
            <a:ext cx="11744324" cy="4801314"/>
          </a:xfrm>
          <a:prstGeom prst="rect">
            <a:avLst/>
          </a:prstGeom>
          <a:solidFill>
            <a:schemeClr val="bg1"/>
          </a:solidFill>
        </p:spPr>
        <p:txBody>
          <a:bodyPr wrap="square" rtlCol="0">
            <a:spAutoFit/>
          </a:bodyPr>
          <a:lstStyle/>
          <a:p>
            <a:pPr algn="just"/>
            <a:r>
              <a:rPr lang="en-GB" sz="1800" b="1" dirty="0">
                <a:effectLst/>
                <a:latin typeface="Century Gothic" panose="020B0502020202020204" pitchFamily="34" charset="0"/>
                <a:ea typeface="Arial" panose="020B0604020202020204" pitchFamily="34" charset="0"/>
                <a:cs typeface="Arial" panose="020B0604020202020204" pitchFamily="34" charset="0"/>
              </a:rPr>
              <a:t>In our first year – 2023/24 – we will focus on two key areas for delivery of improvements:</a:t>
            </a:r>
          </a:p>
          <a:p>
            <a:pPr algn="just"/>
            <a:endParaRPr lang="en-GB" sz="1800" b="1" dirty="0">
              <a:effectLst/>
              <a:latin typeface="Century Gothic" panose="020B0502020202020204" pitchFamily="34" charset="0"/>
              <a:ea typeface="Arial" panose="020B0604020202020204" pitchFamily="34" charset="0"/>
              <a:cs typeface="Arial" panose="020B0604020202020204" pitchFamily="34" charset="0"/>
            </a:endParaRPr>
          </a:p>
          <a:p>
            <a:pPr marL="342900" lvl="0" indent="-342900" algn="just">
              <a:buFont typeface="+mj-lt"/>
              <a:buAutoNum type="arabicPeriod"/>
            </a:pPr>
            <a:r>
              <a:rPr lang="en-GB" sz="1800" b="1" dirty="0">
                <a:effectLst/>
                <a:latin typeface="Century Gothic" panose="020B0502020202020204" pitchFamily="34" charset="0"/>
                <a:ea typeface="Arial" panose="020B0604020202020204" pitchFamily="34" charset="0"/>
                <a:cs typeface="Arial" panose="020B0604020202020204" pitchFamily="34" charset="0"/>
              </a:rPr>
              <a:t>Going further and faster for CYP </a:t>
            </a:r>
            <a:r>
              <a:rPr lang="en-GB" sz="1800" dirty="0">
                <a:effectLst/>
                <a:latin typeface="Century Gothic" panose="020B0502020202020204" pitchFamily="34" charset="0"/>
                <a:ea typeface="Arial" panose="020B0604020202020204" pitchFamily="34" charset="0"/>
                <a:cs typeface="Arial" panose="020B0604020202020204" pitchFamily="34" charset="0"/>
              </a:rPr>
              <a:t>making improvements around support available for CYP and families whilst waiting, support available in schools and transitions to adult or wider services. </a:t>
            </a:r>
          </a:p>
          <a:p>
            <a:pPr marL="342900" lvl="0" indent="-342900" algn="just">
              <a:buFont typeface="+mj-lt"/>
              <a:buAutoNum type="arabicPeriod"/>
            </a:pPr>
            <a:r>
              <a:rPr lang="en-GB" sz="1800" b="1" dirty="0">
                <a:effectLst/>
                <a:latin typeface="Century Gothic" panose="020B0502020202020204" pitchFamily="34" charset="0"/>
                <a:ea typeface="Arial" panose="020B0604020202020204" pitchFamily="34" charset="0"/>
                <a:cs typeface="Arial" panose="020B0604020202020204" pitchFamily="34" charset="0"/>
              </a:rPr>
              <a:t>Embedding transformation of community transformation for adults with SMI</a:t>
            </a:r>
            <a:r>
              <a:rPr lang="en-GB" sz="1800" dirty="0">
                <a:effectLst/>
                <a:latin typeface="Century Gothic" panose="020B0502020202020204" pitchFamily="34" charset="0"/>
                <a:ea typeface="Arial" panose="020B0604020202020204" pitchFamily="34" charset="0"/>
                <a:cs typeface="Arial" panose="020B0604020202020204" pitchFamily="34" charset="0"/>
              </a:rPr>
              <a:t>.</a:t>
            </a:r>
          </a:p>
          <a:p>
            <a:pPr algn="just"/>
            <a:r>
              <a:rPr lang="en-GB" sz="1800" dirty="0">
                <a:effectLst/>
                <a:latin typeface="Century Gothic" panose="020B0502020202020204" pitchFamily="34" charset="0"/>
                <a:ea typeface="Arial" panose="020B0604020202020204" pitchFamily="34" charset="0"/>
                <a:cs typeface="Arial" panose="020B0604020202020204" pitchFamily="34" charset="0"/>
              </a:rPr>
              <a:t> </a:t>
            </a:r>
          </a:p>
          <a:p>
            <a:pPr algn="just"/>
            <a:r>
              <a:rPr lang="en-GB" sz="1800" dirty="0">
                <a:effectLst/>
                <a:latin typeface="Century Gothic" panose="020B0502020202020204" pitchFamily="34" charset="0"/>
                <a:ea typeface="Arial" panose="020B0604020202020204" pitchFamily="34" charset="0"/>
                <a:cs typeface="Arial" panose="020B0604020202020204" pitchFamily="34" charset="0"/>
              </a:rPr>
              <a:t>We will also set up our delivery structures and carry out a number of pieces of enabling work to help us work together across the system including:</a:t>
            </a:r>
          </a:p>
          <a:p>
            <a:pPr algn="just"/>
            <a:endParaRPr lang="en-GB" sz="1800" dirty="0">
              <a:effectLst/>
              <a:latin typeface="Century Gothic" panose="020B0502020202020204" pitchFamily="34" charset="0"/>
              <a:ea typeface="Arial" panose="020B0604020202020204" pitchFamily="34" charset="0"/>
              <a:cs typeface="Arial" panose="020B0604020202020204" pitchFamily="34" charset="0"/>
            </a:endParaRPr>
          </a:p>
          <a:p>
            <a:pPr marL="342900" lvl="0" indent="-342900" algn="just">
              <a:buFont typeface="+mj-lt"/>
              <a:buAutoNum type="arabicPeriod"/>
            </a:pPr>
            <a:r>
              <a:rPr lang="en-GB" sz="1800" dirty="0">
                <a:effectLst/>
                <a:latin typeface="Century Gothic" panose="020B0502020202020204" pitchFamily="34" charset="0"/>
                <a:ea typeface="Arial" panose="020B0604020202020204" pitchFamily="34" charset="0"/>
                <a:cs typeface="Arial" panose="020B0604020202020204" pitchFamily="34" charset="0"/>
              </a:rPr>
              <a:t>Ensuring our </a:t>
            </a:r>
            <a:r>
              <a:rPr lang="en-GB" sz="1800" b="1" dirty="0">
                <a:effectLst/>
                <a:latin typeface="Century Gothic" panose="020B0502020202020204" pitchFamily="34" charset="0"/>
                <a:ea typeface="Arial" panose="020B0604020202020204" pitchFamily="34" charset="0"/>
                <a:cs typeface="Arial" panose="020B0604020202020204" pitchFamily="34" charset="0"/>
              </a:rPr>
              <a:t>governance structures </a:t>
            </a:r>
            <a:r>
              <a:rPr lang="en-GB" sz="1800" dirty="0">
                <a:effectLst/>
                <a:latin typeface="Century Gothic" panose="020B0502020202020204" pitchFamily="34" charset="0"/>
                <a:ea typeface="Arial" panose="020B0604020202020204" pitchFamily="34" charset="0"/>
                <a:cs typeface="Arial" panose="020B0604020202020204" pitchFamily="34" charset="0"/>
              </a:rPr>
              <a:t>are in place to support delivery.</a:t>
            </a:r>
          </a:p>
          <a:p>
            <a:pPr marL="342900" lvl="0" indent="-342900" algn="just">
              <a:buFont typeface="+mj-lt"/>
              <a:buAutoNum type="arabicPeriod"/>
            </a:pPr>
            <a:r>
              <a:rPr lang="en-GB" sz="1800" dirty="0">
                <a:effectLst/>
                <a:latin typeface="Century Gothic" panose="020B0502020202020204" pitchFamily="34" charset="0"/>
                <a:ea typeface="Arial" panose="020B0604020202020204" pitchFamily="34" charset="0"/>
                <a:cs typeface="Arial" panose="020B0604020202020204" pitchFamily="34" charset="0"/>
              </a:rPr>
              <a:t>Completing a </a:t>
            </a:r>
            <a:r>
              <a:rPr lang="en-GB" sz="1800" b="1" dirty="0">
                <a:effectLst/>
                <a:latin typeface="Century Gothic" panose="020B0502020202020204" pitchFamily="34" charset="0"/>
                <a:ea typeface="Arial" panose="020B0604020202020204" pitchFamily="34" charset="0"/>
                <a:cs typeface="Arial" panose="020B0604020202020204" pitchFamily="34" charset="0"/>
              </a:rPr>
              <a:t>detailed strategic review of mental health investment to date and the outcomes delivered</a:t>
            </a:r>
            <a:r>
              <a:rPr lang="en-GB" sz="1800" dirty="0">
                <a:effectLst/>
                <a:latin typeface="Century Gothic" panose="020B0502020202020204" pitchFamily="34" charset="0"/>
                <a:ea typeface="Arial" panose="020B0604020202020204" pitchFamily="34" charset="0"/>
                <a:cs typeface="Arial" panose="020B0604020202020204" pitchFamily="34" charset="0"/>
              </a:rPr>
              <a:t> from this to form the basis of a longer term model aimed at allocating resources based on need.</a:t>
            </a:r>
          </a:p>
          <a:p>
            <a:pPr marL="342900" lvl="0" indent="-342900" algn="just">
              <a:buFont typeface="+mj-lt"/>
              <a:buAutoNum type="arabicPeriod"/>
            </a:pPr>
            <a:r>
              <a:rPr lang="en-GB" sz="1800" dirty="0">
                <a:effectLst/>
                <a:latin typeface="Century Gothic" panose="020B0502020202020204" pitchFamily="34" charset="0"/>
                <a:ea typeface="Arial" panose="020B0604020202020204" pitchFamily="34" charset="0"/>
                <a:cs typeface="Arial" panose="020B0604020202020204" pitchFamily="34" charset="0"/>
              </a:rPr>
              <a:t>Agreeing </a:t>
            </a:r>
            <a:r>
              <a:rPr lang="en-GB" sz="1800" b="1" dirty="0">
                <a:effectLst/>
                <a:latin typeface="Century Gothic" panose="020B0502020202020204" pitchFamily="34" charset="0"/>
                <a:ea typeface="Arial" panose="020B0604020202020204" pitchFamily="34" charset="0"/>
                <a:cs typeface="Arial" panose="020B0604020202020204" pitchFamily="34" charset="0"/>
              </a:rPr>
              <a:t>approaches to outcomes measurement and evaluation </a:t>
            </a:r>
            <a:r>
              <a:rPr lang="en-GB" sz="1800" dirty="0">
                <a:effectLst/>
                <a:latin typeface="Century Gothic" panose="020B0502020202020204" pitchFamily="34" charset="0"/>
                <a:ea typeface="Arial" panose="020B0604020202020204" pitchFamily="34" charset="0"/>
                <a:cs typeface="Arial" panose="020B0604020202020204" pitchFamily="34" charset="0"/>
              </a:rPr>
              <a:t>(including setting targets for delivery with people with lived experience and understanding our baseline data) and reviewing</a:t>
            </a:r>
            <a:r>
              <a:rPr lang="en-GB" sz="1800" b="1" dirty="0">
                <a:effectLst/>
                <a:latin typeface="Century Gothic" panose="020B0502020202020204" pitchFamily="34" charset="0"/>
                <a:ea typeface="Arial" panose="020B0604020202020204" pitchFamily="34" charset="0"/>
                <a:cs typeface="Arial" panose="020B0604020202020204" pitchFamily="34" charset="0"/>
              </a:rPr>
              <a:t> public mental health work </a:t>
            </a:r>
            <a:r>
              <a:rPr lang="en-GB" sz="1800" dirty="0">
                <a:effectLst/>
                <a:latin typeface="Century Gothic" panose="020B0502020202020204" pitchFamily="34" charset="0"/>
                <a:ea typeface="Arial" panose="020B0604020202020204" pitchFamily="34" charset="0"/>
                <a:cs typeface="Arial" panose="020B0604020202020204" pitchFamily="34" charset="0"/>
              </a:rPr>
              <a:t>to identify future initiatives for deployment in SWL.</a:t>
            </a:r>
          </a:p>
          <a:p>
            <a:pPr marL="342900" lvl="0" indent="-342900" algn="just">
              <a:buFont typeface="+mj-lt"/>
              <a:buAutoNum type="arabicPeriod"/>
            </a:pPr>
            <a:r>
              <a:rPr lang="en-GB" sz="1800" dirty="0">
                <a:effectLst/>
                <a:latin typeface="Century Gothic" panose="020B0502020202020204" pitchFamily="34" charset="0"/>
                <a:ea typeface="Arial" panose="020B0604020202020204" pitchFamily="34" charset="0"/>
                <a:cs typeface="Arial" panose="020B0604020202020204" pitchFamily="34" charset="0"/>
              </a:rPr>
              <a:t>Confirming </a:t>
            </a:r>
            <a:r>
              <a:rPr lang="en-GB" sz="1800" b="1" dirty="0">
                <a:effectLst/>
                <a:latin typeface="Century Gothic" panose="020B0502020202020204" pitchFamily="34" charset="0"/>
                <a:ea typeface="Arial" panose="020B0604020202020204" pitchFamily="34" charset="0"/>
                <a:cs typeface="Arial" panose="020B0604020202020204" pitchFamily="34" charset="0"/>
              </a:rPr>
              <a:t>mental health leadership and resourcing </a:t>
            </a:r>
            <a:r>
              <a:rPr lang="en-GB" sz="1800" dirty="0">
                <a:effectLst/>
                <a:latin typeface="Century Gothic" panose="020B0502020202020204" pitchFamily="34" charset="0"/>
                <a:ea typeface="Arial" panose="020B0604020202020204" pitchFamily="34" charset="0"/>
                <a:cs typeface="Arial" panose="020B0604020202020204" pitchFamily="34" charset="0"/>
              </a:rPr>
              <a:t>is in place.</a:t>
            </a:r>
          </a:p>
        </p:txBody>
      </p:sp>
    </p:spTree>
    <p:extLst>
      <p:ext uri="{BB962C8B-B14F-4D97-AF65-F5344CB8AC3E}">
        <p14:creationId xmlns:p14="http://schemas.microsoft.com/office/powerpoint/2010/main" val="3844296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 West London STP presentation template 2" id="{96A2BBDE-30A4-4DC4-8629-1FA33BD81F4A}" vid="{6EF0CB9D-F9B1-4120-813D-296A057480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50287F01AF4743A213D1A393B7D6DE" ma:contentTypeVersion="13" ma:contentTypeDescription="Create a new document." ma:contentTypeScope="" ma:versionID="f4e8441b28d0c5182e0b1e0bdcc378cb">
  <xsd:schema xmlns:xsd="http://www.w3.org/2001/XMLSchema" xmlns:xs="http://www.w3.org/2001/XMLSchema" xmlns:p="http://schemas.microsoft.com/office/2006/metadata/properties" xmlns:ns2="4c89e7ae-2a6e-4957-84b7-ecb0a5d94838" xmlns:ns3="6fa801d0-3c7b-4d4f-811e-99e91f78593b" targetNamespace="http://schemas.microsoft.com/office/2006/metadata/properties" ma:root="true" ma:fieldsID="ce679929ca086467f412e172925020ef" ns2:_="" ns3:_="">
    <xsd:import namespace="4c89e7ae-2a6e-4957-84b7-ecb0a5d94838"/>
    <xsd:import namespace="6fa801d0-3c7b-4d4f-811e-99e91f7859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9e7ae-2a6e-4957-84b7-ecb0a5d94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801d0-3c7b-4d4f-811e-99e91f7859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F40ADF-259D-45AE-B69C-9D8A7D0C07A3}">
  <ds:schemaRefs>
    <ds:schemaRef ds:uri="4c89e7ae-2a6e-4957-84b7-ecb0a5d94838"/>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purl.org/dc/elements/1.1/"/>
    <ds:schemaRef ds:uri="6fa801d0-3c7b-4d4f-811e-99e91f78593b"/>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C677B3C-DE1B-46A1-B55B-32A3160FF94D}">
  <ds:schemaRefs>
    <ds:schemaRef ds:uri="http://schemas.microsoft.com/sharepoint/v3/contenttype/forms"/>
  </ds:schemaRefs>
</ds:datastoreItem>
</file>

<file path=customXml/itemProps3.xml><?xml version="1.0" encoding="utf-8"?>
<ds:datastoreItem xmlns:ds="http://schemas.openxmlformats.org/officeDocument/2006/customXml" ds:itemID="{00EE18BA-B210-418F-B072-F6C7B15C4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9e7ae-2a6e-4957-84b7-ecb0a5d94838"/>
    <ds:schemaRef ds:uri="6fa801d0-3c7b-4d4f-811e-99e91f785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South West London STP presentation template</Template>
  <TotalTime>6664</TotalTime>
  <Words>1495</Words>
  <Application>Microsoft Office PowerPoint</Application>
  <PresentationFormat>Widescreen</PresentationFormat>
  <Paragraphs>146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Symbol</vt:lpstr>
      <vt:lpstr>Century Gothic</vt:lpstr>
      <vt:lpstr>Calibri</vt:lpstr>
      <vt:lpstr>Arial</vt:lpstr>
      <vt:lpstr>Frutiger 65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Focus</dc:title>
  <dc:creator>Leah ODonovan (NHS South West London CCG)</dc:creator>
  <cp:lastModifiedBy>Scammell, Amy</cp:lastModifiedBy>
  <cp:revision>87</cp:revision>
  <cp:lastPrinted>2022-07-21T15:18:08Z</cp:lastPrinted>
  <dcterms:created xsi:type="dcterms:W3CDTF">2021-09-13T11:41:15Z</dcterms:created>
  <dcterms:modified xsi:type="dcterms:W3CDTF">2023-04-11T13:52:56Z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0x0101009A50287F01AF4743A213D1A393B7D6DE</vt:lpwstr>
  </property>
</Properties>
</file>